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1" r:id="rId3"/>
    <p:sldId id="260" r:id="rId4"/>
    <p:sldId id="259" r:id="rId5"/>
    <p:sldId id="266" r:id="rId6"/>
    <p:sldId id="265" r:id="rId7"/>
    <p:sldId id="264" r:id="rId8"/>
    <p:sldId id="263" r:id="rId9"/>
    <p:sldId id="262" r:id="rId10"/>
    <p:sldId id="270" r:id="rId11"/>
    <p:sldId id="267" r:id="rId12"/>
    <p:sldId id="269" r:id="rId13"/>
    <p:sldId id="268" r:id="rId14"/>
    <p:sldId id="271" r:id="rId15"/>
    <p:sldId id="273" r:id="rId16"/>
    <p:sldId id="276" r:id="rId17"/>
    <p:sldId id="275" r:id="rId18"/>
    <p:sldId id="274" r:id="rId19"/>
    <p:sldId id="279" r:id="rId20"/>
    <p:sldId id="278" r:id="rId21"/>
    <p:sldId id="277" r:id="rId22"/>
    <p:sldId id="272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312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3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7DBFD7-681B-4B25-B811-C5B0FC31D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82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E6468-A995-4990-9AB4-78D7A48B9028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B0C780-4995-4F7B-B177-44BA9E67C5ED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F81E6C-3EBF-4D74-828F-D93119A4DA8A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C8B643-835C-4465-B653-D3F8F4628CCC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9710D2-0747-4794-B122-85697D631979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88E711-08C6-479A-8ACD-B9731BE03ABF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227668-CD0E-4DA5-9196-F6A09704580C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2B6B05-23D6-4DDB-B4EF-593D593437DE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1582A2-6A10-4071-9FDC-768B8D9018B6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89CB01-AC9D-46CA-BD44-ADB7D9D7A0E8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69E670-6BA7-41D3-A932-ABA701CCED2C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98F750-DC8A-4694-A035-DF6A2F41082E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D27646-DED4-4821-8FB9-E6B2C430BE73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0ACAB-0388-4B4A-9260-C921CD0D1C0A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166CB-3EA2-4E54-9399-3D975F9AA82F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6F7E48-30EF-4EDF-B33D-137372389224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D87323-2572-482A-942F-2A6EEEB5A18F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D6E546-3266-4A38-A7F5-28CEA95924A5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154876-96BF-4393-9F7D-F7D5CB355E61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6BE33A-C36B-4F6C-8CA8-BF15A3D644E7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BB0B4-AA46-4A89-B03E-EF29C0BC1259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B55C4E-C460-4C67-A0AF-D5FDB8E1319E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9AD2FB-B4A7-47D3-9EDF-E9DE8430AE36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46C467-EBE8-4B4A-8150-3289499D37D1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2AD0A3-FAA6-4411-906D-28814AE185D6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AD2AD4-A9E4-485A-A4F2-B078ACA94BAF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50DB3B-F4F0-4172-A033-350548FD9463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3E302E-63B2-4F95-91E1-206684F219EC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21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613"/>
            <a:ext cx="9144000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93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95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46A1-0766-4325-8BD2-5CD0C3836F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6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46E5-03B7-4BB1-805E-A5D001ABA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0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EC84-35EE-49C2-958F-E7FA71EDC4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2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6C79-6AA5-45AB-81C6-B559AA0AA5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9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52-6BC1-48E4-9C65-3C720AE8D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4906-3DA2-43D6-8D73-CEB6D4507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3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AB31D-F4E6-4D1D-8EBE-38C8A50925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3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BB36-25EC-4BCB-8586-E92E788530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2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772A-1D10-4FDF-98C6-76921B6A9A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0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C70E-BDBA-48D2-9CA1-5901E5FDD2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6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11C4-7DC8-40BA-8F1E-ECF0A5F49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5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63DE5-6F8A-4638-B378-53FE1B90CA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6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8998-CB20-4B9C-AA00-E73002FFF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9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IMG_2115v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0D3157-CA26-4243-A1F7-02354E22A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77875"/>
            <a:ext cx="7772400" cy="1470025"/>
          </a:xfrm>
        </p:spPr>
        <p:txBody>
          <a:bodyPr/>
          <a:lstStyle/>
          <a:p>
            <a:pPr eaLnBrk="1" hangingPunct="1"/>
            <a:r>
              <a:rPr lang="tr-TR" b="1" smtClean="0"/>
              <a:t>ACCESS 2010</a:t>
            </a:r>
            <a:endParaRPr lang="en-GB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33650"/>
            <a:ext cx="6221413" cy="1752600"/>
          </a:xfrm>
        </p:spPr>
        <p:txBody>
          <a:bodyPr/>
          <a:lstStyle/>
          <a:p>
            <a:pPr eaLnBrk="1" hangingPunct="1"/>
            <a:endParaRPr lang="tr-TR" sz="40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0238"/>
          </a:xfrm>
        </p:spPr>
        <p:txBody>
          <a:bodyPr/>
          <a:lstStyle/>
          <a:p>
            <a:pPr eaLnBrk="1" hangingPunct="1"/>
            <a:r>
              <a:rPr lang="en-US" sz="2800" smtClean="0"/>
              <a:t>SÜTUNLARI DÜZENLEMEK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692150"/>
            <a:ext cx="3830638" cy="5434013"/>
          </a:xfrm>
        </p:spPr>
        <p:txBody>
          <a:bodyPr/>
          <a:lstStyle/>
          <a:p>
            <a:pPr marL="185738" indent="-185738" eaLnBrk="1" hangingPunct="1">
              <a:lnSpc>
                <a:spcPct val="150000"/>
              </a:lnSpc>
            </a:pPr>
            <a:r>
              <a:rPr lang="en-US" sz="2000" smtClean="0"/>
              <a:t>Bazen veritabanındaki bilgiler tam olarak okunamaz onun yerine anlamsız olan ##### işaretleri görülür. Bunun sebebi sütuna yazılan verinin sütuna sığmaması</a:t>
            </a:r>
            <a:r>
              <a:rPr lang="tr-TR" sz="2000" smtClean="0"/>
              <a:t>dır</a:t>
            </a:r>
            <a:r>
              <a:rPr lang="en-US" sz="2000" smtClean="0"/>
              <a:t>. Ya genişletmek istenilen sütun alanının üstüne gelip fareyle sınır çizgisinden itibaren sürüklenerek sütun genişletilir.</a:t>
            </a:r>
            <a:endParaRPr lang="tr-TR" sz="200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815975"/>
            <a:ext cx="5024437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741363"/>
            <a:ext cx="4484688" cy="5287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000" dirty="0" smtClean="0"/>
              <a:t>K</a:t>
            </a:r>
            <a:r>
              <a:rPr lang="en-US" sz="2000" dirty="0" err="1" smtClean="0"/>
              <a:t>ısa</a:t>
            </a:r>
            <a:r>
              <a:rPr lang="en-US" sz="2000" dirty="0" smtClean="0"/>
              <a:t> </a:t>
            </a:r>
            <a:r>
              <a:rPr lang="en-US" sz="2000" dirty="0" err="1" smtClean="0"/>
              <a:t>yol</a:t>
            </a:r>
            <a:r>
              <a:rPr lang="en-US" sz="2000" dirty="0" smtClean="0"/>
              <a:t> </a:t>
            </a:r>
            <a:r>
              <a:rPr lang="en-US" sz="2000" dirty="0" err="1" smtClean="0"/>
              <a:t>menüsünden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Sütun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Genişliği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seçeneği</a:t>
            </a:r>
            <a:r>
              <a:rPr lang="en-US" sz="2000" dirty="0" smtClean="0"/>
              <a:t> </a:t>
            </a:r>
            <a:r>
              <a:rPr lang="en-US" sz="2000" dirty="0" err="1" smtClean="0"/>
              <a:t>tıklanır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000" dirty="0" smtClean="0"/>
              <a:t>Sütunun yerini değiştirmek için t</a:t>
            </a:r>
            <a:r>
              <a:rPr lang="en-US" sz="2000" dirty="0" err="1" smtClean="0"/>
              <a:t>aşımak</a:t>
            </a:r>
            <a:r>
              <a:rPr lang="en-US" sz="2000" dirty="0" smtClean="0"/>
              <a:t> </a:t>
            </a:r>
            <a:r>
              <a:rPr lang="en-US" sz="2000" dirty="0" err="1" smtClean="0"/>
              <a:t>istenilen</a:t>
            </a:r>
            <a:r>
              <a:rPr lang="en-US" sz="2000" dirty="0" smtClean="0"/>
              <a:t> </a:t>
            </a:r>
            <a:r>
              <a:rPr lang="en-US" sz="2000" dirty="0" err="1" smtClean="0"/>
              <a:t>sütunun</a:t>
            </a:r>
            <a:r>
              <a:rPr lang="en-US" sz="2000" dirty="0" smtClean="0"/>
              <a:t> </a:t>
            </a:r>
            <a:r>
              <a:rPr lang="en-US" sz="2000" dirty="0" err="1" smtClean="0"/>
              <a:t>üst</a:t>
            </a:r>
            <a:r>
              <a:rPr lang="en-US" sz="2000" dirty="0" smtClean="0"/>
              <a:t> </a:t>
            </a:r>
            <a:r>
              <a:rPr lang="en-US" sz="2000" dirty="0" err="1" smtClean="0"/>
              <a:t>tarafı</a:t>
            </a:r>
            <a:r>
              <a:rPr lang="en-US" sz="2000" dirty="0" smtClean="0"/>
              <a:t> </a:t>
            </a:r>
            <a:r>
              <a:rPr lang="en-US" sz="2000" dirty="0" err="1" smtClean="0"/>
              <a:t>farenin</a:t>
            </a:r>
            <a:r>
              <a:rPr lang="en-US" sz="2000" dirty="0" smtClean="0"/>
              <a:t> sol </a:t>
            </a:r>
            <a:r>
              <a:rPr lang="en-US" sz="2000" dirty="0" err="1" smtClean="0"/>
              <a:t>tuşu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seçip</a:t>
            </a:r>
            <a:r>
              <a:rPr lang="en-US" sz="2000" dirty="0" smtClean="0"/>
              <a:t> </a:t>
            </a:r>
            <a:r>
              <a:rPr lang="en-US" sz="2000" dirty="0" err="1" smtClean="0"/>
              <a:t>basılı</a:t>
            </a:r>
            <a:r>
              <a:rPr lang="en-US" sz="2000" dirty="0" smtClean="0"/>
              <a:t> </a:t>
            </a:r>
            <a:r>
              <a:rPr lang="en-US" sz="2000" dirty="0" err="1" smtClean="0"/>
              <a:t>tutularak</a:t>
            </a:r>
            <a:r>
              <a:rPr lang="en-US" sz="2000" dirty="0" smtClean="0"/>
              <a:t> </a:t>
            </a:r>
            <a:r>
              <a:rPr lang="en-US" sz="2000" dirty="0" err="1" smtClean="0"/>
              <a:t>sağa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sola </a:t>
            </a:r>
            <a:r>
              <a:rPr lang="en-US" sz="2000" dirty="0" err="1" smtClean="0"/>
              <a:t>sürüklenerek</a:t>
            </a:r>
            <a:r>
              <a:rPr lang="en-US" sz="2000" dirty="0" smtClean="0"/>
              <a:t> </a:t>
            </a:r>
            <a:r>
              <a:rPr lang="en-US" sz="2000" dirty="0" err="1" smtClean="0"/>
              <a:t>istenilen</a:t>
            </a:r>
            <a:r>
              <a:rPr lang="en-US" sz="2000" dirty="0" smtClean="0"/>
              <a:t> </a:t>
            </a:r>
            <a:r>
              <a:rPr lang="en-US" sz="2000" dirty="0" err="1" smtClean="0"/>
              <a:t>yere</a:t>
            </a:r>
            <a:r>
              <a:rPr lang="en-US" sz="2000" dirty="0" smtClean="0"/>
              <a:t> </a:t>
            </a:r>
            <a:r>
              <a:rPr lang="en-US" sz="2000" dirty="0" err="1" smtClean="0"/>
              <a:t>bırak</a:t>
            </a:r>
            <a:r>
              <a:rPr lang="tr-TR" sz="2000" dirty="0" err="1" smtClean="0"/>
              <a:t>ılmalıdır</a:t>
            </a:r>
            <a:r>
              <a:rPr lang="en-US" sz="2000" dirty="0" smtClean="0"/>
              <a:t>. </a:t>
            </a:r>
            <a:endParaRPr lang="tr-TR" sz="2000" dirty="0" smtClean="0"/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000" dirty="0" err="1" smtClean="0"/>
              <a:t>Doğru</a:t>
            </a:r>
            <a:r>
              <a:rPr lang="en-US" sz="2000" dirty="0" smtClean="0"/>
              <a:t> </a:t>
            </a:r>
            <a:r>
              <a:rPr lang="en-US" sz="2000" dirty="0" err="1" smtClean="0"/>
              <a:t>yere</a:t>
            </a:r>
            <a:r>
              <a:rPr lang="en-US" sz="2000" dirty="0" smtClean="0"/>
              <a:t> </a:t>
            </a:r>
            <a:r>
              <a:rPr lang="en-US" sz="2000" dirty="0" err="1" smtClean="0"/>
              <a:t>bırakıldığın</a:t>
            </a:r>
            <a:r>
              <a:rPr lang="tr-TR" sz="2000" dirty="0" smtClean="0"/>
              <a:t>ı anlamak için </a:t>
            </a:r>
            <a:r>
              <a:rPr lang="en-US" sz="2000" dirty="0" err="1" smtClean="0"/>
              <a:t>sürüklenip</a:t>
            </a:r>
            <a:r>
              <a:rPr lang="en-US" sz="2000" dirty="0" smtClean="0"/>
              <a:t> </a:t>
            </a:r>
            <a:r>
              <a:rPr lang="en-US" sz="2000" dirty="0" err="1" smtClean="0"/>
              <a:t>bırakılmak</a:t>
            </a:r>
            <a:r>
              <a:rPr lang="en-US" sz="2000" dirty="0" smtClean="0"/>
              <a:t> </a:t>
            </a:r>
            <a:r>
              <a:rPr lang="en-US" sz="2000" dirty="0" err="1" smtClean="0"/>
              <a:t>istenilen</a:t>
            </a:r>
            <a:r>
              <a:rPr lang="en-US" sz="2000" dirty="0" smtClean="0"/>
              <a:t> </a:t>
            </a:r>
            <a:r>
              <a:rPr lang="en-US" sz="2000" dirty="0" err="1" smtClean="0"/>
              <a:t>alanın</a:t>
            </a:r>
            <a:r>
              <a:rPr lang="en-US" sz="2000" dirty="0" smtClean="0"/>
              <a:t> </a:t>
            </a:r>
            <a:r>
              <a:rPr lang="en-US" sz="2000" dirty="0" err="1" smtClean="0"/>
              <a:t>sütunun</a:t>
            </a:r>
            <a:r>
              <a:rPr lang="en-US" sz="2000" dirty="0" smtClean="0"/>
              <a:t> sol </a:t>
            </a:r>
            <a:r>
              <a:rPr lang="en-US" sz="2000" dirty="0" err="1" smtClean="0"/>
              <a:t>tarafındaki</a:t>
            </a:r>
            <a:r>
              <a:rPr lang="en-US" sz="2000" dirty="0" smtClean="0"/>
              <a:t> </a:t>
            </a:r>
            <a:r>
              <a:rPr lang="en-US" sz="2000" dirty="0" err="1" smtClean="0"/>
              <a:t>çizgi</a:t>
            </a:r>
            <a:r>
              <a:rPr lang="en-US" sz="2000" dirty="0" smtClean="0"/>
              <a:t> </a:t>
            </a:r>
            <a:r>
              <a:rPr lang="en-US" sz="2000" dirty="0" err="1" smtClean="0"/>
              <a:t>kalın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şekil</a:t>
            </a:r>
            <a:r>
              <a:rPr lang="en-US" sz="2000" dirty="0" smtClean="0"/>
              <a:t> </a:t>
            </a:r>
            <a:r>
              <a:rPr lang="en-US" sz="2000" dirty="0" err="1" smtClean="0"/>
              <a:t>almalıdır</a:t>
            </a:r>
            <a:r>
              <a:rPr lang="en-US" sz="2000" dirty="0" smtClean="0"/>
              <a:t>.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877888"/>
            <a:ext cx="4410075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0238"/>
          </a:xfrm>
        </p:spPr>
        <p:txBody>
          <a:bodyPr/>
          <a:lstStyle/>
          <a:p>
            <a:pPr eaLnBrk="1" hangingPunct="1"/>
            <a:r>
              <a:rPr lang="en-US" sz="2800" smtClean="0"/>
              <a:t>SÜTUNLARI DÜZENLEMEK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28675"/>
            <a:ext cx="4114800" cy="5053013"/>
          </a:xfrm>
        </p:spPr>
        <p:txBody>
          <a:bodyPr/>
          <a:lstStyle/>
          <a:p>
            <a:pPr marL="185738" indent="-185738" eaLnBrk="1" hangingPunct="1">
              <a:lnSpc>
                <a:spcPct val="150000"/>
              </a:lnSpc>
            </a:pPr>
            <a:r>
              <a:rPr lang="tr-TR" sz="1800" smtClean="0"/>
              <a:t>Veri tabanlarında </a:t>
            </a:r>
            <a:r>
              <a:rPr lang="en-US" sz="1800" smtClean="0"/>
              <a:t>sadece üzerinde çalışılan alanlar görmek isten</a:t>
            </a:r>
            <a:r>
              <a:rPr lang="tr-TR" sz="1800" smtClean="0"/>
              <a:t>ilip diğer alanların gizlenmesi istenildiğinde </a:t>
            </a:r>
            <a:r>
              <a:rPr lang="en-US" sz="1800" b="1" smtClean="0"/>
              <a:t>Giriş Sekmesinden</a:t>
            </a:r>
            <a:r>
              <a:rPr lang="tr-TR" sz="1800" b="1" smtClean="0"/>
              <a:t> </a:t>
            </a:r>
            <a:r>
              <a:rPr lang="en-US" sz="1800" smtClean="0"/>
              <a:t>gizlemek istenilen sütun ya da sütunlar seçilip farenin sağ düğmesi tıklanıp kısa yol menüsünden </a:t>
            </a:r>
            <a:r>
              <a:rPr lang="en-US" sz="1800" b="1" smtClean="0"/>
              <a:t>Gizle </a:t>
            </a:r>
            <a:r>
              <a:rPr lang="en-US" sz="1800" smtClean="0"/>
              <a:t>seçeneği tıklanır. </a:t>
            </a:r>
            <a:endParaRPr lang="tr-TR" sz="1800" smtClean="0"/>
          </a:p>
          <a:p>
            <a:pPr marL="185738" indent="-185738" eaLnBrk="1" hangingPunct="1">
              <a:lnSpc>
                <a:spcPct val="150000"/>
              </a:lnSpc>
            </a:pPr>
            <a:r>
              <a:rPr lang="en-US" sz="1800" smtClean="0"/>
              <a:t>Sütunları göstermek için ise herhangi bir sütunu seçip sağ tıklayıp kısa yol menüsünden </a:t>
            </a:r>
            <a:r>
              <a:rPr lang="en-US" sz="1800" b="1" smtClean="0"/>
              <a:t>Göster</a:t>
            </a:r>
            <a:r>
              <a:rPr lang="en-US" sz="1800" smtClean="0"/>
              <a:t> seçeneği tıklanır. 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</a:rPr>
              <a:t>SÜTUNLARI DÜZENLEMEK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1349375"/>
            <a:ext cx="4722812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790575"/>
            <a:ext cx="4597400" cy="53355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smtClean="0"/>
              <a:t>Giriş Sekmesinden</a:t>
            </a:r>
            <a:r>
              <a:rPr lang="tr-TR" sz="1800" b="1" smtClean="0"/>
              <a:t> </a:t>
            </a:r>
            <a:r>
              <a:rPr lang="en-US" sz="1800" smtClean="0"/>
              <a:t>istenilen tablonun dondurulmak istenilen sütunu seçip farenin sağ düğmesi tıklanıp kısa yol menüsünden </a:t>
            </a:r>
            <a:r>
              <a:rPr lang="en-US" sz="1800" b="1" smtClean="0"/>
              <a:t>Sütunları Dondur </a:t>
            </a:r>
            <a:r>
              <a:rPr lang="en-US" sz="1800" smtClean="0"/>
              <a:t>seçeneği tıklanır. Sabitlenmiş ya da donmuş sütunların üzerine gelip farenin sağ düğmesi tıklanıp </a:t>
            </a:r>
            <a:r>
              <a:rPr lang="en-US" sz="1800" b="1" smtClean="0"/>
              <a:t>Tüm Sütunları Çöz </a:t>
            </a:r>
            <a:r>
              <a:rPr lang="en-US" sz="1800" smtClean="0"/>
              <a:t>seçeneği tıklanır.</a:t>
            </a:r>
            <a:endParaRPr lang="tr-TR" sz="18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/>
              <a:t>Donmuş sütunların hepsi çözülecektir donmuş sütunlar en öne geçtiği için alan sıralamaları değişmiş olur.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1800" smtClean="0"/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</a:rPr>
              <a:t>SÜTUNLARI DÜZENLEMEK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534988"/>
            <a:ext cx="36830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692150"/>
          </a:xfrm>
        </p:spPr>
        <p:txBody>
          <a:bodyPr/>
          <a:lstStyle/>
          <a:p>
            <a:pPr eaLnBrk="1" hangingPunct="1"/>
            <a:r>
              <a:rPr lang="en-US" sz="2800" smtClean="0"/>
              <a:t>EXCEL’E VERİ GÖNDERMEK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852488"/>
            <a:ext cx="3781425" cy="5273675"/>
          </a:xfrm>
        </p:spPr>
        <p:txBody>
          <a:bodyPr/>
          <a:lstStyle/>
          <a:p>
            <a:pPr marL="85725" indent="-85725">
              <a:buFont typeface="Wingdings" pitchFamily="2" charset="2"/>
              <a:buChar char="Ø"/>
            </a:pPr>
            <a:r>
              <a:rPr lang="tr-TR" sz="1800" smtClean="0"/>
              <a:t>Excel’ e gönderilmek istenilen tablo ya da sorguyu tıklanıp </a:t>
            </a:r>
            <a:r>
              <a:rPr lang="tr-TR" sz="1800" b="1" smtClean="0"/>
              <a:t>Dış Veri Sekmesini</a:t>
            </a:r>
            <a:r>
              <a:rPr lang="tr-TR" sz="1800" smtClean="0">
                <a:sym typeface="Wingdings" pitchFamily="2" charset="2"/>
              </a:rPr>
              <a:t></a:t>
            </a:r>
            <a:r>
              <a:rPr lang="tr-TR" sz="1800" b="1" smtClean="0"/>
              <a:t>Excel Elektronik Tablosuna</a:t>
            </a:r>
            <a:r>
              <a:rPr lang="tr-TR" sz="1800" smtClean="0"/>
              <a:t> </a:t>
            </a:r>
            <a:r>
              <a:rPr lang="tr-TR" sz="1800" b="1" smtClean="0"/>
              <a:t>Ver</a:t>
            </a:r>
            <a:r>
              <a:rPr lang="tr-TR" sz="1800" smtClean="0"/>
              <a:t> düğmesini tıklanır. </a:t>
            </a:r>
          </a:p>
          <a:p>
            <a:pPr marL="85725" indent="-85725">
              <a:buFont typeface="Wingdings" pitchFamily="2" charset="2"/>
              <a:buChar char="Ø"/>
            </a:pPr>
            <a:endParaRPr lang="tr-TR" sz="1800" smtClean="0"/>
          </a:p>
          <a:p>
            <a:pPr marL="85725" indent="-85725">
              <a:buFont typeface="Wingdings" pitchFamily="2" charset="2"/>
              <a:buChar char="Ø"/>
            </a:pPr>
            <a:r>
              <a:rPr lang="tr-TR" sz="1800" smtClean="0"/>
              <a:t>Bu sayede accesste yapılmış olan bir çalışma çok kolay bir şekilde Excel’e ortamına alınmış olunur. </a:t>
            </a:r>
          </a:p>
          <a:p>
            <a:pPr marL="85725" indent="-85725">
              <a:buFont typeface="Wingdings" pitchFamily="2" charset="2"/>
              <a:buChar char="Ø"/>
            </a:pPr>
            <a:r>
              <a:rPr lang="tr-TR" sz="1800" smtClean="0"/>
              <a:t>Tabi accessteki çalışma Excel’e aktarılırken sadece veriler aktarılabilir.</a:t>
            </a:r>
          </a:p>
          <a:p>
            <a:pPr marL="85725" indent="-85725">
              <a:buFont typeface="Wingdings" pitchFamily="2" charset="2"/>
              <a:buChar char="Ø"/>
            </a:pPr>
            <a:r>
              <a:rPr lang="tr-TR" sz="1800" smtClean="0"/>
              <a:t>Dış veri gönderildiği gibi aynı zamanda dışardan veriler de alınır.</a:t>
            </a:r>
            <a:endParaRPr lang="en-US" sz="18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79450"/>
            <a:ext cx="483235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00275"/>
            <a:ext cx="497046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 eaLnBrk="1" hangingPunct="1"/>
            <a:r>
              <a:rPr lang="en-US" sz="2800" smtClean="0"/>
              <a:t>TABLOLARI İLİŞKİLENDİRMEK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642938"/>
            <a:ext cx="8489950" cy="2668587"/>
          </a:xfrm>
        </p:spPr>
        <p:txBody>
          <a:bodyPr/>
          <a:lstStyle/>
          <a:p>
            <a:pPr marL="185738" indent="-185738" eaLnBrk="1" hangingPunct="1">
              <a:lnSpc>
                <a:spcPct val="150000"/>
              </a:lnSpc>
              <a:defRPr/>
            </a:pP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tablodaki</a:t>
            </a:r>
            <a:r>
              <a:rPr lang="en-US" sz="2000" dirty="0" smtClean="0"/>
              <a:t> </a:t>
            </a:r>
            <a:r>
              <a:rPr lang="en-US" sz="2000" dirty="0" err="1" smtClean="0"/>
              <a:t>birincil</a:t>
            </a:r>
            <a:r>
              <a:rPr lang="en-US" sz="2000" dirty="0" smtClean="0"/>
              <a:t> </a:t>
            </a:r>
            <a:r>
              <a:rPr lang="en-US" sz="2000" dirty="0" err="1" smtClean="0"/>
              <a:t>anahtar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başka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tablodaki</a:t>
            </a:r>
            <a:r>
              <a:rPr lang="en-US" sz="2000" dirty="0" smtClean="0"/>
              <a:t> </a:t>
            </a:r>
            <a:r>
              <a:rPr lang="en-US" sz="2000" dirty="0" err="1" smtClean="0"/>
              <a:t>birincil</a:t>
            </a:r>
            <a:r>
              <a:rPr lang="en-US" sz="2000" dirty="0" smtClean="0"/>
              <a:t> </a:t>
            </a:r>
            <a:r>
              <a:rPr lang="en-US" sz="2000" dirty="0" err="1" smtClean="0"/>
              <a:t>anahtar</a:t>
            </a:r>
            <a:r>
              <a:rPr lang="tr-TR" sz="2000" dirty="0" smtClean="0"/>
              <a:t> ya da sayı</a:t>
            </a:r>
            <a:r>
              <a:rPr lang="en-US" sz="2000" dirty="0" smtClean="0"/>
              <a:t> </a:t>
            </a:r>
            <a:r>
              <a:rPr lang="en-US" sz="2000" dirty="0" err="1" smtClean="0"/>
              <a:t>alanları</a:t>
            </a:r>
            <a:r>
              <a:rPr lang="en-US" sz="2000" dirty="0" smtClean="0"/>
              <a:t> </a:t>
            </a:r>
            <a:r>
              <a:rPr lang="en-US" sz="2000" dirty="0" err="1" smtClean="0"/>
              <a:t>arasında</a:t>
            </a:r>
            <a:r>
              <a:rPr lang="en-US" sz="2000" dirty="0" smtClean="0"/>
              <a:t> </a:t>
            </a:r>
            <a:r>
              <a:rPr lang="en-US" sz="2000" dirty="0" err="1" smtClean="0"/>
              <a:t>ilişki</a:t>
            </a:r>
            <a:r>
              <a:rPr lang="en-US" sz="2000" dirty="0" smtClean="0"/>
              <a:t> </a:t>
            </a:r>
            <a:r>
              <a:rPr lang="en-US" sz="2000" dirty="0" err="1" smtClean="0"/>
              <a:t>oluşturulabilir</a:t>
            </a:r>
            <a:r>
              <a:rPr lang="en-US" sz="2000" dirty="0" smtClean="0"/>
              <a:t>. </a:t>
            </a:r>
            <a:endParaRPr lang="tr-TR" sz="2000" dirty="0" smtClean="0"/>
          </a:p>
          <a:p>
            <a:pPr marL="185738" indent="-185738" eaLnBrk="1" hangingPunct="1">
              <a:lnSpc>
                <a:spcPct val="150000"/>
              </a:lnSpc>
              <a:defRPr/>
            </a:pPr>
            <a:r>
              <a:rPr lang="en-US" sz="2000" dirty="0" err="1" smtClean="0"/>
              <a:t>İki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da </a:t>
            </a:r>
            <a:r>
              <a:rPr lang="en-US" sz="2000" dirty="0" err="1" smtClean="0"/>
              <a:t>çok</a:t>
            </a:r>
            <a:r>
              <a:rPr lang="en-US" sz="2000" dirty="0" smtClean="0"/>
              <a:t> </a:t>
            </a:r>
            <a:r>
              <a:rPr lang="en-US" sz="2000" dirty="0" err="1" smtClean="0"/>
              <a:t>tabloyu</a:t>
            </a:r>
            <a:r>
              <a:rPr lang="en-US" sz="2000" dirty="0" smtClean="0"/>
              <a:t> </a:t>
            </a:r>
            <a:r>
              <a:rPr lang="en-US" sz="2000" dirty="0" err="1" smtClean="0"/>
              <a:t>birbirine</a:t>
            </a:r>
            <a:r>
              <a:rPr lang="en-US" sz="2000" dirty="0" smtClean="0"/>
              <a:t> </a:t>
            </a:r>
            <a:r>
              <a:rPr lang="en-US" sz="2000" dirty="0" err="1" smtClean="0"/>
              <a:t>bağlama</a:t>
            </a:r>
            <a:r>
              <a:rPr lang="en-US" sz="2000" dirty="0" smtClean="0"/>
              <a:t> </a:t>
            </a:r>
            <a:r>
              <a:rPr lang="en-US" sz="2000" dirty="0" err="1" smtClean="0"/>
              <a:t>yeteneği</a:t>
            </a:r>
            <a:r>
              <a:rPr lang="en-US" sz="2000" dirty="0" smtClean="0"/>
              <a:t> </a:t>
            </a:r>
            <a:r>
              <a:rPr lang="en-US" sz="2000" dirty="0" err="1" smtClean="0"/>
              <a:t>ilişkisel</a:t>
            </a:r>
            <a:r>
              <a:rPr lang="en-US" sz="2000" dirty="0" smtClean="0"/>
              <a:t> </a:t>
            </a:r>
            <a:r>
              <a:rPr lang="en-US" sz="2000" dirty="0" err="1" smtClean="0"/>
              <a:t>veritabanların</a:t>
            </a:r>
            <a:r>
              <a:rPr lang="en-US" sz="2000" dirty="0" smtClean="0"/>
              <a:t> </a:t>
            </a:r>
            <a:r>
              <a:rPr lang="en-US" sz="2000" dirty="0" err="1" smtClean="0"/>
              <a:t>güçlülüğünü</a:t>
            </a:r>
            <a:r>
              <a:rPr lang="en-US" sz="2000" dirty="0" smtClean="0"/>
              <a:t> </a:t>
            </a:r>
            <a:r>
              <a:rPr lang="en-US" sz="2000" dirty="0" err="1" smtClean="0"/>
              <a:t>ortaya</a:t>
            </a:r>
            <a:r>
              <a:rPr lang="en-US" sz="2000" dirty="0" smtClean="0"/>
              <a:t> </a:t>
            </a:r>
            <a:r>
              <a:rPr lang="en-US" sz="2000" dirty="0" err="1" smtClean="0"/>
              <a:t>koyuyor</a:t>
            </a:r>
            <a:r>
              <a:rPr lang="en-US" sz="2000" dirty="0" smtClean="0"/>
              <a:t>. </a:t>
            </a:r>
            <a:r>
              <a:rPr lang="en-US" sz="2000" dirty="0" err="1" smtClean="0"/>
              <a:t>Tablolar</a:t>
            </a:r>
            <a:r>
              <a:rPr lang="en-US" sz="2000" dirty="0" smtClean="0"/>
              <a:t> </a:t>
            </a:r>
            <a:r>
              <a:rPr lang="en-US" sz="2000" dirty="0" err="1" smtClean="0"/>
              <a:t>arasında</a:t>
            </a:r>
            <a:r>
              <a:rPr lang="en-US" sz="2000" dirty="0" smtClean="0"/>
              <a:t> </a:t>
            </a:r>
            <a:r>
              <a:rPr lang="en-US" sz="2000" dirty="0" err="1" smtClean="0"/>
              <a:t>ilişkileri</a:t>
            </a:r>
            <a:r>
              <a:rPr lang="en-US" sz="2000" dirty="0" smtClean="0"/>
              <a:t> </a:t>
            </a:r>
            <a:r>
              <a:rPr lang="en-US" sz="2000" dirty="0" err="1" smtClean="0"/>
              <a:t>kurmak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Veritabanı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Araçları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Sekmesinde</a:t>
            </a:r>
            <a:r>
              <a:rPr lang="tr-TR" sz="2000" b="1" dirty="0" smtClean="0"/>
              <a:t>n</a:t>
            </a:r>
            <a:r>
              <a:rPr lang="tr-TR" sz="2000" b="1" dirty="0" smtClean="0">
                <a:sym typeface="Wingdings" pitchFamily="2" charset="2"/>
              </a:rPr>
              <a:t></a:t>
            </a:r>
            <a:r>
              <a:rPr lang="en-US" sz="2000" b="1" dirty="0" err="1" smtClean="0"/>
              <a:t>İlişkiler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düğmesi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tıklanır</a:t>
            </a:r>
            <a:r>
              <a:rPr lang="en-US" sz="2000" dirty="0" smtClean="0"/>
              <a:t>.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en-US" sz="2000" dirty="0" smtClean="0"/>
          </a:p>
          <a:p>
            <a:pPr marL="185738" indent="-185738" eaLnBrk="1" hangingPunct="1">
              <a:lnSpc>
                <a:spcPct val="150000"/>
              </a:lnSpc>
              <a:defRPr/>
            </a:pPr>
            <a:endParaRPr lang="en-US" sz="2000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922713"/>
            <a:ext cx="6992938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642938"/>
            <a:ext cx="3548062" cy="5483225"/>
          </a:xfrm>
        </p:spPr>
        <p:txBody>
          <a:bodyPr/>
          <a:lstStyle/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/>
              <a:t>İlişkilendirilmek istenen tabloların bağlantılarının kurulması için </a:t>
            </a:r>
            <a:r>
              <a:rPr lang="en-US" sz="1800" b="1" smtClean="0"/>
              <a:t>Tablo Göster </a:t>
            </a:r>
            <a:r>
              <a:rPr lang="en-US" sz="1800" smtClean="0"/>
              <a:t>düğmesi tıklanır. İlişkiler penceresine eklemek için birinci tablo seçilir. </a:t>
            </a:r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/>
              <a:t>Birinci tablodaki birincil anahtar ikinci tablodaki karşılık gelen anahtara sürükleyip </a:t>
            </a:r>
            <a:r>
              <a:rPr lang="en-US" sz="1800" b="1" smtClean="0"/>
              <a:t>Oluştur düğmesi </a:t>
            </a:r>
            <a:r>
              <a:rPr lang="en-US" sz="1800" smtClean="0"/>
              <a:t>tıklanır.</a:t>
            </a:r>
            <a:endParaRPr lang="tr-TR" sz="1800" smtClean="0"/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İlişkilendirmeden sonra gerekli değişiklikler </a:t>
            </a:r>
            <a:r>
              <a:rPr lang="tr-TR" sz="1800" b="1" smtClean="0"/>
              <a:t>Tasarım sekmesinden </a:t>
            </a:r>
            <a:r>
              <a:rPr lang="tr-TR" sz="1800" smtClean="0"/>
              <a:t>yapılır.</a:t>
            </a:r>
            <a:endParaRPr lang="en-US" sz="1800" smtClean="0"/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20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 eaLnBrk="1" hangingPunct="1"/>
            <a:r>
              <a:rPr lang="en-US" sz="2800" smtClean="0"/>
              <a:t>TABLOLARI İLİŞKİLENDİRMEK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728663"/>
            <a:ext cx="498633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647950"/>
            <a:ext cx="518795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38"/>
            <a:ext cx="3817938" cy="5483225"/>
          </a:xfrm>
        </p:spPr>
        <p:txBody>
          <a:bodyPr/>
          <a:lstStyle/>
          <a:p>
            <a:pPr marL="85725" indent="-85725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Basit bir form oluşturmak için </a:t>
            </a:r>
            <a:r>
              <a:rPr lang="tr-TR" sz="1800" b="1" smtClean="0"/>
              <a:t>Gezinti Bölmesinden</a:t>
            </a:r>
            <a:r>
              <a:rPr lang="tr-TR" sz="1800" smtClean="0"/>
              <a:t> bir tablo seçilip </a:t>
            </a:r>
            <a:r>
              <a:rPr lang="tr-TR" sz="1800" b="1" smtClean="0"/>
              <a:t>Oluştur Sekmesi</a:t>
            </a:r>
            <a:r>
              <a:rPr lang="tr-TR" sz="1800" smtClean="0"/>
              <a:t> tıklanıp </a:t>
            </a:r>
            <a:r>
              <a:rPr lang="tr-TR" sz="1800" b="1" smtClean="0"/>
              <a:t>Form </a:t>
            </a:r>
            <a:r>
              <a:rPr lang="tr-TR" sz="1800" smtClean="0"/>
              <a:t>tıklanır. </a:t>
            </a:r>
          </a:p>
          <a:p>
            <a:pPr marL="85725" indent="-85725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Sihirbazla form oluşturmak için </a:t>
            </a:r>
            <a:r>
              <a:rPr lang="tr-TR" sz="1800" b="1" smtClean="0"/>
              <a:t>Oluştur Sekmesinden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Tüm Formlardan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Form Sihirbazı</a:t>
            </a:r>
            <a:r>
              <a:rPr lang="tr-TR" sz="1800" smtClean="0"/>
              <a:t> tıklanır. </a:t>
            </a:r>
            <a:r>
              <a:rPr lang="tr-TR" sz="1800" b="1" smtClean="0"/>
              <a:t>Tablolar/Sorgular</a:t>
            </a:r>
            <a:r>
              <a:rPr lang="tr-TR" sz="1800" smtClean="0"/>
              <a:t> kısmından tablo ya da sorgu seçilir. Sonra Formda kullanılmak istenilen alanlar seçilip taşıma oku (&gt; veya &gt;&gt;) tıklanarak seçili alanlar taşınılır. </a:t>
            </a:r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180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b="1" cap="all" dirty="0"/>
              <a:t>Form Oluşturmak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062038"/>
            <a:ext cx="5424487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03275"/>
            <a:ext cx="3522663" cy="499268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dirty="0" err="1" smtClean="0"/>
              <a:t>Kullanılan</a:t>
            </a:r>
            <a:r>
              <a:rPr lang="en-US" sz="1800" dirty="0" smtClean="0"/>
              <a:t> form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uygun</a:t>
            </a:r>
            <a:r>
              <a:rPr lang="en-US" sz="1800" dirty="0" smtClean="0"/>
              <a:t> </a:t>
            </a:r>
            <a:r>
              <a:rPr lang="en-US" sz="1800" dirty="0" err="1" smtClean="0"/>
              <a:t>olan</a:t>
            </a:r>
            <a:r>
              <a:rPr lang="en-US" sz="1800" dirty="0" smtClean="0"/>
              <a:t> </a:t>
            </a:r>
            <a:r>
              <a:rPr lang="en-US" sz="1800" dirty="0" err="1" smtClean="0"/>
              <a:t>yerleşim</a:t>
            </a:r>
            <a:r>
              <a:rPr lang="en-US" sz="1800" dirty="0" smtClean="0"/>
              <a:t> </a:t>
            </a:r>
            <a:r>
              <a:rPr lang="en-US" sz="1800" dirty="0" err="1" smtClean="0"/>
              <a:t>seçilip</a:t>
            </a:r>
            <a:r>
              <a:rPr lang="en-US" sz="1800" dirty="0" smtClean="0"/>
              <a:t> form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tane</a:t>
            </a:r>
            <a:r>
              <a:rPr lang="en-US" sz="1800" dirty="0" smtClean="0"/>
              <a:t> </a:t>
            </a:r>
            <a:r>
              <a:rPr lang="en-US" sz="1800" dirty="0" err="1" smtClean="0"/>
              <a:t>Stil</a:t>
            </a:r>
            <a:r>
              <a:rPr lang="en-US" sz="1800" dirty="0" smtClean="0"/>
              <a:t> </a:t>
            </a:r>
            <a:r>
              <a:rPr lang="en-US" sz="1800" dirty="0" err="1" smtClean="0"/>
              <a:t>seçilir</a:t>
            </a:r>
            <a:r>
              <a:rPr lang="en-US" sz="1800" dirty="0" smtClean="0"/>
              <a:t>. </a:t>
            </a:r>
            <a:endParaRPr lang="tr-TR" sz="1800" dirty="0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dirty="0" smtClean="0"/>
              <a:t>En son form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ad </a:t>
            </a:r>
            <a:r>
              <a:rPr lang="en-US" sz="1800" dirty="0" err="1" smtClean="0"/>
              <a:t>yazıldıktan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 Son </a:t>
            </a:r>
            <a:r>
              <a:rPr lang="en-US" sz="1800" dirty="0" err="1" smtClean="0"/>
              <a:t>düğmesi</a:t>
            </a:r>
            <a:r>
              <a:rPr lang="en-US" sz="1800" dirty="0" smtClean="0"/>
              <a:t> </a:t>
            </a:r>
            <a:r>
              <a:rPr lang="en-US" sz="1800" dirty="0" err="1" smtClean="0"/>
              <a:t>tıklanır</a:t>
            </a:r>
            <a:r>
              <a:rPr lang="en-US" sz="1800" dirty="0" smtClean="0"/>
              <a:t>. </a:t>
            </a:r>
            <a:endParaRPr lang="tr-TR" sz="1800" dirty="0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dirty="0" smtClean="0"/>
              <a:t>Form </a:t>
            </a:r>
            <a:r>
              <a:rPr lang="tr-TR" sz="1800" dirty="0"/>
              <a:t>oluşturulduktan sonra tasarım kısmında formun metin alanları, arka plan rengi, yazı tipi, </a:t>
            </a:r>
            <a:r>
              <a:rPr lang="tr-TR" sz="1800" dirty="0" err="1" smtClean="0"/>
              <a:t>effekt</a:t>
            </a:r>
            <a:r>
              <a:rPr lang="tr-TR" sz="1800" dirty="0" smtClean="0"/>
              <a:t> </a:t>
            </a:r>
            <a:r>
              <a:rPr lang="tr-TR" sz="1800" dirty="0"/>
              <a:t>vb. değişikliler yapılır.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18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b="1" cap="all" dirty="0" smtClean="0"/>
              <a:t>Form Oluşturmak</a:t>
            </a:r>
            <a:endParaRPr lang="tr-TR" sz="2800" b="1" cap="all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446213"/>
            <a:ext cx="52879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704850"/>
            <a:ext cx="8650287" cy="1662113"/>
          </a:xfrm>
        </p:spPr>
        <p:txBody>
          <a:bodyPr/>
          <a:lstStyle/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Sorgu oluşturup bulmak istenilen veriler kolayca bulunur.</a:t>
            </a:r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Verileri sorgulamak için </a:t>
            </a:r>
            <a:r>
              <a:rPr lang="tr-TR" sz="1800" b="1" smtClean="0"/>
              <a:t>Oluştur Sekmesinden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Basit Sorgu Sihirbazı</a:t>
            </a:r>
            <a:r>
              <a:rPr lang="tr-TR" sz="1800" smtClean="0"/>
              <a:t> tıklanır.</a:t>
            </a:r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 En önemlisi yapılan çalışmaya uygun sorgu seçebilmektir.</a:t>
            </a:r>
            <a:endParaRPr lang="en-US" sz="180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b="1" cap="all" dirty="0" err="1" smtClean="0"/>
              <a:t>Verİlerİ</a:t>
            </a:r>
            <a:r>
              <a:rPr lang="tr-TR" sz="2800" b="1" cap="all" dirty="0" smtClean="0"/>
              <a:t> </a:t>
            </a:r>
            <a:r>
              <a:rPr lang="tr-TR" sz="2800" b="1" cap="all" dirty="0"/>
              <a:t>Sorgulamak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193925"/>
            <a:ext cx="5578475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GİRİŞ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smtClean="0"/>
              <a:t>Microsoft Access 2010 ile bir şirketin ürünleri sıralanabilir, depolanabilir, ürün araması yapılabilir, sorgulama yapılabilir ve düzenlemeler yapılabilir.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smtClean="0"/>
              <a:t>Access ile bir veri tabanı hazırlamak oldukça kolaydır. Çünkü Access veritabanı hazırlamak için her kısımda şablonlar sunmaktadır.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smtClean="0"/>
              <a:t>Access veritabanı yazılımı ile ev, küçük ve orta ölçekli işyerleri için veritabanları hazırlanır. </a:t>
            </a:r>
            <a:endParaRPr lang="en-US" sz="20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581025"/>
            <a:ext cx="3262313" cy="5078413"/>
          </a:xfrm>
        </p:spPr>
        <p:txBody>
          <a:bodyPr/>
          <a:lstStyle/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b="1" dirty="0"/>
              <a:t>Tablolar/Sorgular</a:t>
            </a:r>
            <a:r>
              <a:rPr lang="tr-TR" sz="1800" dirty="0"/>
              <a:t> kısmında eklemek istenilen tablo ya da sorgu seçilir. Sorgunun sonuçlarına eklemek için ilk alan tıklanıp </a:t>
            </a:r>
            <a:r>
              <a:rPr lang="tr-TR" sz="1800" b="1" dirty="0"/>
              <a:t>Ekle</a:t>
            </a:r>
            <a:r>
              <a:rPr lang="tr-TR" sz="1800" dirty="0"/>
              <a:t> </a:t>
            </a:r>
            <a:r>
              <a:rPr lang="tr-TR" sz="1800" dirty="0" smtClean="0"/>
              <a:t>tıklanıp daha </a:t>
            </a:r>
            <a:r>
              <a:rPr lang="tr-TR" sz="1800" dirty="0"/>
              <a:t>fazla alan da eklenebilir. </a:t>
            </a:r>
            <a:endParaRPr lang="tr-TR" sz="1800" dirty="0" smtClean="0"/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b="1" dirty="0" smtClean="0"/>
              <a:t>Sonra </a:t>
            </a:r>
            <a:r>
              <a:rPr lang="tr-TR" sz="1800" b="1" dirty="0"/>
              <a:t>Ayrıntılı Seçenek</a:t>
            </a:r>
            <a:r>
              <a:rPr lang="tr-TR" sz="1800" dirty="0"/>
              <a:t> </a:t>
            </a:r>
            <a:r>
              <a:rPr lang="tr-TR" sz="1800" dirty="0" smtClean="0"/>
              <a:t>düğmesi</a:t>
            </a:r>
            <a:r>
              <a:rPr lang="tr-TR" sz="1800" dirty="0" smtClean="0">
                <a:sym typeface="Wingdings" pitchFamily="2" charset="2"/>
              </a:rPr>
              <a:t></a:t>
            </a:r>
            <a:r>
              <a:rPr lang="tr-TR" sz="1800" dirty="0" smtClean="0"/>
              <a:t> </a:t>
            </a:r>
            <a:r>
              <a:rPr lang="tr-TR" sz="1800" b="1" dirty="0"/>
              <a:t>İleri</a:t>
            </a:r>
            <a:r>
              <a:rPr lang="tr-TR" sz="1800" dirty="0"/>
              <a:t> seçeneği tıklanıp sorgu için bir ad yazılıp </a:t>
            </a:r>
            <a:r>
              <a:rPr lang="tr-TR" sz="1800" b="1" dirty="0"/>
              <a:t>Son</a:t>
            </a:r>
            <a:r>
              <a:rPr lang="tr-TR" sz="1800" dirty="0"/>
              <a:t> düğmesine tıklanır.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1800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936625"/>
            <a:ext cx="5661025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b="1" cap="all" dirty="0" err="1" smtClean="0"/>
              <a:t>Verİlerİ</a:t>
            </a:r>
            <a:r>
              <a:rPr lang="tr-TR" sz="2800" b="1" cap="all" dirty="0" smtClean="0"/>
              <a:t> </a:t>
            </a:r>
            <a:r>
              <a:rPr lang="tr-TR" sz="2800" b="1" cap="all" dirty="0"/>
              <a:t>Sorgulamak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542925"/>
            <a:ext cx="8810625" cy="2743200"/>
          </a:xfrm>
        </p:spPr>
        <p:txBody>
          <a:bodyPr/>
          <a:lstStyle/>
          <a:p>
            <a:pPr eaLnBrk="1" hangingPunct="1"/>
            <a:r>
              <a:rPr lang="tr-TR" sz="1800" smtClean="0"/>
              <a:t>Sorgu için SQL kodları yazmadan da belirli bazı alanları gösterip bazıları gösterilmeyebilir. </a:t>
            </a:r>
          </a:p>
          <a:p>
            <a:pPr eaLnBrk="1" hangingPunct="1">
              <a:lnSpc>
                <a:spcPct val="150000"/>
              </a:lnSpc>
            </a:pPr>
            <a:r>
              <a:rPr lang="tr-TR" sz="1800" b="1" smtClean="0"/>
              <a:t>Ölçüt(and)</a:t>
            </a:r>
            <a:r>
              <a:rPr lang="tr-TR" sz="1800" smtClean="0"/>
              <a:t> kısmında istenen ölçüte göre kayıtlar sıralanır. </a:t>
            </a:r>
          </a:p>
          <a:p>
            <a:pPr eaLnBrk="1" hangingPunct="1">
              <a:lnSpc>
                <a:spcPct val="150000"/>
              </a:lnSpc>
            </a:pPr>
            <a:r>
              <a:rPr lang="tr-TR" sz="1800" b="1" smtClean="0"/>
              <a:t>Veya (or)</a:t>
            </a:r>
            <a:r>
              <a:rPr lang="tr-TR" sz="1800" smtClean="0"/>
              <a:t> kısmında ise ölçüt kısmındaki şart gerçekleşmezse veya kısmındaki şart gerçekleştirilir.  </a:t>
            </a:r>
          </a:p>
          <a:p>
            <a:pPr eaLnBrk="1" hangingPunct="1">
              <a:lnSpc>
                <a:spcPct val="150000"/>
              </a:lnSpc>
            </a:pPr>
            <a:r>
              <a:rPr lang="tr-TR" sz="1800" b="1" smtClean="0"/>
              <a:t>Sırala (Sort) </a:t>
            </a:r>
            <a:r>
              <a:rPr lang="tr-TR" sz="1800" smtClean="0"/>
              <a:t>kısmında büyükten-küçüğe ya da tersi şekilde sıralama yapılır.</a:t>
            </a:r>
          </a:p>
          <a:p>
            <a:pPr eaLnBrk="1" hangingPunct="1">
              <a:lnSpc>
                <a:spcPct val="150000"/>
              </a:lnSpc>
            </a:pPr>
            <a:endParaRPr lang="tr-TR" sz="1800" smtClean="0"/>
          </a:p>
          <a:p>
            <a:pPr eaLnBrk="1" hangingPunct="1">
              <a:lnSpc>
                <a:spcPct val="150000"/>
              </a:lnSpc>
            </a:pPr>
            <a:endParaRPr lang="tr-TR" sz="1800" smtClean="0"/>
          </a:p>
          <a:p>
            <a:pPr eaLnBrk="1" hangingPunct="1">
              <a:lnSpc>
                <a:spcPct val="150000"/>
              </a:lnSpc>
            </a:pPr>
            <a:endParaRPr lang="en-US" sz="200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b="1" cap="all" dirty="0" err="1" smtClean="0"/>
              <a:t>Verİlerİ</a:t>
            </a:r>
            <a:r>
              <a:rPr lang="tr-TR" sz="2800" b="1" cap="all" dirty="0" smtClean="0"/>
              <a:t> </a:t>
            </a:r>
            <a:r>
              <a:rPr lang="tr-TR" sz="2800" b="1" cap="all" dirty="0"/>
              <a:t>Sorgulamak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978275"/>
            <a:ext cx="768191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642938"/>
            <a:ext cx="8501062" cy="1444625"/>
          </a:xfrm>
        </p:spPr>
        <p:txBody>
          <a:bodyPr/>
          <a:lstStyle/>
          <a:p>
            <a:pPr eaLnBrk="1" hangingPunct="1"/>
            <a:r>
              <a:rPr lang="tr-TR" sz="1800" smtClean="0"/>
              <a:t>Raporlama için </a:t>
            </a:r>
            <a:r>
              <a:rPr lang="tr-TR" sz="1800" b="1" smtClean="0"/>
              <a:t>Oluştur Sekmesinden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Rapor </a:t>
            </a:r>
            <a:r>
              <a:rPr lang="tr-TR" sz="1800" smtClean="0"/>
              <a:t>düğmesi tıklanır. </a:t>
            </a:r>
          </a:p>
          <a:p>
            <a:pPr eaLnBrk="1" hangingPunct="1"/>
            <a:r>
              <a:rPr lang="tr-TR" sz="1800" smtClean="0"/>
              <a:t>Sihirbaz raporunu kullanmak için ise </a:t>
            </a:r>
            <a:r>
              <a:rPr lang="tr-TR" sz="1800" b="1" smtClean="0"/>
              <a:t>Oluştur Sekmesinden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Rapor Sihirbazı</a:t>
            </a:r>
            <a:r>
              <a:rPr lang="tr-TR" sz="1800" smtClean="0"/>
              <a:t> tıklanır. </a:t>
            </a:r>
          </a:p>
          <a:p>
            <a:pPr eaLnBrk="1" hangingPunct="1"/>
            <a:r>
              <a:rPr lang="tr-TR" sz="1800" b="1" smtClean="0"/>
              <a:t>Tablolar/Sorgular</a:t>
            </a:r>
            <a:r>
              <a:rPr lang="tr-TR" sz="1800" smtClean="0"/>
              <a:t> bölümünden herhangi bir tablo ya da sorgu seçilir</a:t>
            </a:r>
            <a:endParaRPr lang="en-US" sz="180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b="1" cap="all" dirty="0"/>
              <a:t>Rapor Oluşturmak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049463"/>
            <a:ext cx="66230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630238"/>
            <a:ext cx="8712200" cy="2298700"/>
          </a:xfrm>
        </p:spPr>
        <p:txBody>
          <a:bodyPr/>
          <a:lstStyle/>
          <a:p>
            <a:pPr marL="85725" indent="-85725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b="1" smtClean="0"/>
              <a:t>Kullanılabilir Alanlar</a:t>
            </a:r>
            <a:r>
              <a:rPr lang="tr-TR" sz="1800" smtClean="0"/>
              <a:t> kısmından ya tümünü ya da istenilenlerin bir kısmı seçili hale getirilir. Seçili hale getirilenlerden hepsi veya herhangi birisi kaldırılabilir. Sonra </a:t>
            </a:r>
            <a:r>
              <a:rPr lang="tr-TR" sz="1800" b="1" smtClean="0"/>
              <a:t>İleri</a:t>
            </a:r>
            <a:r>
              <a:rPr lang="tr-TR" sz="1800" smtClean="0"/>
              <a:t> tıklanır. Eğer rapor gruplandırmak isteniyorsa raporun içeriği gruplandırılıp </a:t>
            </a:r>
            <a:r>
              <a:rPr lang="tr-TR" sz="1800" b="1" smtClean="0"/>
              <a:t>Gruplandırma Düzeyleri</a:t>
            </a:r>
            <a:r>
              <a:rPr lang="tr-TR" sz="1800" smtClean="0"/>
              <a:t> eklenir. </a:t>
            </a:r>
            <a:endParaRPr lang="en-US" sz="180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b="1" cap="all" dirty="0"/>
              <a:t>Rapor Oluşturmak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363788"/>
            <a:ext cx="6005512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604838"/>
            <a:ext cx="8539162" cy="1644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sz="1800" smtClean="0"/>
              <a:t>Ya da </a:t>
            </a:r>
            <a:r>
              <a:rPr lang="tr-TR" sz="1800" b="1" smtClean="0"/>
              <a:t>Artan-Azalan</a:t>
            </a:r>
            <a:r>
              <a:rPr lang="tr-TR" sz="1800" smtClean="0"/>
              <a:t> şekilde sıralama yapılabilir. Sonra </a:t>
            </a:r>
            <a:r>
              <a:rPr lang="tr-TR" sz="1800" b="1" smtClean="0"/>
              <a:t>İleri</a:t>
            </a:r>
            <a:r>
              <a:rPr lang="tr-TR" sz="1800" smtClean="0"/>
              <a:t> düğmesi tıklanıp farklı stil, düzenler seçilebilir. Artan-Azalandaki </a:t>
            </a:r>
            <a:r>
              <a:rPr lang="tr-TR" sz="1800" b="1" smtClean="0"/>
              <a:t>Özet Seçeneklerinden</a:t>
            </a:r>
            <a:r>
              <a:rPr lang="tr-TR" sz="1800" smtClean="0"/>
              <a:t> raporun hangi değerlere göre hesaplanacağı ya da yüzdesi hesaplanabilir. Çıkan seçeneklerden raporun içeriğine göre bir sıralama alanı seçilir. </a:t>
            </a:r>
          </a:p>
          <a:p>
            <a:pPr eaLnBrk="1" hangingPunct="1">
              <a:lnSpc>
                <a:spcPct val="150000"/>
              </a:lnSpc>
            </a:pPr>
            <a:endParaRPr lang="tr-TR" sz="180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b="1" cap="all" dirty="0" smtClean="0"/>
              <a:t>Rapor Oluşturmak</a:t>
            </a:r>
            <a:endParaRPr lang="tr-TR" sz="2800" b="1" cap="all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646363"/>
            <a:ext cx="65246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604838"/>
            <a:ext cx="8539162" cy="51403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b="1" smtClean="0"/>
              <a:t>Oluştur Sekmesinden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Özet Grafik</a:t>
            </a:r>
            <a:r>
              <a:rPr lang="tr-TR" sz="1800" smtClean="0"/>
              <a:t> düğmesi tıklanarak verileri gruplandırmak vb. işlemler yapılır.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Özet Grafikte veri serisi için değer sağlamak istenilen alanları </a:t>
            </a:r>
            <a:r>
              <a:rPr lang="tr-TR" sz="1800" b="1" smtClean="0"/>
              <a:t>Grafik Alan Listesi Kutusundan</a:t>
            </a:r>
            <a:r>
              <a:rPr lang="tr-TR" sz="1800" smtClean="0"/>
              <a:t> Seri Alanlara bırakılır.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Özet Grafiğin gövdesi için sağlamak istenilen değerleri </a:t>
            </a:r>
            <a:r>
              <a:rPr lang="tr-TR" sz="1800" b="1" smtClean="0"/>
              <a:t>Grafik</a:t>
            </a:r>
            <a:r>
              <a:rPr lang="tr-TR" sz="1800" smtClean="0"/>
              <a:t> </a:t>
            </a:r>
            <a:r>
              <a:rPr lang="tr-TR" sz="1800" b="1" smtClean="0"/>
              <a:t>Alan Listesi Kutusundan</a:t>
            </a:r>
            <a:r>
              <a:rPr lang="tr-TR" sz="1800" smtClean="0"/>
              <a:t> gövdeye sürüklenip bırakılır. Sonra  </a:t>
            </a:r>
            <a:r>
              <a:rPr lang="tr-TR" sz="1800" b="1" smtClean="0"/>
              <a:t>Kaydet</a:t>
            </a:r>
            <a:r>
              <a:rPr lang="tr-TR" sz="1800" smtClean="0"/>
              <a:t> düğmesi tıklanarak işlem tamamlanır.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Özet grafiği seçip </a:t>
            </a:r>
            <a:r>
              <a:rPr lang="tr-TR" sz="1800" b="1" smtClean="0"/>
              <a:t>Tasarım Sekmesinden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Grafik Türünü Değiştir</a:t>
            </a:r>
            <a:r>
              <a:rPr lang="tr-TR" sz="1800" smtClean="0"/>
              <a:t> düğmesi tıklanarak farklı grafikler oluşturulur.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tr-TR" sz="180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Özet Grafiklerle Verileri Çözümlemek</a:t>
            </a:r>
            <a:endParaRPr lang="tr-TR" sz="2800" b="1" cap="all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604838"/>
            <a:ext cx="8242300" cy="514032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1800" smtClean="0"/>
              <a:t>Access’te bir rapor ya da formu kaydedip gerektiğinde buna ulaşmak için makrolar oluşturulur.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1800" smtClean="0"/>
              <a:t>Access tablolarını diğer biçimlere çevirme, verme kayıtları yazdırma kayıt arama gibi işlemler kolaylıkla makrolar sayesinde gerçekleştirilir.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1800" b="1" smtClean="0"/>
              <a:t>Oluştur Sekmesinden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Makro Düğmesini</a:t>
            </a:r>
            <a:r>
              <a:rPr lang="tr-TR" sz="1800" smtClean="0"/>
              <a:t> tıklanıp istenen eylem tıklanır. Ayarlanan eylem değişkenleri her eylem için farklı olur.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1800" smtClean="0"/>
              <a:t>Makro farklı kaydedilip makro için bir ad yazılıp Tamam’a tıklanır.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b="1" cap="all" dirty="0" err="1" smtClean="0"/>
              <a:t>Access’İ</a:t>
            </a:r>
            <a:r>
              <a:rPr lang="tr-TR" sz="2800" b="1" cap="all" dirty="0" smtClean="0"/>
              <a:t> </a:t>
            </a:r>
            <a:r>
              <a:rPr lang="tr-TR" sz="2800" b="1" cap="all" dirty="0"/>
              <a:t>Özelleştirmek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604838"/>
            <a:ext cx="3473450" cy="5140325"/>
          </a:xfrm>
        </p:spPr>
        <p:txBody>
          <a:bodyPr/>
          <a:lstStyle/>
          <a:p>
            <a:pPr marL="85725" indent="-85725">
              <a:lnSpc>
                <a:spcPct val="150000"/>
              </a:lnSpc>
              <a:defRPr/>
            </a:pPr>
            <a:r>
              <a:rPr lang="tr-TR" sz="1800" dirty="0" err="1"/>
              <a:t>Accesste</a:t>
            </a:r>
            <a:r>
              <a:rPr lang="tr-TR" sz="1800" dirty="0"/>
              <a:t> bir veri almak için tablonun üzerine fare ile sağ tıklanıp </a:t>
            </a:r>
            <a:r>
              <a:rPr lang="tr-TR" sz="1800" b="1" dirty="0"/>
              <a:t>Al düğmesi </a:t>
            </a:r>
            <a:r>
              <a:rPr lang="tr-TR" sz="1800" dirty="0"/>
              <a:t>tıklanıp oradan alınacak olan veri türü seçilir. </a:t>
            </a:r>
          </a:p>
          <a:p>
            <a:pPr marL="85725" indent="-85725">
              <a:lnSpc>
                <a:spcPct val="150000"/>
              </a:lnSpc>
              <a:defRPr/>
            </a:pPr>
            <a:r>
              <a:rPr lang="tr-TR" sz="1800" b="1" dirty="0" smtClean="0"/>
              <a:t>Tasarım </a:t>
            </a:r>
            <a:r>
              <a:rPr lang="tr-TR" sz="1800" b="1" dirty="0"/>
              <a:t>Sekmesinden</a:t>
            </a:r>
            <a:r>
              <a:rPr lang="tr-TR" sz="1800" dirty="0"/>
              <a:t> herhangi bir tablo seçilip </a:t>
            </a:r>
            <a:r>
              <a:rPr lang="tr-TR" sz="1800" b="1" dirty="0"/>
              <a:t>Özellik Sayfası </a:t>
            </a:r>
            <a:r>
              <a:rPr lang="tr-TR" sz="1800" dirty="0"/>
              <a:t>kısmından Tanım, Yönlendirme, Filtreleme ve en Genel özelliklerin hepsi ayarlanabilir.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tr-TR" sz="1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Özet Grafiklerle Verileri Çözümlemek</a:t>
            </a:r>
            <a:endParaRPr lang="tr-TR" sz="2800" b="1" cap="all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746125"/>
            <a:ext cx="5437187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604838"/>
            <a:ext cx="8675687" cy="51403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tr-TR" sz="180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7538"/>
          </a:xfrm>
        </p:spPr>
        <p:txBody>
          <a:bodyPr/>
          <a:lstStyle/>
          <a:p>
            <a:pPr>
              <a:defRPr/>
            </a:pPr>
            <a:endParaRPr lang="tr-TR" sz="2800" b="1" cap="all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cap="all" dirty="0"/>
              <a:t>ACCESS 2010 İLE ÇALIŞMAK</a:t>
            </a:r>
            <a:br>
              <a:rPr lang="tr-TR" b="1" cap="all" dirty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944563"/>
            <a:ext cx="3843337" cy="49990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85725" algn="l"/>
              </a:tabLst>
              <a:defRPr/>
            </a:pPr>
            <a:r>
              <a:rPr lang="tr-TR" sz="1800" b="1" dirty="0" err="1" smtClean="0"/>
              <a:t>Başlat</a:t>
            </a:r>
            <a:r>
              <a:rPr lang="tr-TR" sz="1800" b="1" dirty="0" err="1" smtClean="0">
                <a:sym typeface="Wingdings"/>
              </a:rPr>
              <a:t></a:t>
            </a:r>
            <a:r>
              <a:rPr lang="tr-TR" sz="1800" b="1" dirty="0" err="1"/>
              <a:t>Tüm</a:t>
            </a:r>
            <a:r>
              <a:rPr lang="tr-TR" sz="1800" b="1" dirty="0"/>
              <a:t> Programlar</a:t>
            </a:r>
            <a:r>
              <a:rPr lang="tr-TR" sz="1800" b="1" dirty="0" smtClean="0">
                <a:sym typeface="Wingdings"/>
              </a:rPr>
              <a:t>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tabLst>
                <a:tab pos="85725" algn="l"/>
              </a:tabLst>
              <a:defRPr/>
            </a:pPr>
            <a:r>
              <a:rPr lang="tr-TR" sz="1800" b="1" dirty="0" smtClean="0"/>
              <a:t>Microsoft </a:t>
            </a:r>
            <a:r>
              <a:rPr lang="tr-TR" sz="1800" b="1" dirty="0"/>
              <a:t>Office 2010</a:t>
            </a:r>
            <a:r>
              <a:rPr lang="tr-TR" sz="1800" b="1" dirty="0">
                <a:sym typeface="Wingdings"/>
              </a:rPr>
              <a:t></a:t>
            </a:r>
            <a:r>
              <a:rPr lang="tr-TR" sz="1800" b="1" dirty="0"/>
              <a:t>Microsoft Office Access 2010</a:t>
            </a:r>
            <a:r>
              <a:rPr lang="tr-TR" sz="1800" dirty="0"/>
              <a:t> </a:t>
            </a:r>
            <a:r>
              <a:rPr lang="tr-TR" sz="1800" dirty="0" smtClean="0"/>
              <a:t>tıklanarak yeni bir </a:t>
            </a:r>
            <a:r>
              <a:rPr lang="tr-TR" sz="1800" dirty="0" err="1" smtClean="0"/>
              <a:t>access</a:t>
            </a:r>
            <a:r>
              <a:rPr lang="tr-TR" sz="1800" dirty="0" smtClean="0"/>
              <a:t> veri tabanı oluşturulur.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tabLst>
                <a:tab pos="85725" algn="l"/>
              </a:tabLst>
              <a:defRPr/>
            </a:pPr>
            <a:endParaRPr lang="tr-TR" sz="1800" dirty="0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  <a:tabLst>
                <a:tab pos="85725" algn="l"/>
              </a:tabLst>
              <a:defRPr/>
            </a:pPr>
            <a:r>
              <a:rPr lang="tr-TR" sz="1800" dirty="0" smtClean="0"/>
              <a:t>Ekranın </a:t>
            </a:r>
            <a:r>
              <a:rPr lang="tr-TR" sz="1800" dirty="0"/>
              <a:t>sol tarafındaki </a:t>
            </a:r>
            <a:r>
              <a:rPr lang="tr-TR" sz="1800" dirty="0" smtClean="0"/>
              <a:t>menülerden </a:t>
            </a:r>
            <a:r>
              <a:rPr lang="tr-TR" sz="1800" dirty="0"/>
              <a:t>yararlanılarak </a:t>
            </a:r>
            <a:r>
              <a:rPr lang="tr-TR" sz="1800" dirty="0" smtClean="0"/>
              <a:t>daha önceden hazırlanmış </a:t>
            </a:r>
            <a:r>
              <a:rPr lang="tr-TR" sz="1800" dirty="0"/>
              <a:t>şablonlar üzerinde çalışılır. Buradan özel çevrimiçi şablonları kullanılır. </a:t>
            </a:r>
            <a:endParaRPr lang="en-US" sz="1800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850900"/>
            <a:ext cx="4995863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7317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cap="all" dirty="0" err="1" smtClean="0"/>
              <a:t>Verİ</a:t>
            </a:r>
            <a:r>
              <a:rPr lang="tr-TR" sz="2800" b="1" cap="all" dirty="0" smtClean="0"/>
              <a:t> </a:t>
            </a:r>
            <a:r>
              <a:rPr lang="tr-TR" sz="2800" b="1" cap="all" dirty="0" err="1" smtClean="0"/>
              <a:t>tabanIna</a:t>
            </a:r>
            <a:r>
              <a:rPr lang="tr-TR" sz="2800" b="1" cap="all" dirty="0" smtClean="0"/>
              <a:t> </a:t>
            </a:r>
            <a:r>
              <a:rPr lang="tr-TR" sz="2800" b="1" cap="all" dirty="0"/>
              <a:t>Tablo Eklemek ve Alan </a:t>
            </a:r>
            <a:r>
              <a:rPr lang="tr-TR" sz="2800" b="1" cap="all" dirty="0" smtClean="0"/>
              <a:t>Eklemek-</a:t>
            </a:r>
            <a:r>
              <a:rPr lang="tr-TR" sz="2800" b="1" cap="all" dirty="0" err="1" smtClean="0"/>
              <a:t>Sİlmek</a:t>
            </a:r>
            <a:r>
              <a:rPr lang="tr-TR" sz="2800" b="1" cap="all" dirty="0"/>
              <a:t/>
            </a:r>
            <a:br>
              <a:rPr lang="tr-TR" sz="2800" b="1" cap="all" dirty="0"/>
            </a:b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950913"/>
            <a:ext cx="4918075" cy="5054600"/>
          </a:xfrm>
        </p:spPr>
        <p:txBody>
          <a:bodyPr/>
          <a:lstStyle/>
          <a:p>
            <a:pPr marL="85725" indent="-8572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dirty="0"/>
              <a:t>Access’te </a:t>
            </a:r>
            <a:r>
              <a:rPr lang="tr-TR" sz="1800" b="1" dirty="0" smtClean="0"/>
              <a:t>Oluştur </a:t>
            </a:r>
            <a:r>
              <a:rPr lang="tr-TR" sz="1800" b="1" dirty="0" err="1"/>
              <a:t>Sekmesinden</a:t>
            </a:r>
            <a:r>
              <a:rPr lang="tr-TR" sz="1800" b="1" dirty="0" err="1">
                <a:sym typeface="Wingdings"/>
              </a:rPr>
              <a:t></a:t>
            </a:r>
            <a:r>
              <a:rPr lang="tr-TR" sz="1800" b="1" dirty="0" err="1"/>
              <a:t>Tablo</a:t>
            </a:r>
            <a:r>
              <a:rPr lang="tr-TR" sz="1800" b="1" dirty="0"/>
              <a:t> </a:t>
            </a:r>
            <a:r>
              <a:rPr lang="tr-TR" sz="1800" dirty="0"/>
              <a:t>düğmesi tıklanıp yeni bir tablo oluşturulur.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dirty="0"/>
              <a:t>Oluşturulan tablolarda alanlar tanımlanıp bu alanlara veriler girilip sonra verilerin adları </a:t>
            </a:r>
            <a:r>
              <a:rPr lang="tr-TR" sz="1800" b="1" dirty="0"/>
              <a:t>Tasarım</a:t>
            </a:r>
            <a:r>
              <a:rPr lang="tr-TR" sz="1800" dirty="0"/>
              <a:t> bölümünden ya da alanın üzerine sağ tıklanıp </a:t>
            </a:r>
            <a:r>
              <a:rPr lang="tr-TR" sz="1800" b="1" dirty="0"/>
              <a:t>Sütunu Yeniden Adlandır</a:t>
            </a:r>
            <a:r>
              <a:rPr lang="tr-TR" sz="1800" dirty="0"/>
              <a:t> Seçeneği tıklanarak </a:t>
            </a:r>
            <a:r>
              <a:rPr lang="tr-TR" sz="1800" dirty="0">
                <a:solidFill>
                  <a:srgbClr val="FF0000"/>
                </a:solidFill>
              </a:rPr>
              <a:t>alan adı </a:t>
            </a:r>
            <a:r>
              <a:rPr lang="tr-TR" sz="1800" dirty="0"/>
              <a:t>değiştirilir. </a:t>
            </a:r>
            <a:endParaRPr lang="tr-TR" sz="1800" dirty="0" smtClean="0"/>
          </a:p>
          <a:p>
            <a:pPr marL="85725" indent="-85725">
              <a:lnSpc>
                <a:spcPct val="150000"/>
              </a:lnSpc>
              <a:buFont typeface="Wingdings" pitchFamily="2" charset="2"/>
              <a:buChar char="Ø"/>
              <a:tabLst>
                <a:tab pos="85725" algn="l"/>
              </a:tabLst>
              <a:defRPr/>
            </a:pPr>
            <a:r>
              <a:rPr lang="tr-TR" sz="1800" dirty="0" smtClean="0"/>
              <a:t>Sonra </a:t>
            </a:r>
            <a:r>
              <a:rPr lang="tr-TR" sz="1800" b="1" dirty="0"/>
              <a:t>Kaydet</a:t>
            </a:r>
            <a:r>
              <a:rPr lang="tr-TR" sz="1800" dirty="0"/>
              <a:t> tıklanıp üzerinde çalışılan tablo için uygun bir ad yazılır</a:t>
            </a:r>
            <a:r>
              <a:rPr lang="tr-TR" sz="1800" dirty="0" smtClean="0"/>
              <a:t>.</a:t>
            </a:r>
          </a:p>
          <a:p>
            <a:pPr marL="85725" indent="-85725">
              <a:lnSpc>
                <a:spcPct val="150000"/>
              </a:lnSpc>
              <a:buFont typeface="Wingdings" pitchFamily="2" charset="2"/>
              <a:buChar char="Ø"/>
              <a:tabLst>
                <a:tab pos="85725" algn="l"/>
              </a:tabLst>
              <a:defRPr/>
            </a:pPr>
            <a:r>
              <a:rPr lang="tr-TR" sz="1800" dirty="0" smtClean="0"/>
              <a:t> Tablo düğmesi tıklanarak ikinci bir tablo eklenilir.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357313"/>
            <a:ext cx="34607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1130300"/>
            <a:ext cx="4284662" cy="4875213"/>
          </a:xfrm>
        </p:spPr>
        <p:txBody>
          <a:bodyPr/>
          <a:lstStyle/>
          <a:p>
            <a:pPr marL="185738" indent="-185738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dirty="0" smtClean="0"/>
              <a:t>Tablo bölümünden </a:t>
            </a:r>
            <a:r>
              <a:rPr lang="tr-TR" sz="1800" b="1" dirty="0" smtClean="0"/>
              <a:t>Tasarım </a:t>
            </a:r>
            <a:r>
              <a:rPr lang="tr-TR" sz="1800" b="1" dirty="0"/>
              <a:t>Görünümü</a:t>
            </a:r>
            <a:r>
              <a:rPr lang="tr-TR" sz="1800" dirty="0"/>
              <a:t> seçeneği tıklanır</a:t>
            </a:r>
            <a:r>
              <a:rPr lang="tr-TR" sz="1800" dirty="0" smtClean="0"/>
              <a:t>.</a:t>
            </a:r>
          </a:p>
          <a:p>
            <a:pPr marL="185738" indent="-185738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dirty="0" smtClean="0"/>
              <a:t> Yeni </a:t>
            </a:r>
            <a:r>
              <a:rPr lang="tr-TR" sz="1800" dirty="0"/>
              <a:t>alan eklemek istenilen yere farenin sağ düğmesi tıklanıp </a:t>
            </a:r>
            <a:r>
              <a:rPr lang="tr-TR" sz="1800" b="1" dirty="0"/>
              <a:t>Satır Ekle</a:t>
            </a:r>
            <a:r>
              <a:rPr lang="tr-TR" sz="1800" dirty="0"/>
              <a:t> seçeneği tıklanır. </a:t>
            </a:r>
            <a:endParaRPr lang="tr-TR" sz="1800" dirty="0" smtClean="0"/>
          </a:p>
          <a:p>
            <a:pPr marL="185738" indent="-185738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dirty="0" smtClean="0"/>
              <a:t>Sonra alana bir  ad verilip </a:t>
            </a:r>
            <a:r>
              <a:rPr lang="tr-TR" sz="1800" b="1" dirty="0" smtClean="0"/>
              <a:t>Kaydet</a:t>
            </a:r>
            <a:r>
              <a:rPr lang="tr-TR" sz="1800" dirty="0" smtClean="0"/>
              <a:t> </a:t>
            </a:r>
            <a:r>
              <a:rPr lang="tr-TR" sz="1800" dirty="0"/>
              <a:t>düğmesi tıklanır. </a:t>
            </a:r>
            <a:endParaRPr lang="tr-TR" sz="1800" dirty="0" smtClean="0"/>
          </a:p>
          <a:p>
            <a:pPr marL="185738" indent="-185738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dirty="0" smtClean="0"/>
              <a:t>Alanların </a:t>
            </a:r>
            <a:r>
              <a:rPr lang="tr-TR" sz="1800" dirty="0"/>
              <a:t>veri türü değiştirilebilir. </a:t>
            </a:r>
            <a:endParaRPr lang="tr-TR" sz="1800" dirty="0" smtClean="0"/>
          </a:p>
          <a:p>
            <a:pPr marL="185738" indent="-185738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1800" b="1" dirty="0" smtClean="0"/>
              <a:t>Alan </a:t>
            </a:r>
            <a:r>
              <a:rPr lang="tr-TR" sz="1800" b="1" dirty="0"/>
              <a:t>Özellikleri </a:t>
            </a:r>
            <a:r>
              <a:rPr lang="tr-TR" sz="1800" dirty="0"/>
              <a:t>kısmından her bir alana ait özellikler tanımlanır (metin, tarih/saat, OLE nesnesi </a:t>
            </a:r>
            <a:r>
              <a:rPr lang="tr-TR" sz="1800" dirty="0" err="1"/>
              <a:t>vb</a:t>
            </a:r>
            <a:r>
              <a:rPr lang="tr-TR" sz="1800" dirty="0"/>
              <a:t>).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1800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395413"/>
            <a:ext cx="4752975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7317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cap="all" dirty="0" err="1" smtClean="0"/>
              <a:t>Verİ</a:t>
            </a:r>
            <a:r>
              <a:rPr lang="tr-TR" sz="2800" b="1" cap="all" dirty="0" smtClean="0"/>
              <a:t> </a:t>
            </a:r>
            <a:r>
              <a:rPr lang="tr-TR" sz="2800" b="1" cap="all" dirty="0" err="1" smtClean="0"/>
              <a:t>tabanIna</a:t>
            </a:r>
            <a:r>
              <a:rPr lang="tr-TR" sz="2800" b="1" cap="all" dirty="0" smtClean="0"/>
              <a:t> </a:t>
            </a:r>
            <a:r>
              <a:rPr lang="tr-TR" sz="2800" b="1" cap="all" dirty="0"/>
              <a:t>Tablo Eklemek ve Alan </a:t>
            </a:r>
            <a:r>
              <a:rPr lang="tr-TR" sz="2800" b="1" cap="all" dirty="0" smtClean="0"/>
              <a:t>Eklemek-</a:t>
            </a:r>
            <a:r>
              <a:rPr lang="tr-TR" sz="2800" b="1" cap="all" dirty="0" err="1" smtClean="0"/>
              <a:t>Sİlmek</a:t>
            </a:r>
            <a:r>
              <a:rPr lang="tr-TR" sz="2800" b="1" cap="all" dirty="0"/>
              <a:t/>
            </a:r>
            <a:br>
              <a:rPr lang="tr-TR" sz="2800" b="1" cap="all" dirty="0"/>
            </a:br>
            <a:endParaRPr lang="en-US" sz="28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833438"/>
            <a:ext cx="8612188" cy="1625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800" smtClean="0"/>
              <a:t>Tablolardan veri silmek için </a:t>
            </a:r>
            <a:r>
              <a:rPr lang="tr-TR" sz="1800" b="1" smtClean="0"/>
              <a:t>Görünüm</a:t>
            </a:r>
            <a:r>
              <a:rPr lang="tr-TR" sz="1800" smtClean="0"/>
              <a:t> aşamasında veri satırı sağ tıklanıp </a:t>
            </a:r>
            <a:r>
              <a:rPr lang="tr-TR" sz="1800" b="1" smtClean="0"/>
              <a:t>Kayıt Sil</a:t>
            </a:r>
            <a:r>
              <a:rPr lang="tr-TR" sz="1800" smtClean="0"/>
              <a:t> seçeneği tıklanır. Bir veri satırını kopyalamak, Kesmek vb. değişiklikler yapmak mümkündür.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800" smtClean="0"/>
              <a:t>Eğer kayıt eklemek isteniliyorsa veri satırının üzerine sağ tıklanıp kısa yol menüsünden Yeni Kayıt seçilir.</a:t>
            </a:r>
            <a:endParaRPr lang="en-US" sz="180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706688"/>
            <a:ext cx="3249613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673350"/>
            <a:ext cx="5562600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8229600" cy="1136650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b="1" cap="all" dirty="0" err="1" smtClean="0"/>
              <a:t>Verİ</a:t>
            </a:r>
            <a:r>
              <a:rPr lang="tr-TR" sz="2400" b="1" cap="all" dirty="0" smtClean="0"/>
              <a:t> </a:t>
            </a:r>
            <a:r>
              <a:rPr lang="tr-TR" sz="2400" b="1" cap="all" dirty="0" err="1" smtClean="0"/>
              <a:t>tabanIna</a:t>
            </a:r>
            <a:r>
              <a:rPr lang="tr-TR" sz="2400" b="1" cap="all" dirty="0" smtClean="0"/>
              <a:t> </a:t>
            </a:r>
            <a:r>
              <a:rPr lang="tr-TR" sz="2400" b="1" cap="all" dirty="0"/>
              <a:t>Tablo Eklemek ve Alan </a:t>
            </a:r>
            <a:r>
              <a:rPr lang="tr-TR" sz="2400" b="1" cap="all" dirty="0" smtClean="0"/>
              <a:t>Eklemek-</a:t>
            </a:r>
            <a:r>
              <a:rPr lang="tr-TR" sz="2400" b="1" cap="all" dirty="0" err="1" smtClean="0"/>
              <a:t>Sİlmek</a:t>
            </a:r>
            <a:r>
              <a:rPr lang="tr-TR" sz="2800" b="1" cap="all" dirty="0"/>
              <a:t/>
            </a:r>
            <a:br>
              <a:rPr lang="tr-TR" sz="2800" b="1" cap="all" dirty="0"/>
            </a:br>
            <a:endParaRPr lang="en-US" sz="28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25487"/>
          </a:xfrm>
        </p:spPr>
        <p:txBody>
          <a:bodyPr/>
          <a:lstStyle/>
          <a:p>
            <a:pPr eaLnBrk="1" hangingPunct="1"/>
            <a:r>
              <a:rPr lang="en-US" sz="3000" smtClean="0"/>
              <a:t>VERİ TÜRLERİ VE ÖZELLİKLERİ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130300"/>
            <a:ext cx="8415337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Veri türleri belirlerken tarih/saat, metin, sayı ve diğer veri türlerin her birinin kendine ait özellikleri ve sınırlamaları vardır.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Bu veri türü özellikleri yanlış yapıldığında veri tabanı programı doğru çalışmayabilir ya da yanlış sonuçlar verir.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Bunun için her alana ait veri türünün doğru girilmesi gerekir.</a:t>
            </a:r>
          </a:p>
          <a:p>
            <a:pPr eaLnBrk="1" hangingPunct="1"/>
            <a:r>
              <a:rPr lang="tr-TR" sz="2000" smtClean="0"/>
              <a:t>Örneğin:</a:t>
            </a:r>
          </a:p>
          <a:p>
            <a:pPr eaLnBrk="1" hangingPunct="1"/>
            <a:endParaRPr lang="tr-TR" sz="2000" smtClean="0"/>
          </a:p>
          <a:p>
            <a:pPr eaLnBrk="1" hangingPunct="1"/>
            <a:endParaRPr lang="en-US" sz="2000" smtClean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1312863" y="3967163"/>
          <a:ext cx="6645275" cy="385762"/>
        </p:xfrm>
        <a:graphic>
          <a:graphicData uri="http://schemas.openxmlformats.org/drawingml/2006/table">
            <a:tbl>
              <a:tblPr firstRow="1" firstCol="1" lastCol="1" bandRow="1">
                <a:tableStyleId>{1E171933-4619-4E11-9A3F-F7608DF75F80}</a:tableStyleId>
              </a:tblPr>
              <a:tblGrid>
                <a:gridCol w="1315529"/>
                <a:gridCol w="1752584"/>
                <a:gridCol w="3577162"/>
              </a:tblGrid>
              <a:tr h="385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Metin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Alfa sayısal veriler (metin ve sayılar)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En fazla 255 karakter depolar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1309688" y="4398963"/>
          <a:ext cx="6669087" cy="1241425"/>
        </p:xfrm>
        <a:graphic>
          <a:graphicData uri="http://schemas.openxmlformats.org/drawingml/2006/table">
            <a:tbl>
              <a:tblPr firstRow="1" firstCol="1" lastCol="1" bandRow="1">
                <a:tableStyleId>{00A15C55-8517-42AA-B614-E9B94910E393}</a:tableStyleId>
              </a:tblPr>
              <a:tblGrid>
                <a:gridCol w="1320243"/>
                <a:gridCol w="1758864"/>
                <a:gridCol w="3589980"/>
              </a:tblGrid>
              <a:tr h="82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Sayı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Sayısal veriler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Sayı alanları, alanın içerebileceği değerin boyutunu belirleyen bir Alan Boyutu ayarı kullanır. Alan boyutunu 1, 2, 4, 8 veya 16 bayt olarak ayarlanır.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13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Tarih/Saat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Tarih ve saatler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Access tüm tarihleri 8 baytlık çift duyarlıklı tamsayılar halinde depolar.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274638"/>
            <a:ext cx="8466137" cy="603250"/>
          </a:xfrm>
        </p:spPr>
        <p:txBody>
          <a:bodyPr/>
          <a:lstStyle/>
          <a:p>
            <a:pPr algn="l" eaLnBrk="1" hangingPunct="1"/>
            <a:r>
              <a:rPr lang="en-US" sz="2600" smtClean="0"/>
              <a:t>TARİH VE SAATİN VERİ TÜRÜ BİÇİMİNİ BELİRLEMEK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" y="858838"/>
            <a:ext cx="8839200" cy="135255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tr-TR" sz="1800" b="1" smtClean="0"/>
              <a:t>Tablo sağ tıklanıp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Tasarım Görünümünden</a:t>
            </a:r>
            <a:r>
              <a:rPr lang="tr-TR" sz="1800" smtClean="0">
                <a:sym typeface="Wingdings" pitchFamily="2" charset="2"/>
              </a:rPr>
              <a:t></a:t>
            </a:r>
            <a:r>
              <a:rPr lang="tr-TR" sz="1800" b="1" smtClean="0"/>
              <a:t>Tarih Saat</a:t>
            </a:r>
            <a:r>
              <a:rPr lang="tr-TR" sz="1800" smtClean="0"/>
              <a:t> veri alanını seçilip</a:t>
            </a:r>
            <a:r>
              <a:rPr lang="tr-TR" sz="1800" smtClean="0">
                <a:sym typeface="Wingdings" pitchFamily="2" charset="2"/>
              </a:rPr>
              <a:t></a:t>
            </a:r>
            <a:r>
              <a:rPr lang="tr-TR" sz="1800" b="1" smtClean="0"/>
              <a:t>Alan Özellikleri</a:t>
            </a:r>
            <a:r>
              <a:rPr lang="tr-TR" sz="1800" smtClean="0"/>
              <a:t> kısmından </a:t>
            </a:r>
            <a:r>
              <a:rPr lang="tr-TR" sz="1800" b="1" smtClean="0"/>
              <a:t>Biçim</a:t>
            </a:r>
            <a:r>
              <a:rPr lang="tr-TR" sz="1800" smtClean="0"/>
              <a:t> seçilir. </a:t>
            </a:r>
          </a:p>
          <a:p>
            <a:pPr marL="0" indent="0">
              <a:lnSpc>
                <a:spcPct val="150000"/>
              </a:lnSpc>
            </a:pPr>
            <a:r>
              <a:rPr lang="tr-TR" sz="1800" smtClean="0"/>
              <a:t>Tarih biçimi yanlış belirtilip ya da yanlış değer girilirse bunun düzeltilmesi istenir.</a:t>
            </a:r>
          </a:p>
          <a:p>
            <a:pPr marL="0" indent="0">
              <a:lnSpc>
                <a:spcPct val="150000"/>
              </a:lnSpc>
            </a:pPr>
            <a:endParaRPr lang="tr-TR" sz="1800" smtClean="0"/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508250"/>
            <a:ext cx="2868612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693988"/>
            <a:ext cx="5699125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0550"/>
          </a:xfrm>
        </p:spPr>
        <p:txBody>
          <a:bodyPr/>
          <a:lstStyle/>
          <a:p>
            <a:pPr eaLnBrk="1" hangingPunct="1"/>
            <a:r>
              <a:rPr lang="en-US" sz="2800" smtClean="0"/>
              <a:t>BİRİNCİL ANAHTAR ATAMA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15975"/>
            <a:ext cx="4176713" cy="4979988"/>
          </a:xfrm>
        </p:spPr>
        <p:txBody>
          <a:bodyPr/>
          <a:lstStyle/>
          <a:p>
            <a:pPr marL="85725" indent="-85725" eaLnBrk="1" hangingPunct="1">
              <a:buFont typeface="Wingdings" pitchFamily="2" charset="2"/>
              <a:buChar char="Ø"/>
            </a:pPr>
            <a:r>
              <a:rPr lang="tr-TR" sz="1800" b="1" smtClean="0"/>
              <a:t>Giriş Sekmesinden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Görünüm Düğmesini tıklanıp</a:t>
            </a:r>
            <a:r>
              <a:rPr lang="tr-TR" sz="1800" b="1" smtClean="0">
                <a:sym typeface="Wingdings" pitchFamily="2" charset="2"/>
              </a:rPr>
              <a:t></a:t>
            </a:r>
            <a:r>
              <a:rPr lang="tr-TR" sz="1800" b="1" smtClean="0"/>
              <a:t>Tasarım Görünümü </a:t>
            </a:r>
            <a:r>
              <a:rPr lang="tr-TR" sz="1800" smtClean="0"/>
              <a:t>seçilip birincil anahtar alanı seçilir. </a:t>
            </a:r>
          </a:p>
          <a:p>
            <a:pPr marL="85725" indent="-85725" eaLnBrk="1" hangingPunct="1">
              <a:buFont typeface="Wingdings" pitchFamily="2" charset="2"/>
              <a:buChar char="Ø"/>
            </a:pPr>
            <a:r>
              <a:rPr lang="tr-TR" sz="1800" smtClean="0"/>
              <a:t>Ya da birincil anahtar alanı olarak belirlemek istenilen alan satırının başına gelip seçili duruma getirilip seçilir.</a:t>
            </a:r>
            <a:endParaRPr lang="en-US" sz="1800" smtClean="0"/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Bu anahtar alanın amacı karmaşıklığı engellemektir.</a:t>
            </a:r>
          </a:p>
          <a:p>
            <a:pPr marL="85725" indent="-85725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800" smtClean="0"/>
              <a:t>Genelde </a:t>
            </a:r>
            <a:r>
              <a:rPr lang="tr-TR" sz="1800" b="1" smtClean="0"/>
              <a:t>id</a:t>
            </a:r>
            <a:r>
              <a:rPr lang="tr-TR" sz="1800" smtClean="0"/>
              <a:t>, </a:t>
            </a:r>
            <a:r>
              <a:rPr lang="tr-TR" sz="1800" b="1" smtClean="0"/>
              <a:t>kimlik numarası</a:t>
            </a:r>
            <a:r>
              <a:rPr lang="tr-TR" sz="1800" smtClean="0"/>
              <a:t> ya da  çalışılan tablodaki herhangi bir unvan_no vb. birincil anahtar alanı olarak seçilir.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741363"/>
            <a:ext cx="33067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148013"/>
            <a:ext cx="43211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AB57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1406</Words>
  <Application>Microsoft Office PowerPoint</Application>
  <PresentationFormat>Ekran Gösterisi (4:3)</PresentationFormat>
  <Paragraphs>141</Paragraphs>
  <Slides>28</Slides>
  <Notes>28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Wingdings</vt:lpstr>
      <vt:lpstr>Calibri</vt:lpstr>
      <vt:lpstr>Times New Roman</vt:lpstr>
      <vt:lpstr>Default Design</vt:lpstr>
      <vt:lpstr>ACCESS 2010</vt:lpstr>
      <vt:lpstr>GİRİŞ</vt:lpstr>
      <vt:lpstr>ACCESS 2010 İLE ÇALIŞMAK </vt:lpstr>
      <vt:lpstr>Verİ tabanIna Tablo Eklemek ve Alan Eklemek-Sİlmek </vt:lpstr>
      <vt:lpstr>Verİ tabanIna Tablo Eklemek ve Alan Eklemek-Sİlmek </vt:lpstr>
      <vt:lpstr>Verİ tabanIna Tablo Eklemek ve Alan Eklemek-Sİlmek </vt:lpstr>
      <vt:lpstr>VERİ TÜRLERİ VE ÖZELLİKLERİ</vt:lpstr>
      <vt:lpstr>TARİH VE SAATİN VERİ TÜRÜ BİÇİMİNİ BELİRLEMEK</vt:lpstr>
      <vt:lpstr>BİRİNCİL ANAHTAR ATAMA</vt:lpstr>
      <vt:lpstr>SÜTUNLARI DÜZENLEMEK</vt:lpstr>
      <vt:lpstr>SÜTUNLARI DÜZENLEMEK</vt:lpstr>
      <vt:lpstr>PowerPoint Sunusu</vt:lpstr>
      <vt:lpstr>PowerPoint Sunusu</vt:lpstr>
      <vt:lpstr>EXCEL’E VERİ GÖNDERMEK</vt:lpstr>
      <vt:lpstr>TABLOLARI İLİŞKİLENDİRMEK</vt:lpstr>
      <vt:lpstr>TABLOLARI İLİŞKİLENDİRMEK</vt:lpstr>
      <vt:lpstr>Form Oluşturmak</vt:lpstr>
      <vt:lpstr>Form Oluşturmak</vt:lpstr>
      <vt:lpstr>Verİlerİ Sorgulamak</vt:lpstr>
      <vt:lpstr>Verİlerİ Sorgulamak</vt:lpstr>
      <vt:lpstr>Verİlerİ Sorgulamak</vt:lpstr>
      <vt:lpstr>Rapor Oluşturmak</vt:lpstr>
      <vt:lpstr>Rapor Oluşturmak</vt:lpstr>
      <vt:lpstr>Rapor Oluşturmak</vt:lpstr>
      <vt:lpstr>Özet Grafiklerle Verileri Çözümlemek</vt:lpstr>
      <vt:lpstr>Access’İ Özelleştirmek</vt:lpstr>
      <vt:lpstr>Özet Grafiklerle Verileri Çözümlemek</vt:lpstr>
      <vt:lpstr>PowerPoint Sunusu</vt:lpstr>
    </vt:vector>
  </TitlesOfParts>
  <Company>Clearly Presented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template</dc:title>
  <dc:creator>Presentation Magazine</dc:creator>
  <cp:lastModifiedBy>farabi</cp:lastModifiedBy>
  <cp:revision>38</cp:revision>
  <dcterms:created xsi:type="dcterms:W3CDTF">2009-11-03T13:35:13Z</dcterms:created>
  <dcterms:modified xsi:type="dcterms:W3CDTF">2012-05-03T02:13:15Z</dcterms:modified>
</cp:coreProperties>
</file>