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5"/>
  </p:notesMasterIdLst>
  <p:sldIdLst>
    <p:sldId id="258" r:id="rId2"/>
    <p:sldId id="259" r:id="rId3"/>
    <p:sldId id="313" r:id="rId4"/>
    <p:sldId id="310" r:id="rId5"/>
    <p:sldId id="311" r:id="rId6"/>
    <p:sldId id="31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30" r:id="rId19"/>
    <p:sldId id="325" r:id="rId20"/>
    <p:sldId id="326" r:id="rId21"/>
    <p:sldId id="327" r:id="rId22"/>
    <p:sldId id="328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6" r:id="rId39"/>
    <p:sldId id="347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94" r:id="rId86"/>
    <p:sldId id="396" r:id="rId87"/>
    <p:sldId id="397" r:id="rId88"/>
    <p:sldId id="398" r:id="rId89"/>
    <p:sldId id="399" r:id="rId90"/>
    <p:sldId id="400" r:id="rId91"/>
    <p:sldId id="401" r:id="rId92"/>
    <p:sldId id="402" r:id="rId93"/>
    <p:sldId id="403" r:id="rId94"/>
    <p:sldId id="404" r:id="rId95"/>
    <p:sldId id="405" r:id="rId96"/>
    <p:sldId id="406" r:id="rId97"/>
    <p:sldId id="407" r:id="rId98"/>
    <p:sldId id="408" r:id="rId99"/>
    <p:sldId id="409" r:id="rId100"/>
    <p:sldId id="410" r:id="rId101"/>
    <p:sldId id="412" r:id="rId102"/>
    <p:sldId id="413" r:id="rId103"/>
    <p:sldId id="414" r:id="rId104"/>
    <p:sldId id="415" r:id="rId105"/>
    <p:sldId id="416" r:id="rId106"/>
    <p:sldId id="417" r:id="rId107"/>
    <p:sldId id="418" r:id="rId108"/>
    <p:sldId id="419" r:id="rId109"/>
    <p:sldId id="420" r:id="rId110"/>
    <p:sldId id="421" r:id="rId111"/>
    <p:sldId id="422" r:id="rId112"/>
    <p:sldId id="423" r:id="rId113"/>
    <p:sldId id="424" r:id="rId114"/>
    <p:sldId id="425" r:id="rId115"/>
    <p:sldId id="426" r:id="rId116"/>
    <p:sldId id="427" r:id="rId117"/>
    <p:sldId id="428" r:id="rId118"/>
    <p:sldId id="429" r:id="rId119"/>
    <p:sldId id="430" r:id="rId120"/>
    <p:sldId id="431" r:id="rId121"/>
    <p:sldId id="432" r:id="rId122"/>
    <p:sldId id="433" r:id="rId123"/>
    <p:sldId id="434" r:id="rId124"/>
    <p:sldId id="436" r:id="rId125"/>
    <p:sldId id="437" r:id="rId126"/>
    <p:sldId id="438" r:id="rId127"/>
    <p:sldId id="439" r:id="rId128"/>
    <p:sldId id="440" r:id="rId129"/>
    <p:sldId id="442" r:id="rId130"/>
    <p:sldId id="443" r:id="rId131"/>
    <p:sldId id="444" r:id="rId132"/>
    <p:sldId id="445" r:id="rId133"/>
    <p:sldId id="446" r:id="rId134"/>
    <p:sldId id="449" r:id="rId135"/>
    <p:sldId id="447" r:id="rId136"/>
    <p:sldId id="448" r:id="rId137"/>
    <p:sldId id="450" r:id="rId138"/>
    <p:sldId id="451" r:id="rId139"/>
    <p:sldId id="452" r:id="rId140"/>
    <p:sldId id="453" r:id="rId141"/>
    <p:sldId id="454" r:id="rId142"/>
    <p:sldId id="455" r:id="rId143"/>
    <p:sldId id="456" r:id="rId144"/>
    <p:sldId id="457" r:id="rId145"/>
    <p:sldId id="458" r:id="rId146"/>
    <p:sldId id="459" r:id="rId147"/>
    <p:sldId id="460" r:id="rId148"/>
    <p:sldId id="461" r:id="rId149"/>
    <p:sldId id="462" r:id="rId150"/>
    <p:sldId id="463" r:id="rId151"/>
    <p:sldId id="464" r:id="rId152"/>
    <p:sldId id="465" r:id="rId153"/>
    <p:sldId id="466" r:id="rId154"/>
    <p:sldId id="467" r:id="rId155"/>
    <p:sldId id="468" r:id="rId156"/>
    <p:sldId id="469" r:id="rId157"/>
    <p:sldId id="470" r:id="rId158"/>
    <p:sldId id="471" r:id="rId159"/>
    <p:sldId id="472" r:id="rId160"/>
    <p:sldId id="473" r:id="rId161"/>
    <p:sldId id="474" r:id="rId162"/>
    <p:sldId id="475" r:id="rId163"/>
    <p:sldId id="476" r:id="rId164"/>
    <p:sldId id="477" r:id="rId165"/>
    <p:sldId id="478" r:id="rId166"/>
    <p:sldId id="480" r:id="rId167"/>
    <p:sldId id="481" r:id="rId168"/>
    <p:sldId id="482" r:id="rId169"/>
    <p:sldId id="483" r:id="rId170"/>
    <p:sldId id="484" r:id="rId171"/>
    <p:sldId id="485" r:id="rId172"/>
    <p:sldId id="486" r:id="rId173"/>
    <p:sldId id="487" r:id="rId174"/>
    <p:sldId id="488" r:id="rId175"/>
    <p:sldId id="489" r:id="rId176"/>
    <p:sldId id="490" r:id="rId177"/>
    <p:sldId id="491" r:id="rId178"/>
    <p:sldId id="492" r:id="rId179"/>
    <p:sldId id="493" r:id="rId180"/>
    <p:sldId id="494" r:id="rId181"/>
    <p:sldId id="495" r:id="rId182"/>
    <p:sldId id="496" r:id="rId183"/>
    <p:sldId id="497" r:id="rId184"/>
    <p:sldId id="498" r:id="rId185"/>
    <p:sldId id="499" r:id="rId186"/>
    <p:sldId id="500" r:id="rId187"/>
    <p:sldId id="501" r:id="rId188"/>
    <p:sldId id="502" r:id="rId189"/>
    <p:sldId id="503" r:id="rId190"/>
    <p:sldId id="504" r:id="rId191"/>
    <p:sldId id="505" r:id="rId192"/>
    <p:sldId id="506" r:id="rId193"/>
    <p:sldId id="507" r:id="rId194"/>
    <p:sldId id="508" r:id="rId195"/>
    <p:sldId id="509" r:id="rId196"/>
    <p:sldId id="510" r:id="rId197"/>
    <p:sldId id="511" r:id="rId198"/>
    <p:sldId id="512" r:id="rId199"/>
    <p:sldId id="514" r:id="rId200"/>
    <p:sldId id="515" r:id="rId201"/>
    <p:sldId id="516" r:id="rId202"/>
    <p:sldId id="517" r:id="rId203"/>
    <p:sldId id="518" r:id="rId204"/>
    <p:sldId id="519" r:id="rId205"/>
    <p:sldId id="520" r:id="rId206"/>
    <p:sldId id="521" r:id="rId207"/>
    <p:sldId id="522" r:id="rId208"/>
    <p:sldId id="523" r:id="rId209"/>
    <p:sldId id="524" r:id="rId210"/>
    <p:sldId id="525" r:id="rId211"/>
    <p:sldId id="526" r:id="rId212"/>
    <p:sldId id="527" r:id="rId213"/>
    <p:sldId id="528" r:id="rId2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/>
  </p:normalViewPr>
  <p:slideViewPr>
    <p:cSldViewPr snapToGrid="0">
      <p:cViewPr>
        <p:scale>
          <a:sx n="66" d="100"/>
          <a:sy n="66" d="100"/>
        </p:scale>
        <p:origin x="-206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viewProps" Target="view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theme" Target="theme/theme1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tableStyles" Target="tableStyle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Üzüm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İncir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Kayısı</c:v>
                </c:pt>
              </c:strCache>
            </c:strRef>
          </c:tx>
          <c:invertIfNegative val="0"/>
          <c:cat>
            <c:numRef>
              <c:f>Sayfa1!$A$2:$A$5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726528"/>
        <c:axId val="226142464"/>
      </c:barChart>
      <c:catAx>
        <c:axId val="22472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6142464"/>
        <c:crosses val="autoZero"/>
        <c:auto val="1"/>
        <c:lblAlgn val="ctr"/>
        <c:lblOffset val="100"/>
        <c:noMultiLvlLbl val="0"/>
      </c:catAx>
      <c:valAx>
        <c:axId val="22614246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2247265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140.jpeg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F3C81-E138-4E44-8404-30EB80C8251A}" type="doc">
      <dgm:prSet loTypeId="urn:microsoft.com/office/officeart/2005/8/layout/pictureOrgChart+Icon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A4F94D52-7B23-4DCA-B277-8A5CD33566A6}">
      <dgm:prSet phldrT="[Metin]"/>
      <dgm:spPr/>
      <dgm:t>
        <a:bodyPr/>
        <a:lstStyle/>
        <a:p>
          <a:r>
            <a:rPr lang="tr-TR"/>
            <a:t>Ahmet Dede</a:t>
          </a:r>
        </a:p>
      </dgm:t>
    </dgm:pt>
    <dgm:pt modelId="{B45F43EE-829A-435B-A93E-B7D374EE9698}" type="parTrans" cxnId="{03265887-FF9B-45AA-81C9-9B5CB0E8A2F0}">
      <dgm:prSet/>
      <dgm:spPr/>
      <dgm:t>
        <a:bodyPr/>
        <a:lstStyle/>
        <a:p>
          <a:endParaRPr lang="tr-TR"/>
        </a:p>
      </dgm:t>
    </dgm:pt>
    <dgm:pt modelId="{D885203D-ACF3-49F6-8F80-3D76A639879B}" type="sibTrans" cxnId="{03265887-FF9B-45AA-81C9-9B5CB0E8A2F0}">
      <dgm:prSet/>
      <dgm:spPr/>
      <dgm:t>
        <a:bodyPr/>
        <a:lstStyle/>
        <a:p>
          <a:endParaRPr lang="tr-TR"/>
        </a:p>
      </dgm:t>
    </dgm:pt>
    <dgm:pt modelId="{14D8B451-3A12-4941-B9D2-CE4CB861C489}">
      <dgm:prSet phldrT="[Metin]"/>
      <dgm:spPr/>
      <dgm:t>
        <a:bodyPr/>
        <a:lstStyle/>
        <a:p>
          <a:r>
            <a:rPr lang="tr-TR"/>
            <a:t>Fuat </a:t>
          </a:r>
        </a:p>
      </dgm:t>
    </dgm:pt>
    <dgm:pt modelId="{A0BA2FAA-3E24-4803-B29C-6E003346F62E}" type="parTrans" cxnId="{69805E9A-E2B4-4E80-9509-F663F1BE1DB6}">
      <dgm:prSet/>
      <dgm:spPr/>
      <dgm:t>
        <a:bodyPr/>
        <a:lstStyle/>
        <a:p>
          <a:endParaRPr lang="tr-TR"/>
        </a:p>
      </dgm:t>
    </dgm:pt>
    <dgm:pt modelId="{D5690FF5-E7CB-408A-B06F-4E16D5A3D94B}" type="sibTrans" cxnId="{69805E9A-E2B4-4E80-9509-F663F1BE1DB6}">
      <dgm:prSet/>
      <dgm:spPr/>
      <dgm:t>
        <a:bodyPr/>
        <a:lstStyle/>
        <a:p>
          <a:endParaRPr lang="tr-TR"/>
        </a:p>
      </dgm:t>
    </dgm:pt>
    <dgm:pt modelId="{1884E182-DA1E-478A-A1BD-2D95B5DB1E38}">
      <dgm:prSet phldrT="[Metin]"/>
      <dgm:spPr/>
      <dgm:t>
        <a:bodyPr/>
        <a:lstStyle/>
        <a:p>
          <a:r>
            <a:rPr lang="tr-TR"/>
            <a:t>Hivron</a:t>
          </a:r>
        </a:p>
      </dgm:t>
    </dgm:pt>
    <dgm:pt modelId="{0142BD20-E979-443B-BDF2-F9A93BB3A680}" type="parTrans" cxnId="{B34FCCA8-CAFB-4EFB-88C4-B3A7493A6D22}">
      <dgm:prSet/>
      <dgm:spPr/>
      <dgm:t>
        <a:bodyPr/>
        <a:lstStyle/>
        <a:p>
          <a:endParaRPr lang="tr-TR"/>
        </a:p>
      </dgm:t>
    </dgm:pt>
    <dgm:pt modelId="{7D6ADE78-708A-48E0-814F-A077AD0CC7F9}" type="sibTrans" cxnId="{B34FCCA8-CAFB-4EFB-88C4-B3A7493A6D22}">
      <dgm:prSet/>
      <dgm:spPr/>
      <dgm:t>
        <a:bodyPr/>
        <a:lstStyle/>
        <a:p>
          <a:endParaRPr lang="tr-TR"/>
        </a:p>
      </dgm:t>
    </dgm:pt>
    <dgm:pt modelId="{89254734-21FA-4D6A-A360-AC6CEC5FCDF0}">
      <dgm:prSet phldrT="[Metin]"/>
      <dgm:spPr/>
      <dgm:t>
        <a:bodyPr/>
        <a:lstStyle/>
        <a:p>
          <a:r>
            <a:rPr lang="tr-TR"/>
            <a:t>Kendal</a:t>
          </a:r>
        </a:p>
      </dgm:t>
    </dgm:pt>
    <dgm:pt modelId="{101686EE-4010-43D7-BA6C-A3CD0B74EF59}" type="parTrans" cxnId="{6B66A90B-67F2-43D0-B101-455A43EF9AD1}">
      <dgm:prSet/>
      <dgm:spPr/>
      <dgm:t>
        <a:bodyPr/>
        <a:lstStyle/>
        <a:p>
          <a:endParaRPr lang="tr-TR"/>
        </a:p>
      </dgm:t>
    </dgm:pt>
    <dgm:pt modelId="{34848631-6BA7-47EC-BE0A-CF60CBFC9050}" type="sibTrans" cxnId="{6B66A90B-67F2-43D0-B101-455A43EF9AD1}">
      <dgm:prSet/>
      <dgm:spPr/>
      <dgm:t>
        <a:bodyPr/>
        <a:lstStyle/>
        <a:p>
          <a:endParaRPr lang="tr-TR"/>
        </a:p>
      </dgm:t>
    </dgm:pt>
    <dgm:pt modelId="{EBF09DA6-CA1F-4F41-9B49-1C35AECB970C}">
      <dgm:prSet phldrT="[Metin]"/>
      <dgm:spPr/>
      <dgm:t>
        <a:bodyPr/>
        <a:lstStyle/>
        <a:p>
          <a:r>
            <a:rPr lang="tr-TR"/>
            <a:t>Seher</a:t>
          </a:r>
        </a:p>
      </dgm:t>
    </dgm:pt>
    <dgm:pt modelId="{B445348F-E8BD-43E9-9523-3FFB3373BDF2}" type="parTrans" cxnId="{96EE23FA-20A1-4186-8A84-5CFAC02EA1D2}">
      <dgm:prSet/>
      <dgm:spPr/>
      <dgm:t>
        <a:bodyPr/>
        <a:lstStyle/>
        <a:p>
          <a:endParaRPr lang="tr-TR"/>
        </a:p>
      </dgm:t>
    </dgm:pt>
    <dgm:pt modelId="{B6DA3786-27BB-406E-9F53-64B67C10016C}" type="sibTrans" cxnId="{96EE23FA-20A1-4186-8A84-5CFAC02EA1D2}">
      <dgm:prSet/>
      <dgm:spPr/>
      <dgm:t>
        <a:bodyPr/>
        <a:lstStyle/>
        <a:p>
          <a:endParaRPr lang="tr-TR"/>
        </a:p>
      </dgm:t>
    </dgm:pt>
    <dgm:pt modelId="{425ED221-DABD-41C8-B660-7625C64292FB}">
      <dgm:prSet phldrT="[Metin]"/>
      <dgm:spPr/>
      <dgm:t>
        <a:bodyPr/>
        <a:lstStyle/>
        <a:p>
          <a:r>
            <a:rPr lang="tr-TR"/>
            <a:t>Sabri</a:t>
          </a:r>
        </a:p>
      </dgm:t>
    </dgm:pt>
    <dgm:pt modelId="{7113F3D5-F23F-4CDF-A0EA-BFE488C27A90}" type="parTrans" cxnId="{449B290B-8862-4A89-8043-D4AE94D20DBB}">
      <dgm:prSet/>
      <dgm:spPr/>
      <dgm:t>
        <a:bodyPr/>
        <a:lstStyle/>
        <a:p>
          <a:endParaRPr lang="tr-TR"/>
        </a:p>
      </dgm:t>
    </dgm:pt>
    <dgm:pt modelId="{C9355E11-1FA6-437D-B24E-F4B4E1C95CED}" type="sibTrans" cxnId="{449B290B-8862-4A89-8043-D4AE94D20DBB}">
      <dgm:prSet/>
      <dgm:spPr/>
      <dgm:t>
        <a:bodyPr/>
        <a:lstStyle/>
        <a:p>
          <a:endParaRPr lang="tr-TR"/>
        </a:p>
      </dgm:t>
    </dgm:pt>
    <dgm:pt modelId="{85CDDC54-7547-4281-A646-81500216BFED}" type="pres">
      <dgm:prSet presAssocID="{51FF3C81-E138-4E44-8404-30EB80C825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6EA8AF2-ED3E-469B-BA54-9650354711C9}" type="pres">
      <dgm:prSet presAssocID="{A4F94D52-7B23-4DCA-B277-8A5CD33566A6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D47A5B9D-651B-40D1-B588-6FD1C2EB3C08}" type="pres">
      <dgm:prSet presAssocID="{A4F94D52-7B23-4DCA-B277-8A5CD33566A6}" presName="rootComposite1" presStyleCnt="0"/>
      <dgm:spPr/>
      <dgm:t>
        <a:bodyPr/>
        <a:lstStyle/>
        <a:p>
          <a:endParaRPr lang="tr-TR"/>
        </a:p>
      </dgm:t>
    </dgm:pt>
    <dgm:pt modelId="{90B44373-9B28-4232-A11E-1CC39EEC76F9}" type="pres">
      <dgm:prSet presAssocID="{A4F94D52-7B23-4DCA-B277-8A5CD33566A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3C3BCDC-0686-4F94-B033-72227D241575}" type="pres">
      <dgm:prSet presAssocID="{A4F94D52-7B23-4DCA-B277-8A5CD33566A6}" presName="rootPict1" presStyleLbl="align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tr-TR"/>
        </a:p>
      </dgm:t>
    </dgm:pt>
    <dgm:pt modelId="{EF1C1B11-92A9-4BE2-B0B8-385DFCC20426}" type="pres">
      <dgm:prSet presAssocID="{A4F94D52-7B23-4DCA-B277-8A5CD33566A6}" presName="rootConnector1" presStyleLbl="node1" presStyleIdx="0" presStyleCnt="0"/>
      <dgm:spPr/>
      <dgm:t>
        <a:bodyPr/>
        <a:lstStyle/>
        <a:p>
          <a:endParaRPr lang="tr-TR"/>
        </a:p>
      </dgm:t>
    </dgm:pt>
    <dgm:pt modelId="{0708C2E7-6E87-40E3-AC76-96F303733BE3}" type="pres">
      <dgm:prSet presAssocID="{A4F94D52-7B23-4DCA-B277-8A5CD33566A6}" presName="hierChild2" presStyleCnt="0"/>
      <dgm:spPr/>
      <dgm:t>
        <a:bodyPr/>
        <a:lstStyle/>
        <a:p>
          <a:endParaRPr lang="tr-TR"/>
        </a:p>
      </dgm:t>
    </dgm:pt>
    <dgm:pt modelId="{BED04A49-3B61-448A-BA08-B47469A95C71}" type="pres">
      <dgm:prSet presAssocID="{A0BA2FAA-3E24-4803-B29C-6E003346F62E}" presName="Name37" presStyleLbl="parChTrans1D2" presStyleIdx="0" presStyleCnt="2"/>
      <dgm:spPr/>
      <dgm:t>
        <a:bodyPr/>
        <a:lstStyle/>
        <a:p>
          <a:endParaRPr lang="tr-TR"/>
        </a:p>
      </dgm:t>
    </dgm:pt>
    <dgm:pt modelId="{D3B16A37-F5CF-41E2-A3D6-D82F33EECD0C}" type="pres">
      <dgm:prSet presAssocID="{14D8B451-3A12-4941-B9D2-CE4CB861C489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97FE3CF6-153B-424C-81DC-577D75D082A6}" type="pres">
      <dgm:prSet presAssocID="{14D8B451-3A12-4941-B9D2-CE4CB861C489}" presName="rootComposite" presStyleCnt="0"/>
      <dgm:spPr/>
      <dgm:t>
        <a:bodyPr/>
        <a:lstStyle/>
        <a:p>
          <a:endParaRPr lang="tr-TR"/>
        </a:p>
      </dgm:t>
    </dgm:pt>
    <dgm:pt modelId="{A9222701-D720-450C-B431-014C2671649E}" type="pres">
      <dgm:prSet presAssocID="{14D8B451-3A12-4941-B9D2-CE4CB861C48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DFA17D-57F3-444B-A3B5-70721BB799F9}" type="pres">
      <dgm:prSet presAssocID="{14D8B451-3A12-4941-B9D2-CE4CB861C489}" presName="rootPict" presStyleLbl="align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tr-TR"/>
        </a:p>
      </dgm:t>
    </dgm:pt>
    <dgm:pt modelId="{2A637A59-9F2A-4DF5-B86D-7711ECD69E49}" type="pres">
      <dgm:prSet presAssocID="{14D8B451-3A12-4941-B9D2-CE4CB861C489}" presName="rootConnector" presStyleLbl="node2" presStyleIdx="0" presStyleCnt="2"/>
      <dgm:spPr/>
      <dgm:t>
        <a:bodyPr/>
        <a:lstStyle/>
        <a:p>
          <a:endParaRPr lang="tr-TR"/>
        </a:p>
      </dgm:t>
    </dgm:pt>
    <dgm:pt modelId="{F34C1D98-334D-446F-A9EE-AA298B5C388D}" type="pres">
      <dgm:prSet presAssocID="{14D8B451-3A12-4941-B9D2-CE4CB861C489}" presName="hierChild4" presStyleCnt="0"/>
      <dgm:spPr/>
      <dgm:t>
        <a:bodyPr/>
        <a:lstStyle/>
        <a:p>
          <a:endParaRPr lang="tr-TR"/>
        </a:p>
      </dgm:t>
    </dgm:pt>
    <dgm:pt modelId="{5E94BF1F-5B2E-42F8-838D-0C8379BCA9D3}" type="pres">
      <dgm:prSet presAssocID="{0142BD20-E979-443B-BDF2-F9A93BB3A680}" presName="Name37" presStyleLbl="parChTrans1D3" presStyleIdx="0" presStyleCnt="3"/>
      <dgm:spPr/>
      <dgm:t>
        <a:bodyPr/>
        <a:lstStyle/>
        <a:p>
          <a:endParaRPr lang="tr-TR"/>
        </a:p>
      </dgm:t>
    </dgm:pt>
    <dgm:pt modelId="{02F8BA4E-A3D0-45A4-93E1-336308561B2E}" type="pres">
      <dgm:prSet presAssocID="{1884E182-DA1E-478A-A1BD-2D95B5DB1E38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E424FB4C-4436-446E-BC7D-CE48A1DC4E12}" type="pres">
      <dgm:prSet presAssocID="{1884E182-DA1E-478A-A1BD-2D95B5DB1E38}" presName="rootComposite" presStyleCnt="0"/>
      <dgm:spPr/>
      <dgm:t>
        <a:bodyPr/>
        <a:lstStyle/>
        <a:p>
          <a:endParaRPr lang="tr-TR"/>
        </a:p>
      </dgm:t>
    </dgm:pt>
    <dgm:pt modelId="{E2FDD322-7E8C-4E22-8364-AB7B55360CF9}" type="pres">
      <dgm:prSet presAssocID="{1884E182-DA1E-478A-A1BD-2D95B5DB1E3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2747D55-0814-4D14-AA48-9896BCA4DC24}" type="pres">
      <dgm:prSet presAssocID="{1884E182-DA1E-478A-A1BD-2D95B5DB1E38}" presName="rootPict" presStyleLbl="align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  <dgm:pt modelId="{970DA1CF-28FB-4725-89C0-C4ACAC84387F}" type="pres">
      <dgm:prSet presAssocID="{1884E182-DA1E-478A-A1BD-2D95B5DB1E38}" presName="rootConnector" presStyleLbl="node3" presStyleIdx="0" presStyleCnt="3"/>
      <dgm:spPr/>
      <dgm:t>
        <a:bodyPr/>
        <a:lstStyle/>
        <a:p>
          <a:endParaRPr lang="tr-TR"/>
        </a:p>
      </dgm:t>
    </dgm:pt>
    <dgm:pt modelId="{0D93B522-8FB4-433D-8DC5-2B2A9D731FD7}" type="pres">
      <dgm:prSet presAssocID="{1884E182-DA1E-478A-A1BD-2D95B5DB1E38}" presName="hierChild4" presStyleCnt="0"/>
      <dgm:spPr/>
      <dgm:t>
        <a:bodyPr/>
        <a:lstStyle/>
        <a:p>
          <a:endParaRPr lang="tr-TR"/>
        </a:p>
      </dgm:t>
    </dgm:pt>
    <dgm:pt modelId="{2ABDC77C-CC6C-4969-9896-57F13B08D4C5}" type="pres">
      <dgm:prSet presAssocID="{1884E182-DA1E-478A-A1BD-2D95B5DB1E38}" presName="hierChild5" presStyleCnt="0"/>
      <dgm:spPr/>
      <dgm:t>
        <a:bodyPr/>
        <a:lstStyle/>
        <a:p>
          <a:endParaRPr lang="tr-TR"/>
        </a:p>
      </dgm:t>
    </dgm:pt>
    <dgm:pt modelId="{FEB649E6-2F59-47B6-9B39-2D1065347CD2}" type="pres">
      <dgm:prSet presAssocID="{101686EE-4010-43D7-BA6C-A3CD0B74EF59}" presName="Name37" presStyleLbl="parChTrans1D3" presStyleIdx="1" presStyleCnt="3"/>
      <dgm:spPr/>
      <dgm:t>
        <a:bodyPr/>
        <a:lstStyle/>
        <a:p>
          <a:endParaRPr lang="tr-TR"/>
        </a:p>
      </dgm:t>
    </dgm:pt>
    <dgm:pt modelId="{EF440856-DA25-4DFE-9C27-BB9236491839}" type="pres">
      <dgm:prSet presAssocID="{89254734-21FA-4D6A-A360-AC6CEC5FCDF0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501D0CA9-DDBA-4002-8FF5-296815FC1291}" type="pres">
      <dgm:prSet presAssocID="{89254734-21FA-4D6A-A360-AC6CEC5FCDF0}" presName="rootComposite" presStyleCnt="0"/>
      <dgm:spPr/>
      <dgm:t>
        <a:bodyPr/>
        <a:lstStyle/>
        <a:p>
          <a:endParaRPr lang="tr-TR"/>
        </a:p>
      </dgm:t>
    </dgm:pt>
    <dgm:pt modelId="{3A832D93-0AC5-46A3-8510-603D73E54E57}" type="pres">
      <dgm:prSet presAssocID="{89254734-21FA-4D6A-A360-AC6CEC5FCDF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47ED993-BD2C-4E0E-B641-0C20F2064A4D}" type="pres">
      <dgm:prSet presAssocID="{89254734-21FA-4D6A-A360-AC6CEC5FCDF0}" presName="rootPict" presStyleLbl="align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AA8FE796-2AC0-433A-912E-5F9272F1212D}" type="pres">
      <dgm:prSet presAssocID="{89254734-21FA-4D6A-A360-AC6CEC5FCDF0}" presName="rootConnector" presStyleLbl="node3" presStyleIdx="1" presStyleCnt="3"/>
      <dgm:spPr/>
      <dgm:t>
        <a:bodyPr/>
        <a:lstStyle/>
        <a:p>
          <a:endParaRPr lang="tr-TR"/>
        </a:p>
      </dgm:t>
    </dgm:pt>
    <dgm:pt modelId="{15AC77C8-754C-4A40-8FF1-B66A7CD0B423}" type="pres">
      <dgm:prSet presAssocID="{89254734-21FA-4D6A-A360-AC6CEC5FCDF0}" presName="hierChild4" presStyleCnt="0"/>
      <dgm:spPr/>
      <dgm:t>
        <a:bodyPr/>
        <a:lstStyle/>
        <a:p>
          <a:endParaRPr lang="tr-TR"/>
        </a:p>
      </dgm:t>
    </dgm:pt>
    <dgm:pt modelId="{F101DD21-B959-4DBA-A52A-BF44479C6F4E}" type="pres">
      <dgm:prSet presAssocID="{89254734-21FA-4D6A-A360-AC6CEC5FCDF0}" presName="hierChild5" presStyleCnt="0"/>
      <dgm:spPr/>
      <dgm:t>
        <a:bodyPr/>
        <a:lstStyle/>
        <a:p>
          <a:endParaRPr lang="tr-TR"/>
        </a:p>
      </dgm:t>
    </dgm:pt>
    <dgm:pt modelId="{16F339CC-716A-4F95-A5AA-F037C36F0B24}" type="pres">
      <dgm:prSet presAssocID="{14D8B451-3A12-4941-B9D2-CE4CB861C489}" presName="hierChild5" presStyleCnt="0"/>
      <dgm:spPr/>
      <dgm:t>
        <a:bodyPr/>
        <a:lstStyle/>
        <a:p>
          <a:endParaRPr lang="tr-TR"/>
        </a:p>
      </dgm:t>
    </dgm:pt>
    <dgm:pt modelId="{ACB4A648-8EA2-43F8-8F5D-28FF07D130B7}" type="pres">
      <dgm:prSet presAssocID="{B445348F-E8BD-43E9-9523-3FFB3373BDF2}" presName="Name37" presStyleLbl="parChTrans1D2" presStyleIdx="1" presStyleCnt="2"/>
      <dgm:spPr/>
      <dgm:t>
        <a:bodyPr/>
        <a:lstStyle/>
        <a:p>
          <a:endParaRPr lang="tr-TR"/>
        </a:p>
      </dgm:t>
    </dgm:pt>
    <dgm:pt modelId="{611F2F4F-858A-4B7A-85D0-70E72DF9A720}" type="pres">
      <dgm:prSet presAssocID="{EBF09DA6-CA1F-4F41-9B49-1C35AECB970C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A7CE619F-8867-4118-A96B-BDD819DE7155}" type="pres">
      <dgm:prSet presAssocID="{EBF09DA6-CA1F-4F41-9B49-1C35AECB970C}" presName="rootComposite" presStyleCnt="0"/>
      <dgm:spPr/>
      <dgm:t>
        <a:bodyPr/>
        <a:lstStyle/>
        <a:p>
          <a:endParaRPr lang="tr-TR"/>
        </a:p>
      </dgm:t>
    </dgm:pt>
    <dgm:pt modelId="{7B5C8FE1-7ADA-43D8-A522-CAA54354E6F1}" type="pres">
      <dgm:prSet presAssocID="{EBF09DA6-CA1F-4F41-9B49-1C35AECB970C}" presName="rootText" presStyleLbl="node2" presStyleIdx="1" presStyleCnt="2" custLinFactNeighborX="55530" custLinFactNeighborY="63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2894BB0-FCE8-4579-B168-D7F8E728F435}" type="pres">
      <dgm:prSet presAssocID="{EBF09DA6-CA1F-4F41-9B49-1C35AECB970C}" presName="rootPict" presStyleLbl="alignImgPlace1" presStyleIdx="4" presStyleCnt="6" custLinFactX="85098" custLinFactNeighborX="100000" custLinFactNeighborY="793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E301F9EA-C617-488E-999A-3ECB89857B79}" type="pres">
      <dgm:prSet presAssocID="{EBF09DA6-CA1F-4F41-9B49-1C35AECB970C}" presName="rootConnector" presStyleLbl="node2" presStyleIdx="1" presStyleCnt="2"/>
      <dgm:spPr/>
      <dgm:t>
        <a:bodyPr/>
        <a:lstStyle/>
        <a:p>
          <a:endParaRPr lang="tr-TR"/>
        </a:p>
      </dgm:t>
    </dgm:pt>
    <dgm:pt modelId="{D9FD6931-5FED-49EB-916C-7DABEAAC118F}" type="pres">
      <dgm:prSet presAssocID="{EBF09DA6-CA1F-4F41-9B49-1C35AECB970C}" presName="hierChild4" presStyleCnt="0"/>
      <dgm:spPr/>
      <dgm:t>
        <a:bodyPr/>
        <a:lstStyle/>
        <a:p>
          <a:endParaRPr lang="tr-TR"/>
        </a:p>
      </dgm:t>
    </dgm:pt>
    <dgm:pt modelId="{D2C0DC88-8CBE-4403-8EDD-94189CCC1E51}" type="pres">
      <dgm:prSet presAssocID="{7113F3D5-F23F-4CDF-A0EA-BFE488C27A90}" presName="Name37" presStyleLbl="parChTrans1D3" presStyleIdx="2" presStyleCnt="3"/>
      <dgm:spPr/>
      <dgm:t>
        <a:bodyPr/>
        <a:lstStyle/>
        <a:p>
          <a:endParaRPr lang="tr-TR"/>
        </a:p>
      </dgm:t>
    </dgm:pt>
    <dgm:pt modelId="{8CCB1F05-FE4B-44B1-BCEE-EF9BE843E987}" type="pres">
      <dgm:prSet presAssocID="{425ED221-DABD-41C8-B660-7625C64292FB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1BF12ED4-D66D-401A-A237-8D54FFFA87F5}" type="pres">
      <dgm:prSet presAssocID="{425ED221-DABD-41C8-B660-7625C64292FB}" presName="rootComposite" presStyleCnt="0"/>
      <dgm:spPr/>
      <dgm:t>
        <a:bodyPr/>
        <a:lstStyle/>
        <a:p>
          <a:endParaRPr lang="tr-TR"/>
        </a:p>
      </dgm:t>
    </dgm:pt>
    <dgm:pt modelId="{68FC44AE-A559-48F7-83A4-D669F352A684}" type="pres">
      <dgm:prSet presAssocID="{425ED221-DABD-41C8-B660-7625C64292FB}" presName="rootText" presStyleLbl="node3" presStyleIdx="2" presStyleCnt="3" custLinFactNeighborX="55530" custLinFactNeighborY="634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1E2984-5442-4B7C-BAAF-FD9C3FBA52C0}" type="pres">
      <dgm:prSet presAssocID="{425ED221-DABD-41C8-B660-7625C64292FB}" presName="rootPict" presStyleLbl="alignImgPlace1" presStyleIdx="5" presStyleCnt="6" custLinFactX="85098" custLinFactNeighborX="100000" custLinFactNeighborY="7937"/>
      <dgm:spPr/>
      <dgm:t>
        <a:bodyPr/>
        <a:lstStyle/>
        <a:p>
          <a:endParaRPr lang="tr-TR"/>
        </a:p>
      </dgm:t>
    </dgm:pt>
    <dgm:pt modelId="{78A9C81F-824F-4AB9-A507-BC33220761BC}" type="pres">
      <dgm:prSet presAssocID="{425ED221-DABD-41C8-B660-7625C64292FB}" presName="rootConnector" presStyleLbl="node3" presStyleIdx="2" presStyleCnt="3"/>
      <dgm:spPr/>
      <dgm:t>
        <a:bodyPr/>
        <a:lstStyle/>
        <a:p>
          <a:endParaRPr lang="tr-TR"/>
        </a:p>
      </dgm:t>
    </dgm:pt>
    <dgm:pt modelId="{B7B52BDF-D59B-48CF-AE59-0067732E6161}" type="pres">
      <dgm:prSet presAssocID="{425ED221-DABD-41C8-B660-7625C64292FB}" presName="hierChild4" presStyleCnt="0"/>
      <dgm:spPr/>
      <dgm:t>
        <a:bodyPr/>
        <a:lstStyle/>
        <a:p>
          <a:endParaRPr lang="tr-TR"/>
        </a:p>
      </dgm:t>
    </dgm:pt>
    <dgm:pt modelId="{F1E51E46-CB57-4248-8687-9C1E2B54572D}" type="pres">
      <dgm:prSet presAssocID="{425ED221-DABD-41C8-B660-7625C64292FB}" presName="hierChild5" presStyleCnt="0"/>
      <dgm:spPr/>
      <dgm:t>
        <a:bodyPr/>
        <a:lstStyle/>
        <a:p>
          <a:endParaRPr lang="tr-TR"/>
        </a:p>
      </dgm:t>
    </dgm:pt>
    <dgm:pt modelId="{B843CA5A-EC36-47C1-8FE7-68F25C40EA13}" type="pres">
      <dgm:prSet presAssocID="{EBF09DA6-CA1F-4F41-9B49-1C35AECB970C}" presName="hierChild5" presStyleCnt="0"/>
      <dgm:spPr/>
      <dgm:t>
        <a:bodyPr/>
        <a:lstStyle/>
        <a:p>
          <a:endParaRPr lang="tr-TR"/>
        </a:p>
      </dgm:t>
    </dgm:pt>
    <dgm:pt modelId="{C6F37F00-0804-4023-A5A8-940003793350}" type="pres">
      <dgm:prSet presAssocID="{A4F94D52-7B23-4DCA-B277-8A5CD33566A6}" presName="hierChild3" presStyleCnt="0"/>
      <dgm:spPr/>
      <dgm:t>
        <a:bodyPr/>
        <a:lstStyle/>
        <a:p>
          <a:endParaRPr lang="tr-TR"/>
        </a:p>
      </dgm:t>
    </dgm:pt>
  </dgm:ptLst>
  <dgm:cxnLst>
    <dgm:cxn modelId="{84E7F3DE-64BB-4C77-8EB6-C935DEF429D7}" type="presOf" srcId="{101686EE-4010-43D7-BA6C-A3CD0B74EF59}" destId="{FEB649E6-2F59-47B6-9B39-2D1065347CD2}" srcOrd="0" destOrd="0" presId="urn:microsoft.com/office/officeart/2005/8/layout/pictureOrgChart+Icon"/>
    <dgm:cxn modelId="{6B66A90B-67F2-43D0-B101-455A43EF9AD1}" srcId="{14D8B451-3A12-4941-B9D2-CE4CB861C489}" destId="{89254734-21FA-4D6A-A360-AC6CEC5FCDF0}" srcOrd="1" destOrd="0" parTransId="{101686EE-4010-43D7-BA6C-A3CD0B74EF59}" sibTransId="{34848631-6BA7-47EC-BE0A-CF60CBFC9050}"/>
    <dgm:cxn modelId="{D28931C8-3841-4A97-A4D3-7BC9815ADFA5}" type="presOf" srcId="{0142BD20-E979-443B-BDF2-F9A93BB3A680}" destId="{5E94BF1F-5B2E-42F8-838D-0C8379BCA9D3}" srcOrd="0" destOrd="0" presId="urn:microsoft.com/office/officeart/2005/8/layout/pictureOrgChart+Icon"/>
    <dgm:cxn modelId="{818D29FF-0DEC-4D21-8E51-F4134B3DE725}" type="presOf" srcId="{7113F3D5-F23F-4CDF-A0EA-BFE488C27A90}" destId="{D2C0DC88-8CBE-4403-8EDD-94189CCC1E51}" srcOrd="0" destOrd="0" presId="urn:microsoft.com/office/officeart/2005/8/layout/pictureOrgChart+Icon"/>
    <dgm:cxn modelId="{783B72F9-1648-4C94-96EE-07475B3EC97F}" type="presOf" srcId="{425ED221-DABD-41C8-B660-7625C64292FB}" destId="{78A9C81F-824F-4AB9-A507-BC33220761BC}" srcOrd="1" destOrd="0" presId="urn:microsoft.com/office/officeart/2005/8/layout/pictureOrgChart+Icon"/>
    <dgm:cxn modelId="{F2E24481-73F0-4A8E-B3A5-DCB741FAD88F}" type="presOf" srcId="{14D8B451-3A12-4941-B9D2-CE4CB861C489}" destId="{2A637A59-9F2A-4DF5-B86D-7711ECD69E49}" srcOrd="1" destOrd="0" presId="urn:microsoft.com/office/officeart/2005/8/layout/pictureOrgChart+Icon"/>
    <dgm:cxn modelId="{D33E95C8-1EAD-4474-A55F-761D5A8F1822}" type="presOf" srcId="{EBF09DA6-CA1F-4F41-9B49-1C35AECB970C}" destId="{E301F9EA-C617-488E-999A-3ECB89857B79}" srcOrd="1" destOrd="0" presId="urn:microsoft.com/office/officeart/2005/8/layout/pictureOrgChart+Icon"/>
    <dgm:cxn modelId="{96EE23FA-20A1-4186-8A84-5CFAC02EA1D2}" srcId="{A4F94D52-7B23-4DCA-B277-8A5CD33566A6}" destId="{EBF09DA6-CA1F-4F41-9B49-1C35AECB970C}" srcOrd="1" destOrd="0" parTransId="{B445348F-E8BD-43E9-9523-3FFB3373BDF2}" sibTransId="{B6DA3786-27BB-406E-9F53-64B67C10016C}"/>
    <dgm:cxn modelId="{D6CC9704-4907-48E8-9DB6-D065DE04F111}" type="presOf" srcId="{EBF09DA6-CA1F-4F41-9B49-1C35AECB970C}" destId="{7B5C8FE1-7ADA-43D8-A522-CAA54354E6F1}" srcOrd="0" destOrd="0" presId="urn:microsoft.com/office/officeart/2005/8/layout/pictureOrgChart+Icon"/>
    <dgm:cxn modelId="{449B290B-8862-4A89-8043-D4AE94D20DBB}" srcId="{EBF09DA6-CA1F-4F41-9B49-1C35AECB970C}" destId="{425ED221-DABD-41C8-B660-7625C64292FB}" srcOrd="0" destOrd="0" parTransId="{7113F3D5-F23F-4CDF-A0EA-BFE488C27A90}" sibTransId="{C9355E11-1FA6-437D-B24E-F4B4E1C95CED}"/>
    <dgm:cxn modelId="{03265887-FF9B-45AA-81C9-9B5CB0E8A2F0}" srcId="{51FF3C81-E138-4E44-8404-30EB80C8251A}" destId="{A4F94D52-7B23-4DCA-B277-8A5CD33566A6}" srcOrd="0" destOrd="0" parTransId="{B45F43EE-829A-435B-A93E-B7D374EE9698}" sibTransId="{D885203D-ACF3-49F6-8F80-3D76A639879B}"/>
    <dgm:cxn modelId="{A490AD18-A9D9-401B-A304-6AAA967D7781}" type="presOf" srcId="{89254734-21FA-4D6A-A360-AC6CEC5FCDF0}" destId="{3A832D93-0AC5-46A3-8510-603D73E54E57}" srcOrd="0" destOrd="0" presId="urn:microsoft.com/office/officeart/2005/8/layout/pictureOrgChart+Icon"/>
    <dgm:cxn modelId="{243DCF62-A56F-49DE-8F65-489AEB167F82}" type="presOf" srcId="{A0BA2FAA-3E24-4803-B29C-6E003346F62E}" destId="{BED04A49-3B61-448A-BA08-B47469A95C71}" srcOrd="0" destOrd="0" presId="urn:microsoft.com/office/officeart/2005/8/layout/pictureOrgChart+Icon"/>
    <dgm:cxn modelId="{2EEC2AA5-6DF5-41AE-92C0-1A6A9789D074}" type="presOf" srcId="{A4F94D52-7B23-4DCA-B277-8A5CD33566A6}" destId="{90B44373-9B28-4232-A11E-1CC39EEC76F9}" srcOrd="0" destOrd="0" presId="urn:microsoft.com/office/officeart/2005/8/layout/pictureOrgChart+Icon"/>
    <dgm:cxn modelId="{3E89187A-4A41-4B98-8E56-B14F030B54D8}" type="presOf" srcId="{425ED221-DABD-41C8-B660-7625C64292FB}" destId="{68FC44AE-A559-48F7-83A4-D669F352A684}" srcOrd="0" destOrd="0" presId="urn:microsoft.com/office/officeart/2005/8/layout/pictureOrgChart+Icon"/>
    <dgm:cxn modelId="{B34FCCA8-CAFB-4EFB-88C4-B3A7493A6D22}" srcId="{14D8B451-3A12-4941-B9D2-CE4CB861C489}" destId="{1884E182-DA1E-478A-A1BD-2D95B5DB1E38}" srcOrd="0" destOrd="0" parTransId="{0142BD20-E979-443B-BDF2-F9A93BB3A680}" sibTransId="{7D6ADE78-708A-48E0-814F-A077AD0CC7F9}"/>
    <dgm:cxn modelId="{E1647395-3F3C-49EC-AB37-47A51A50821B}" type="presOf" srcId="{89254734-21FA-4D6A-A360-AC6CEC5FCDF0}" destId="{AA8FE796-2AC0-433A-912E-5F9272F1212D}" srcOrd="1" destOrd="0" presId="urn:microsoft.com/office/officeart/2005/8/layout/pictureOrgChart+Icon"/>
    <dgm:cxn modelId="{CB2EE492-4679-4E99-8162-36B266BC3E91}" type="presOf" srcId="{B445348F-E8BD-43E9-9523-3FFB3373BDF2}" destId="{ACB4A648-8EA2-43F8-8F5D-28FF07D130B7}" srcOrd="0" destOrd="0" presId="urn:microsoft.com/office/officeart/2005/8/layout/pictureOrgChart+Icon"/>
    <dgm:cxn modelId="{286BB518-650D-474B-A2C1-119D178330A8}" type="presOf" srcId="{1884E182-DA1E-478A-A1BD-2D95B5DB1E38}" destId="{970DA1CF-28FB-4725-89C0-C4ACAC84387F}" srcOrd="1" destOrd="0" presId="urn:microsoft.com/office/officeart/2005/8/layout/pictureOrgChart+Icon"/>
    <dgm:cxn modelId="{69805E9A-E2B4-4E80-9509-F663F1BE1DB6}" srcId="{A4F94D52-7B23-4DCA-B277-8A5CD33566A6}" destId="{14D8B451-3A12-4941-B9D2-CE4CB861C489}" srcOrd="0" destOrd="0" parTransId="{A0BA2FAA-3E24-4803-B29C-6E003346F62E}" sibTransId="{D5690FF5-E7CB-408A-B06F-4E16D5A3D94B}"/>
    <dgm:cxn modelId="{CA4C8CCA-8326-41E8-9D04-07D433385AAC}" type="presOf" srcId="{51FF3C81-E138-4E44-8404-30EB80C8251A}" destId="{85CDDC54-7547-4281-A646-81500216BFED}" srcOrd="0" destOrd="0" presId="urn:microsoft.com/office/officeart/2005/8/layout/pictureOrgChart+Icon"/>
    <dgm:cxn modelId="{9D62C30D-B7D0-4ADF-A374-B71CB5111697}" type="presOf" srcId="{14D8B451-3A12-4941-B9D2-CE4CB861C489}" destId="{A9222701-D720-450C-B431-014C2671649E}" srcOrd="0" destOrd="0" presId="urn:microsoft.com/office/officeart/2005/8/layout/pictureOrgChart+Icon"/>
    <dgm:cxn modelId="{3EDDFE87-1F71-4BF1-B99A-EB180EA5856B}" type="presOf" srcId="{1884E182-DA1E-478A-A1BD-2D95B5DB1E38}" destId="{E2FDD322-7E8C-4E22-8364-AB7B55360CF9}" srcOrd="0" destOrd="0" presId="urn:microsoft.com/office/officeart/2005/8/layout/pictureOrgChart+Icon"/>
    <dgm:cxn modelId="{9CCA61A4-7ABD-419E-BA7E-0AF9D0841758}" type="presOf" srcId="{A4F94D52-7B23-4DCA-B277-8A5CD33566A6}" destId="{EF1C1B11-92A9-4BE2-B0B8-385DFCC20426}" srcOrd="1" destOrd="0" presId="urn:microsoft.com/office/officeart/2005/8/layout/pictureOrgChart+Icon"/>
    <dgm:cxn modelId="{6E559521-624A-485C-BA38-3E04F63CF057}" type="presParOf" srcId="{85CDDC54-7547-4281-A646-81500216BFED}" destId="{C6EA8AF2-ED3E-469B-BA54-9650354711C9}" srcOrd="0" destOrd="0" presId="urn:microsoft.com/office/officeart/2005/8/layout/pictureOrgChart+Icon"/>
    <dgm:cxn modelId="{FB3CAFC2-9766-428A-BBBA-5ADB581ED25C}" type="presParOf" srcId="{C6EA8AF2-ED3E-469B-BA54-9650354711C9}" destId="{D47A5B9D-651B-40D1-B588-6FD1C2EB3C08}" srcOrd="0" destOrd="0" presId="urn:microsoft.com/office/officeart/2005/8/layout/pictureOrgChart+Icon"/>
    <dgm:cxn modelId="{6849469B-C75D-4139-A5BB-50472409A0BE}" type="presParOf" srcId="{D47A5B9D-651B-40D1-B588-6FD1C2EB3C08}" destId="{90B44373-9B28-4232-A11E-1CC39EEC76F9}" srcOrd="0" destOrd="0" presId="urn:microsoft.com/office/officeart/2005/8/layout/pictureOrgChart+Icon"/>
    <dgm:cxn modelId="{0904C9C2-7E1E-462F-A668-BC2CA261166D}" type="presParOf" srcId="{D47A5B9D-651B-40D1-B588-6FD1C2EB3C08}" destId="{C3C3BCDC-0686-4F94-B033-72227D241575}" srcOrd="1" destOrd="0" presId="urn:microsoft.com/office/officeart/2005/8/layout/pictureOrgChart+Icon"/>
    <dgm:cxn modelId="{B837AB34-D081-4D70-B19D-555AB5782F95}" type="presParOf" srcId="{D47A5B9D-651B-40D1-B588-6FD1C2EB3C08}" destId="{EF1C1B11-92A9-4BE2-B0B8-385DFCC20426}" srcOrd="2" destOrd="0" presId="urn:microsoft.com/office/officeart/2005/8/layout/pictureOrgChart+Icon"/>
    <dgm:cxn modelId="{F6E21004-94A4-422E-90E9-87A2EC4C69E3}" type="presParOf" srcId="{C6EA8AF2-ED3E-469B-BA54-9650354711C9}" destId="{0708C2E7-6E87-40E3-AC76-96F303733BE3}" srcOrd="1" destOrd="0" presId="urn:microsoft.com/office/officeart/2005/8/layout/pictureOrgChart+Icon"/>
    <dgm:cxn modelId="{D3C7EED5-55BD-400F-8F80-0CD668656C1E}" type="presParOf" srcId="{0708C2E7-6E87-40E3-AC76-96F303733BE3}" destId="{BED04A49-3B61-448A-BA08-B47469A95C71}" srcOrd="0" destOrd="0" presId="urn:microsoft.com/office/officeart/2005/8/layout/pictureOrgChart+Icon"/>
    <dgm:cxn modelId="{823BD4D6-2D5E-4E93-922F-0279AA82C8F7}" type="presParOf" srcId="{0708C2E7-6E87-40E3-AC76-96F303733BE3}" destId="{D3B16A37-F5CF-41E2-A3D6-D82F33EECD0C}" srcOrd="1" destOrd="0" presId="urn:microsoft.com/office/officeart/2005/8/layout/pictureOrgChart+Icon"/>
    <dgm:cxn modelId="{4AD16BAC-4199-4BF0-9D98-D9AE700EA3C6}" type="presParOf" srcId="{D3B16A37-F5CF-41E2-A3D6-D82F33EECD0C}" destId="{97FE3CF6-153B-424C-81DC-577D75D082A6}" srcOrd="0" destOrd="0" presId="urn:microsoft.com/office/officeart/2005/8/layout/pictureOrgChart+Icon"/>
    <dgm:cxn modelId="{CDA03B8E-3DB2-439E-817F-2BB57863DCC0}" type="presParOf" srcId="{97FE3CF6-153B-424C-81DC-577D75D082A6}" destId="{A9222701-D720-450C-B431-014C2671649E}" srcOrd="0" destOrd="0" presId="urn:microsoft.com/office/officeart/2005/8/layout/pictureOrgChart+Icon"/>
    <dgm:cxn modelId="{E86382B1-7DC3-40A8-8ABC-77E55F1EC9C0}" type="presParOf" srcId="{97FE3CF6-153B-424C-81DC-577D75D082A6}" destId="{53DFA17D-57F3-444B-A3B5-70721BB799F9}" srcOrd="1" destOrd="0" presId="urn:microsoft.com/office/officeart/2005/8/layout/pictureOrgChart+Icon"/>
    <dgm:cxn modelId="{C5A54D91-985F-4440-8CE2-6D945B3AE2DB}" type="presParOf" srcId="{97FE3CF6-153B-424C-81DC-577D75D082A6}" destId="{2A637A59-9F2A-4DF5-B86D-7711ECD69E49}" srcOrd="2" destOrd="0" presId="urn:microsoft.com/office/officeart/2005/8/layout/pictureOrgChart+Icon"/>
    <dgm:cxn modelId="{0F4C16A2-0629-4D08-BC57-2EA49460F5CE}" type="presParOf" srcId="{D3B16A37-F5CF-41E2-A3D6-D82F33EECD0C}" destId="{F34C1D98-334D-446F-A9EE-AA298B5C388D}" srcOrd="1" destOrd="0" presId="urn:microsoft.com/office/officeart/2005/8/layout/pictureOrgChart+Icon"/>
    <dgm:cxn modelId="{EE5235E9-70D0-475A-B66A-4CD7E90196E6}" type="presParOf" srcId="{F34C1D98-334D-446F-A9EE-AA298B5C388D}" destId="{5E94BF1F-5B2E-42F8-838D-0C8379BCA9D3}" srcOrd="0" destOrd="0" presId="urn:microsoft.com/office/officeart/2005/8/layout/pictureOrgChart+Icon"/>
    <dgm:cxn modelId="{99A323CE-66B7-475D-B5EF-645FAE84DDF4}" type="presParOf" srcId="{F34C1D98-334D-446F-A9EE-AA298B5C388D}" destId="{02F8BA4E-A3D0-45A4-93E1-336308561B2E}" srcOrd="1" destOrd="0" presId="urn:microsoft.com/office/officeart/2005/8/layout/pictureOrgChart+Icon"/>
    <dgm:cxn modelId="{F32148DB-83A5-4B72-8673-A3E5B11EEF06}" type="presParOf" srcId="{02F8BA4E-A3D0-45A4-93E1-336308561B2E}" destId="{E424FB4C-4436-446E-BC7D-CE48A1DC4E12}" srcOrd="0" destOrd="0" presId="urn:microsoft.com/office/officeart/2005/8/layout/pictureOrgChart+Icon"/>
    <dgm:cxn modelId="{8EB16FF7-7243-4C07-AB15-9665AD5F8D69}" type="presParOf" srcId="{E424FB4C-4436-446E-BC7D-CE48A1DC4E12}" destId="{E2FDD322-7E8C-4E22-8364-AB7B55360CF9}" srcOrd="0" destOrd="0" presId="urn:microsoft.com/office/officeart/2005/8/layout/pictureOrgChart+Icon"/>
    <dgm:cxn modelId="{8D9BB100-67E3-4256-B086-B4AFDED19964}" type="presParOf" srcId="{E424FB4C-4436-446E-BC7D-CE48A1DC4E12}" destId="{F2747D55-0814-4D14-AA48-9896BCA4DC24}" srcOrd="1" destOrd="0" presId="urn:microsoft.com/office/officeart/2005/8/layout/pictureOrgChart+Icon"/>
    <dgm:cxn modelId="{3CE0A369-EE8A-4436-9022-91CF2925C5F0}" type="presParOf" srcId="{E424FB4C-4436-446E-BC7D-CE48A1DC4E12}" destId="{970DA1CF-28FB-4725-89C0-C4ACAC84387F}" srcOrd="2" destOrd="0" presId="urn:microsoft.com/office/officeart/2005/8/layout/pictureOrgChart+Icon"/>
    <dgm:cxn modelId="{08AB2F2B-E54F-414F-B47E-537C7328D597}" type="presParOf" srcId="{02F8BA4E-A3D0-45A4-93E1-336308561B2E}" destId="{0D93B522-8FB4-433D-8DC5-2B2A9D731FD7}" srcOrd="1" destOrd="0" presId="urn:microsoft.com/office/officeart/2005/8/layout/pictureOrgChart+Icon"/>
    <dgm:cxn modelId="{89D6930C-B25C-426B-8DBF-CF49E34B0E4B}" type="presParOf" srcId="{02F8BA4E-A3D0-45A4-93E1-336308561B2E}" destId="{2ABDC77C-CC6C-4969-9896-57F13B08D4C5}" srcOrd="2" destOrd="0" presId="urn:microsoft.com/office/officeart/2005/8/layout/pictureOrgChart+Icon"/>
    <dgm:cxn modelId="{D98250B2-A203-4F55-BBAF-E5D1CAA2ADA9}" type="presParOf" srcId="{F34C1D98-334D-446F-A9EE-AA298B5C388D}" destId="{FEB649E6-2F59-47B6-9B39-2D1065347CD2}" srcOrd="2" destOrd="0" presId="urn:microsoft.com/office/officeart/2005/8/layout/pictureOrgChart+Icon"/>
    <dgm:cxn modelId="{5994877D-8C7D-41FB-A09F-539B80052B27}" type="presParOf" srcId="{F34C1D98-334D-446F-A9EE-AA298B5C388D}" destId="{EF440856-DA25-4DFE-9C27-BB9236491839}" srcOrd="3" destOrd="0" presId="urn:microsoft.com/office/officeart/2005/8/layout/pictureOrgChart+Icon"/>
    <dgm:cxn modelId="{4367CFB9-0A31-4C22-8699-20020597B683}" type="presParOf" srcId="{EF440856-DA25-4DFE-9C27-BB9236491839}" destId="{501D0CA9-DDBA-4002-8FF5-296815FC1291}" srcOrd="0" destOrd="0" presId="urn:microsoft.com/office/officeart/2005/8/layout/pictureOrgChart+Icon"/>
    <dgm:cxn modelId="{31AE8DA4-AC0E-4AF7-A995-95D190371062}" type="presParOf" srcId="{501D0CA9-DDBA-4002-8FF5-296815FC1291}" destId="{3A832D93-0AC5-46A3-8510-603D73E54E57}" srcOrd="0" destOrd="0" presId="urn:microsoft.com/office/officeart/2005/8/layout/pictureOrgChart+Icon"/>
    <dgm:cxn modelId="{737D16C0-DA1A-4BD0-B127-228DAA9CCDE2}" type="presParOf" srcId="{501D0CA9-DDBA-4002-8FF5-296815FC1291}" destId="{647ED993-BD2C-4E0E-B641-0C20F2064A4D}" srcOrd="1" destOrd="0" presId="urn:microsoft.com/office/officeart/2005/8/layout/pictureOrgChart+Icon"/>
    <dgm:cxn modelId="{C21AF64B-5D03-47DB-BC02-675FCE399BAE}" type="presParOf" srcId="{501D0CA9-DDBA-4002-8FF5-296815FC1291}" destId="{AA8FE796-2AC0-433A-912E-5F9272F1212D}" srcOrd="2" destOrd="0" presId="urn:microsoft.com/office/officeart/2005/8/layout/pictureOrgChart+Icon"/>
    <dgm:cxn modelId="{77BF493D-9457-4DA2-A572-64836697FD8C}" type="presParOf" srcId="{EF440856-DA25-4DFE-9C27-BB9236491839}" destId="{15AC77C8-754C-4A40-8FF1-B66A7CD0B423}" srcOrd="1" destOrd="0" presId="urn:microsoft.com/office/officeart/2005/8/layout/pictureOrgChart+Icon"/>
    <dgm:cxn modelId="{6121E8F0-131B-486E-9F2A-65CB5E629031}" type="presParOf" srcId="{EF440856-DA25-4DFE-9C27-BB9236491839}" destId="{F101DD21-B959-4DBA-A52A-BF44479C6F4E}" srcOrd="2" destOrd="0" presId="urn:microsoft.com/office/officeart/2005/8/layout/pictureOrgChart+Icon"/>
    <dgm:cxn modelId="{61887A4A-C822-44D3-B9C7-5C9A28131D26}" type="presParOf" srcId="{D3B16A37-F5CF-41E2-A3D6-D82F33EECD0C}" destId="{16F339CC-716A-4F95-A5AA-F037C36F0B24}" srcOrd="2" destOrd="0" presId="urn:microsoft.com/office/officeart/2005/8/layout/pictureOrgChart+Icon"/>
    <dgm:cxn modelId="{91A5AE90-0AA4-495A-8C6F-AE0DCBBDDAFA}" type="presParOf" srcId="{0708C2E7-6E87-40E3-AC76-96F303733BE3}" destId="{ACB4A648-8EA2-43F8-8F5D-28FF07D130B7}" srcOrd="2" destOrd="0" presId="urn:microsoft.com/office/officeart/2005/8/layout/pictureOrgChart+Icon"/>
    <dgm:cxn modelId="{B7F0EBFE-2321-4AE4-B52A-06BDD08576D9}" type="presParOf" srcId="{0708C2E7-6E87-40E3-AC76-96F303733BE3}" destId="{611F2F4F-858A-4B7A-85D0-70E72DF9A720}" srcOrd="3" destOrd="0" presId="urn:microsoft.com/office/officeart/2005/8/layout/pictureOrgChart+Icon"/>
    <dgm:cxn modelId="{039C25ED-1DCD-41CA-8CFD-A48A1D323FAD}" type="presParOf" srcId="{611F2F4F-858A-4B7A-85D0-70E72DF9A720}" destId="{A7CE619F-8867-4118-A96B-BDD819DE7155}" srcOrd="0" destOrd="0" presId="urn:microsoft.com/office/officeart/2005/8/layout/pictureOrgChart+Icon"/>
    <dgm:cxn modelId="{001D4FB5-A48F-47B9-8AD8-EB0D3699873F}" type="presParOf" srcId="{A7CE619F-8867-4118-A96B-BDD819DE7155}" destId="{7B5C8FE1-7ADA-43D8-A522-CAA54354E6F1}" srcOrd="0" destOrd="0" presId="urn:microsoft.com/office/officeart/2005/8/layout/pictureOrgChart+Icon"/>
    <dgm:cxn modelId="{CF4C8BA2-8AAD-48EF-AD3D-72DD7AED3E09}" type="presParOf" srcId="{A7CE619F-8867-4118-A96B-BDD819DE7155}" destId="{D2894BB0-FCE8-4579-B168-D7F8E728F435}" srcOrd="1" destOrd="0" presId="urn:microsoft.com/office/officeart/2005/8/layout/pictureOrgChart+Icon"/>
    <dgm:cxn modelId="{9BE97328-64FB-4049-83DF-FF70BE0AC349}" type="presParOf" srcId="{A7CE619F-8867-4118-A96B-BDD819DE7155}" destId="{E301F9EA-C617-488E-999A-3ECB89857B79}" srcOrd="2" destOrd="0" presId="urn:microsoft.com/office/officeart/2005/8/layout/pictureOrgChart+Icon"/>
    <dgm:cxn modelId="{60A4AF58-66C4-400A-BB51-792CB60BB7D0}" type="presParOf" srcId="{611F2F4F-858A-4B7A-85D0-70E72DF9A720}" destId="{D9FD6931-5FED-49EB-916C-7DABEAAC118F}" srcOrd="1" destOrd="0" presId="urn:microsoft.com/office/officeart/2005/8/layout/pictureOrgChart+Icon"/>
    <dgm:cxn modelId="{5150A6F0-DC1B-4592-B169-62E2EF20776F}" type="presParOf" srcId="{D9FD6931-5FED-49EB-916C-7DABEAAC118F}" destId="{D2C0DC88-8CBE-4403-8EDD-94189CCC1E51}" srcOrd="0" destOrd="0" presId="urn:microsoft.com/office/officeart/2005/8/layout/pictureOrgChart+Icon"/>
    <dgm:cxn modelId="{EF834CF3-FED5-4F01-A473-6C0EC5DB7280}" type="presParOf" srcId="{D9FD6931-5FED-49EB-916C-7DABEAAC118F}" destId="{8CCB1F05-FE4B-44B1-BCEE-EF9BE843E987}" srcOrd="1" destOrd="0" presId="urn:microsoft.com/office/officeart/2005/8/layout/pictureOrgChart+Icon"/>
    <dgm:cxn modelId="{2FD2B259-D494-4868-8884-EB75851CD951}" type="presParOf" srcId="{8CCB1F05-FE4B-44B1-BCEE-EF9BE843E987}" destId="{1BF12ED4-D66D-401A-A237-8D54FFFA87F5}" srcOrd="0" destOrd="0" presId="urn:microsoft.com/office/officeart/2005/8/layout/pictureOrgChart+Icon"/>
    <dgm:cxn modelId="{C3E3C21A-CD96-46F5-B0D0-EDDB3613CB8A}" type="presParOf" srcId="{1BF12ED4-D66D-401A-A237-8D54FFFA87F5}" destId="{68FC44AE-A559-48F7-83A4-D669F352A684}" srcOrd="0" destOrd="0" presId="urn:microsoft.com/office/officeart/2005/8/layout/pictureOrgChart+Icon"/>
    <dgm:cxn modelId="{2029C62F-CA74-4F0E-9872-10FBF3C80EC9}" type="presParOf" srcId="{1BF12ED4-D66D-401A-A237-8D54FFFA87F5}" destId="{AB1E2984-5442-4B7C-BAAF-FD9C3FBA52C0}" srcOrd="1" destOrd="0" presId="urn:microsoft.com/office/officeart/2005/8/layout/pictureOrgChart+Icon"/>
    <dgm:cxn modelId="{FA024820-37FC-475D-A99A-01116C985C51}" type="presParOf" srcId="{1BF12ED4-D66D-401A-A237-8D54FFFA87F5}" destId="{78A9C81F-824F-4AB9-A507-BC33220761BC}" srcOrd="2" destOrd="0" presId="urn:microsoft.com/office/officeart/2005/8/layout/pictureOrgChart+Icon"/>
    <dgm:cxn modelId="{599C1872-3EFF-4E0B-A21E-60658BADE4A8}" type="presParOf" srcId="{8CCB1F05-FE4B-44B1-BCEE-EF9BE843E987}" destId="{B7B52BDF-D59B-48CF-AE59-0067732E6161}" srcOrd="1" destOrd="0" presId="urn:microsoft.com/office/officeart/2005/8/layout/pictureOrgChart+Icon"/>
    <dgm:cxn modelId="{D60F5269-F3F8-463D-BF73-A1D33C727B1C}" type="presParOf" srcId="{8CCB1F05-FE4B-44B1-BCEE-EF9BE843E987}" destId="{F1E51E46-CB57-4248-8687-9C1E2B54572D}" srcOrd="2" destOrd="0" presId="urn:microsoft.com/office/officeart/2005/8/layout/pictureOrgChart+Icon"/>
    <dgm:cxn modelId="{876A866C-E7F8-407C-8330-925744749666}" type="presParOf" srcId="{611F2F4F-858A-4B7A-85D0-70E72DF9A720}" destId="{B843CA5A-EC36-47C1-8FE7-68F25C40EA13}" srcOrd="2" destOrd="0" presId="urn:microsoft.com/office/officeart/2005/8/layout/pictureOrgChart+Icon"/>
    <dgm:cxn modelId="{CFA9C82C-4E99-4C7E-B43D-76F37D5B8ACF}" type="presParOf" srcId="{C6EA8AF2-ED3E-469B-BA54-9650354711C9}" destId="{C6F37F00-0804-4023-A5A8-940003793350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Resimli Kuruluş Şeması"/>
  <dgm:desc val="Kuruluştaki hiyerarşik bilgileri veya raporlama ilişkilerini, bunlara karşılık gelen resimlerle birlikte göstermek için kullanın. Bu düzenle birlikte yardımcı şekli ve Kuruluş Şeması asılı düzenleri kullanılabilir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6B3AE8-DAF4-4FED-8209-4D25193824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1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E3421-744F-4678-9FE8-169A965225C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109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119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129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139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149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159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169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179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189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199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209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210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211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212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213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29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49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59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69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79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89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90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91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92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93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94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95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96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97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98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64F711-2EB5-4647-8442-E063C408063F}" type="slidenum">
              <a:rPr lang="en-GB" smtClean="0"/>
              <a:pPr eaLnBrk="1" hangingPunct="1"/>
              <a:t>99</a:t>
            </a:fld>
            <a:endParaRPr lang="en-GB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2888-985B-4E8E-88A6-012FA274ED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0F6C-646D-4DB9-8B40-2A68089E09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52A5A-A9E1-4535-B6C9-57EC00AEA7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5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0B2D-EFBC-4CE7-868F-A61272A473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5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AA1B-BACC-470C-94A2-36EE8498BC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0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1562-18E5-4853-A3E2-8451C0B2E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4A04-C008-4BBB-A6C0-898DC0F8A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0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3EEC9-BE99-4522-9A28-B257ACCE2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6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A738-E4CC-44EE-AD86-58C24CBCFC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9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A0BD5-D29F-48BB-B1A6-FD031C833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8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9ACEE-E8A9-464B-A2DA-76D0CB0ED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8EA52-AE7F-466B-8B2F-90B230A89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26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FEE48-D4BC-48E7-85A3-1ED2B7DD1D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3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12E6FB-28A3-46C3-808B-C7838976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0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2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3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2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3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6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7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9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0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8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6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9.jp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1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3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8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8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0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1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3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8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8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8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6.png"/><Relationship Id="rId4" Type="http://schemas.openxmlformats.org/officeDocument/2006/relationships/image" Target="../media/image224.pn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4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7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8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9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2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3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8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4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6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8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8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0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2.pn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3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8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5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7.pn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9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1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8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3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8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8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8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8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8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0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8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8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8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2.png"/><Relationship Id="rId4" Type="http://schemas.openxmlformats.org/officeDocument/2006/relationships/image" Target="../media/image10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8.png"/><Relationship Id="rId4" Type="http://schemas.openxmlformats.org/officeDocument/2006/relationships/image" Target="../media/image11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9.png"/><Relationship Id="rId4" Type="http://schemas.openxmlformats.org/officeDocument/2006/relationships/image" Target="../media/image11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0.png"/><Relationship Id="rId4" Type="http://schemas.openxmlformats.org/officeDocument/2006/relationships/image" Target="../media/image11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3.tm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9.png"/><Relationship Id="rId9" Type="http://schemas.microsoft.com/office/2007/relationships/diagramDrawing" Target="../diagrams/drawing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77875"/>
            <a:ext cx="7772400" cy="1470025"/>
          </a:xfrm>
        </p:spPr>
        <p:txBody>
          <a:bodyPr/>
          <a:lstStyle/>
          <a:p>
            <a:pPr eaLnBrk="1" hangingPunct="1"/>
            <a:r>
              <a:rPr lang="tr-TR" b="1" dirty="0" smtClean="0"/>
              <a:t>OFFİCE PROGRAMLARI</a:t>
            </a:r>
            <a:endParaRPr lang="en-GB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33650"/>
            <a:ext cx="6221413" cy="1752600"/>
          </a:xfrm>
        </p:spPr>
        <p:txBody>
          <a:bodyPr/>
          <a:lstStyle/>
          <a:p>
            <a:pPr eaLnBrk="1" hangingPunct="1"/>
            <a:r>
              <a:rPr lang="tr-TR" sz="4000" dirty="0" smtClean="0"/>
              <a:t>WORD 2010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6744" y="1435100"/>
            <a:ext cx="2423885" cy="4691063"/>
          </a:xfrm>
        </p:spPr>
        <p:txBody>
          <a:bodyPr/>
          <a:lstStyle/>
          <a:p>
            <a:r>
              <a:rPr lang="tr-TR" dirty="0" smtClean="0"/>
              <a:t>BELGELERİ KAYDETMEK VE FARKLI KAYDETMEK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28" y="1959428"/>
            <a:ext cx="6395551" cy="264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720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7541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49" y="273052"/>
            <a:ext cx="5438322" cy="1396091"/>
          </a:xfrm>
        </p:spPr>
        <p:txBody>
          <a:bodyPr/>
          <a:lstStyle/>
          <a:p>
            <a:r>
              <a:rPr lang="tr-TR" sz="1800" b="1" dirty="0" smtClean="0"/>
              <a:t>Ekran Görüntüsü</a:t>
            </a:r>
          </a:p>
          <a:p>
            <a:pPr lvl="1"/>
            <a:r>
              <a:rPr lang="tr-TR" sz="1800" dirty="0"/>
              <a:t>H</a:t>
            </a:r>
            <a:r>
              <a:rPr lang="tr-TR" sz="1800" dirty="0" smtClean="0"/>
              <a:t>ızlı </a:t>
            </a:r>
            <a:r>
              <a:rPr lang="tr-TR" sz="1800" dirty="0"/>
              <a:t>olarak istenilen alanın görüntüsü alınarak belgede imlecin konumuna yapıştırılır.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0515"/>
            <a:ext cx="3641685" cy="1103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42" y="2510515"/>
            <a:ext cx="5164429" cy="22211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737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Bağlantılar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020207"/>
          </a:xfrm>
        </p:spPr>
        <p:txBody>
          <a:bodyPr/>
          <a:lstStyle/>
          <a:p>
            <a:r>
              <a:rPr lang="tr-TR" sz="1800" b="1" dirty="0"/>
              <a:t>Belge içerisinde veriler arasında bağlantılar oluşturmak için kullanılan araç grubudur.</a:t>
            </a:r>
          </a:p>
          <a:p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990850"/>
            <a:ext cx="3361418" cy="21778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02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Bağlantılar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020207"/>
          </a:xfrm>
        </p:spPr>
        <p:txBody>
          <a:bodyPr/>
          <a:lstStyle/>
          <a:p>
            <a:r>
              <a:rPr lang="tr-TR" sz="1800" b="1" dirty="0" smtClean="0"/>
              <a:t>Köprü</a:t>
            </a:r>
          </a:p>
          <a:p>
            <a:pPr lvl="1"/>
            <a:r>
              <a:rPr lang="tr-TR" sz="1800" dirty="0"/>
              <a:t>Belge içerisindeki nesnelere (karakter, karakter grubu veya şekil) adresler ekler. </a:t>
            </a:r>
            <a:endParaRPr lang="tr-TR" sz="1800" dirty="0" smtClean="0"/>
          </a:p>
          <a:p>
            <a:pPr lvl="1"/>
            <a:r>
              <a:rPr lang="tr-TR" sz="1800" dirty="0" smtClean="0"/>
              <a:t>İlgili </a:t>
            </a:r>
            <a:r>
              <a:rPr lang="tr-TR" sz="1800" dirty="0"/>
              <a:t>nesne </a:t>
            </a:r>
            <a:r>
              <a:rPr lang="tr-TR" sz="1800" dirty="0" err="1"/>
              <a:t>Ctrl</a:t>
            </a:r>
            <a:r>
              <a:rPr lang="tr-TR" sz="1800" dirty="0"/>
              <a:t> +</a:t>
            </a:r>
            <a:r>
              <a:rPr lang="tr-TR" sz="1800" dirty="0" err="1"/>
              <a:t>Tıkla’nır</a:t>
            </a:r>
            <a:r>
              <a:rPr lang="tr-TR" sz="1800" dirty="0"/>
              <a:t> ve ilgili adrese hızlı bir şekilde erişim sağlanır</a:t>
            </a:r>
            <a:r>
              <a:rPr lang="tr-TR" sz="1800" dirty="0" smtClean="0"/>
              <a:t>.</a:t>
            </a:r>
            <a:endParaRPr lang="tr-TR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671"/>
            <a:ext cx="2656114" cy="17208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2829877" y="2816670"/>
            <a:ext cx="6122042" cy="31487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5079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Bağlantılar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020207"/>
          </a:xfrm>
        </p:spPr>
        <p:txBody>
          <a:bodyPr/>
          <a:lstStyle/>
          <a:p>
            <a:r>
              <a:rPr lang="tr-TR" sz="1800" b="1" dirty="0" smtClean="0"/>
              <a:t>Yer İşareti</a:t>
            </a:r>
          </a:p>
          <a:p>
            <a:pPr lvl="1"/>
            <a:r>
              <a:rPr lang="tr-TR" sz="1800" dirty="0" smtClean="0"/>
              <a:t>Belgede </a:t>
            </a:r>
            <a:r>
              <a:rPr lang="tr-TR" sz="1800" dirty="0"/>
              <a:t>belirli noktalara isim verilerek yer işaretleri tanımlanır. </a:t>
            </a:r>
            <a:endParaRPr lang="tr-TR" sz="1800" dirty="0" smtClean="0"/>
          </a:p>
          <a:p>
            <a:pPr lvl="1"/>
            <a:r>
              <a:rPr lang="tr-TR" sz="1800" dirty="0" smtClean="0"/>
              <a:t>Doğrudan </a:t>
            </a:r>
            <a:r>
              <a:rPr lang="tr-TR" sz="1800" dirty="0"/>
              <a:t>işaretlenen yerlere köprüler oluşturularak belge içerisinde daha hızlı hareketlilik sağlanır.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671"/>
            <a:ext cx="2656114" cy="17208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/>
          <a:stretch>
            <a:fillRect/>
          </a:stretch>
        </p:blipFill>
        <p:spPr>
          <a:xfrm>
            <a:off x="3686628" y="2816670"/>
            <a:ext cx="4472249" cy="4041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97124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Bağlantılar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020207"/>
          </a:xfrm>
        </p:spPr>
        <p:txBody>
          <a:bodyPr/>
          <a:lstStyle/>
          <a:p>
            <a:r>
              <a:rPr lang="tr-TR" sz="1800" b="1" dirty="0" smtClean="0"/>
              <a:t>Çapraz Başvuru</a:t>
            </a:r>
          </a:p>
          <a:p>
            <a:pPr lvl="1"/>
            <a:r>
              <a:rPr lang="tr-TR" sz="1800" dirty="0"/>
              <a:t>Belge içerisinde ki nesnelere yer işareti verilerek çapraz başvurular yapılabilir. </a:t>
            </a:r>
            <a:endParaRPr lang="tr-TR" sz="1800" dirty="0" smtClean="0"/>
          </a:p>
          <a:p>
            <a:pPr lvl="1"/>
            <a:r>
              <a:rPr lang="tr-TR" sz="1800" dirty="0" smtClean="0"/>
              <a:t>Örnek</a:t>
            </a:r>
            <a:r>
              <a:rPr lang="tr-TR" sz="1800" dirty="0"/>
              <a:t>; çalışma belgesinde şekil ile tablolara hızlı göz atmak için çapraz başvurular </a:t>
            </a:r>
            <a:r>
              <a:rPr lang="tr-TR" sz="1800" dirty="0" smtClean="0"/>
              <a:t>kullanılır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671"/>
            <a:ext cx="2656114" cy="17208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7" y="2816671"/>
            <a:ext cx="4267200" cy="4114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2748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Üst Bilgi ve Alt Bilgi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/>
              <a:t>Çalışma belgelerinde kullanılan tüm sayfaların üst bilgileri ve altbilgileri hızlı bir şekilde bu araç grubu tarafından düzenlenir</a:t>
            </a:r>
            <a:r>
              <a:rPr lang="tr-TR" sz="1800" b="1" dirty="0" smtClean="0"/>
              <a:t>.</a:t>
            </a:r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014662"/>
            <a:ext cx="3147332" cy="1733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9103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Üstbilgi ve Altbilgi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 smtClean="0"/>
              <a:t>Üstbilgi</a:t>
            </a:r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005"/>
            <a:ext cx="3147332" cy="1733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11" y="722539"/>
            <a:ext cx="4889046" cy="57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65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Üstbilgi ve Altbilgi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 smtClean="0"/>
              <a:t>Altbilgi</a:t>
            </a:r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005"/>
            <a:ext cx="3147332" cy="1733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170" y="939954"/>
            <a:ext cx="5300769" cy="488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3247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Üstbilgi ve Altbilgi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 smtClean="0"/>
              <a:t>Sayfa Numarası</a:t>
            </a:r>
          </a:p>
          <a:p>
            <a:pPr lvl="1"/>
            <a:r>
              <a:rPr lang="tr-TR" sz="1800" dirty="0"/>
              <a:t>Çalışma belgesinin her sayfasını numaralandırır. </a:t>
            </a:r>
            <a:endParaRPr lang="tr-TR" sz="1800" dirty="0" smtClean="0"/>
          </a:p>
          <a:p>
            <a:pPr lvl="1"/>
            <a:r>
              <a:rPr lang="tr-TR" sz="1800" dirty="0" smtClean="0"/>
              <a:t>Kullanıcıya </a:t>
            </a:r>
            <a:r>
              <a:rPr lang="tr-TR" sz="1800" dirty="0"/>
              <a:t>farklı numaralandırma seçenekleri sunulur.  </a:t>
            </a:r>
          </a:p>
          <a:p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005"/>
            <a:ext cx="3147332" cy="1733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68" y="2855005"/>
            <a:ext cx="3819904" cy="34877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2301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Üstbilgi ve Altbilgi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 smtClean="0"/>
              <a:t>Sayfa Numarası</a:t>
            </a:r>
          </a:p>
          <a:p>
            <a:pPr lvl="1"/>
            <a:r>
              <a:rPr lang="tr-TR" sz="1800" dirty="0"/>
              <a:t>Çalışma belgesinin her sayfasını numaralandırır. </a:t>
            </a:r>
            <a:endParaRPr lang="tr-TR" sz="1800" dirty="0" smtClean="0"/>
          </a:p>
          <a:p>
            <a:pPr lvl="1"/>
            <a:r>
              <a:rPr lang="tr-TR" sz="1800" dirty="0" smtClean="0"/>
              <a:t>Kullanıcıya </a:t>
            </a:r>
            <a:r>
              <a:rPr lang="tr-TR" sz="1800" dirty="0"/>
              <a:t>farklı numaralandırma seçenekleri sunulur.  </a:t>
            </a:r>
          </a:p>
          <a:p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005"/>
            <a:ext cx="3147332" cy="17330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68" y="2855005"/>
            <a:ext cx="3819904" cy="34877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1558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6744" y="1057737"/>
            <a:ext cx="2423885" cy="596900"/>
          </a:xfrm>
        </p:spPr>
        <p:txBody>
          <a:bodyPr/>
          <a:lstStyle/>
          <a:p>
            <a:r>
              <a:rPr lang="tr-TR" dirty="0" smtClean="0"/>
              <a:t>FARKLI TÜRLERDE BELGE OLUŞTURMAK</a:t>
            </a:r>
            <a:endParaRPr lang="tr-TR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12088"/>
              </p:ext>
            </p:extLst>
          </p:nvPr>
        </p:nvGraphicFramePr>
        <p:xfrm>
          <a:off x="55334" y="1596571"/>
          <a:ext cx="9088666" cy="5560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4" imgW="4113899" imgH="2056894" progId="Unknown">
                  <p:embed/>
                </p:oleObj>
              </mc:Choice>
              <mc:Fallback>
                <p:oleObj r:id="rId4" imgW="4113899" imgH="2056894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4" y="1596571"/>
                        <a:ext cx="9088666" cy="5560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313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/>
              <a:t>Word, bu araç grubu ile çeşitli özelliklerde metinler oluşturma seçenekleri sunar.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3009900"/>
            <a:ext cx="5520459" cy="1663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280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Metin Kutusu</a:t>
            </a:r>
          </a:p>
          <a:p>
            <a:pPr lvl="1"/>
            <a:r>
              <a:rPr lang="tr-TR" sz="1800" dirty="0"/>
              <a:t>Önceden biçimlendirilmiş metin kutuları eklenir. </a:t>
            </a:r>
            <a:endParaRPr lang="tr-TR" sz="1800" dirty="0" smtClean="0"/>
          </a:p>
          <a:p>
            <a:pPr lvl="1"/>
            <a:r>
              <a:rPr lang="tr-TR" sz="1800" dirty="0" smtClean="0"/>
              <a:t>Metinler </a:t>
            </a:r>
            <a:r>
              <a:rPr lang="tr-TR" sz="1800" dirty="0"/>
              <a:t>bu kutular sayesinde belge içerisinde diğer metinlerden ayrı olarak kontrol edilirler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94" y="2519992"/>
            <a:ext cx="3664177" cy="419468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7428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Hızlı Parçalar</a:t>
            </a:r>
          </a:p>
          <a:p>
            <a:pPr lvl="1"/>
            <a:r>
              <a:rPr lang="tr-TR" sz="1800" dirty="0" smtClean="0"/>
              <a:t>Alanlar</a:t>
            </a:r>
            <a:r>
              <a:rPr lang="tr-TR" sz="1800" dirty="0"/>
              <a:t>, başlıklar ve yazar gibi belge özellikleri veya önceden oluşturulmuş biçimlendirilmiş metin parçalarını yeniden kullanımını sağlar.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20" y="2519993"/>
            <a:ext cx="4774112" cy="35034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8884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err="1" smtClean="0"/>
              <a:t>WordArt</a:t>
            </a:r>
            <a:endParaRPr lang="tr-TR" sz="1800" b="1" dirty="0" smtClean="0"/>
          </a:p>
          <a:p>
            <a:pPr lvl="1"/>
            <a:r>
              <a:rPr lang="tr-TR" sz="1800" dirty="0"/>
              <a:t>Çalışma belgesine dekoratif metinler ekler.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69" y="2519993"/>
            <a:ext cx="5501868" cy="2864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789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Büyük Harf</a:t>
            </a:r>
          </a:p>
          <a:p>
            <a:pPr lvl="1"/>
            <a:r>
              <a:rPr lang="tr-TR" sz="1800" dirty="0" smtClean="0"/>
              <a:t>Paragrafların </a:t>
            </a:r>
            <a:r>
              <a:rPr lang="tr-TR" sz="1800" dirty="0"/>
              <a:t>başında ilk karakteri tercihen diğer karakterlerden daha büyük yazar.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34" y="2519993"/>
            <a:ext cx="3553279" cy="358444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2502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İmza Satırı</a:t>
            </a:r>
          </a:p>
          <a:p>
            <a:pPr lvl="1"/>
            <a:r>
              <a:rPr lang="tr-TR" sz="1800" dirty="0"/>
              <a:t>Belgeyi imzalayacak kişi için imza alanı </a:t>
            </a:r>
            <a:r>
              <a:rPr lang="tr-TR" sz="1800" dirty="0" smtClean="0"/>
              <a:t>oluşturur.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34014"/>
            <a:ext cx="3264231" cy="13298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68" y="2519993"/>
            <a:ext cx="5488318" cy="3503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627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Tarih ve Saat</a:t>
            </a:r>
          </a:p>
          <a:p>
            <a:pPr lvl="1"/>
            <a:r>
              <a:rPr lang="tr-TR" sz="1800" dirty="0"/>
              <a:t>Belgeye istenilen formatta tarih ve saat bilgisi </a:t>
            </a:r>
            <a:r>
              <a:rPr lang="tr-TR" sz="1800" dirty="0" smtClean="0"/>
              <a:t>eklenir.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 rotWithShape="1">
          <a:blip r:embed="rId4"/>
          <a:srcRect/>
          <a:stretch/>
        </p:blipFill>
        <p:spPr>
          <a:xfrm>
            <a:off x="3526563" y="2519993"/>
            <a:ext cx="5247318" cy="38953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7981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Nesne</a:t>
            </a:r>
          </a:p>
          <a:p>
            <a:pPr lvl="1"/>
            <a:r>
              <a:rPr lang="tr-TR" sz="1800" dirty="0"/>
              <a:t>Sistemde kurulan program nesnelerinin çalışma belgesine </a:t>
            </a:r>
            <a:r>
              <a:rPr lang="tr-TR" sz="1800" dirty="0" smtClean="0"/>
              <a:t>ekler.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3541078" y="2519993"/>
            <a:ext cx="5342745" cy="37211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39103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Metin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Nesne</a:t>
            </a:r>
          </a:p>
          <a:p>
            <a:pPr lvl="1"/>
            <a:r>
              <a:rPr lang="tr-TR" sz="1800" dirty="0"/>
              <a:t>Sistemde kurulan program nesnelerinin çalışma belgesine </a:t>
            </a:r>
            <a:r>
              <a:rPr lang="tr-TR" sz="1800" dirty="0" smtClean="0"/>
              <a:t>ekler.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9993"/>
            <a:ext cx="3251200" cy="9798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9952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Simgeler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512207"/>
          </a:xfrm>
        </p:spPr>
        <p:txBody>
          <a:bodyPr/>
          <a:lstStyle/>
          <a:p>
            <a:r>
              <a:rPr lang="tr-TR" sz="1800" b="1" dirty="0"/>
              <a:t>Belge içerisine eklenmesi gereken simgeleri sunan araç </a:t>
            </a:r>
            <a:r>
              <a:rPr lang="tr-TR" sz="1800" b="1" dirty="0" smtClean="0"/>
              <a:t>grubudur.</a:t>
            </a:r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244" y="2792185"/>
            <a:ext cx="2440442" cy="2126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6380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tr-TR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/>
              <a:t>Pano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/>
              <a:t>Yazının Tipi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/>
              <a:t>Paragraf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/>
              <a:t>Stiller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/>
              <a:t>Düzenleme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7" y="3003549"/>
            <a:ext cx="8782324" cy="262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5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Simgeler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49"/>
            <a:ext cx="5111750" cy="1831521"/>
          </a:xfrm>
        </p:spPr>
        <p:txBody>
          <a:bodyPr/>
          <a:lstStyle/>
          <a:p>
            <a:r>
              <a:rPr lang="tr-TR" sz="1800" b="1" dirty="0" smtClean="0"/>
              <a:t>Denklem</a:t>
            </a:r>
          </a:p>
          <a:p>
            <a:pPr lvl="1"/>
            <a:r>
              <a:rPr lang="tr-TR" sz="1800" dirty="0"/>
              <a:t>Çalışma belgesine matematiksel denklemler ekler. Ayrıca matematik simgeleri kitaplığından özel denklemler oluşturulabilir.</a:t>
            </a:r>
            <a:endParaRPr lang="tr-TR" sz="1800" b="1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2185"/>
            <a:ext cx="2440442" cy="2126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94" y="2792185"/>
            <a:ext cx="4225019" cy="4225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045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Simgeler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49"/>
            <a:ext cx="5111750" cy="1831521"/>
          </a:xfrm>
        </p:spPr>
        <p:txBody>
          <a:bodyPr/>
          <a:lstStyle/>
          <a:p>
            <a:r>
              <a:rPr lang="tr-TR" sz="1800" b="1" dirty="0" smtClean="0"/>
              <a:t>Simge</a:t>
            </a:r>
          </a:p>
          <a:p>
            <a:pPr lvl="1"/>
            <a:r>
              <a:rPr lang="tr-TR" sz="1800" dirty="0"/>
              <a:t>Çalışma belgesine özel simgeler eklenmesini sağlar. Aşağıdaki Şekilleri inceleyiniz.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2185"/>
            <a:ext cx="2440442" cy="21263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83" y="2792184"/>
            <a:ext cx="5826760" cy="388905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33101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3"/>
            </a:pPr>
            <a:r>
              <a:rPr lang="tr-TR" b="1" cap="all" dirty="0" smtClean="0"/>
              <a:t>EKLE </a:t>
            </a:r>
            <a:r>
              <a:rPr lang="tr-TR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Temalar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Sayfa Yapısı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Sayfa Arka Planı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Paragraf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Yerleştir</a:t>
            </a:r>
            <a:endParaRPr lang="tr-TR" dirty="0"/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9" y="3187470"/>
            <a:ext cx="8179542" cy="250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63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Temalar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/>
              <a:t>Word bu araç grubu ile tüm belgenin renkleri, yazı tiplerini ve efektlerini bütün olarak değiştirir.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6" y="3140529"/>
            <a:ext cx="2479655" cy="15475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06970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Temalar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745921"/>
          </a:xfrm>
        </p:spPr>
        <p:txBody>
          <a:bodyPr/>
          <a:lstStyle/>
          <a:p>
            <a:r>
              <a:rPr lang="tr-TR" sz="1800" b="1" dirty="0" smtClean="0"/>
              <a:t>Temalar</a:t>
            </a:r>
          </a:p>
          <a:p>
            <a:pPr lvl="1"/>
            <a:r>
              <a:rPr lang="tr-TR" sz="1800" dirty="0" smtClean="0"/>
              <a:t>Çalışma </a:t>
            </a:r>
            <a:r>
              <a:rPr lang="tr-TR" sz="1800" dirty="0"/>
              <a:t>sayfasında geçerli renkleri, yazı tipi ve efektleri için yeni seçenekler sunar. Bu seçeneklerden biri seçildiğinde belge içerisinde renkler, yazı tipi ve efektler yeniden otomatik düzenlenir</a:t>
            </a:r>
            <a:r>
              <a:rPr lang="tr-TR" sz="1800" dirty="0" smtClean="0"/>
              <a:t>.</a:t>
            </a:r>
          </a:p>
          <a:p>
            <a:pPr lvl="1"/>
            <a:r>
              <a:rPr lang="tr-TR" sz="1800" dirty="0"/>
              <a:t>Yanda bulunan </a:t>
            </a:r>
            <a:r>
              <a:rPr lang="tr-TR" sz="1800" b="1" dirty="0"/>
              <a:t>Renkler, Yazı Tipleri </a:t>
            </a:r>
            <a:r>
              <a:rPr lang="tr-TR" sz="1800" dirty="0"/>
              <a:t>ve </a:t>
            </a:r>
            <a:r>
              <a:rPr lang="tr-TR" sz="1800" b="1" dirty="0"/>
              <a:t>Efektler</a:t>
            </a:r>
            <a:r>
              <a:rPr lang="tr-TR" sz="1800" dirty="0"/>
              <a:t> araçları ile sayfada geçerli Temanın bu özellikleri değiştirilebilir</a:t>
            </a:r>
            <a:r>
              <a:rPr lang="tr-TR" sz="1800" dirty="0" smtClean="0"/>
              <a:t> </a:t>
            </a:r>
            <a:endParaRPr lang="tr-TR" sz="1800" b="1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1214"/>
            <a:ext cx="2479655" cy="15475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2908340"/>
            <a:ext cx="4121150" cy="38480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5213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/>
              <a:t>Çalışma sayfasının özelliklerinin ayarlandığı araç grubudur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895599"/>
            <a:ext cx="4830534" cy="15457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8317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 smtClean="0"/>
              <a:t>Kenar Boşlukları</a:t>
            </a:r>
          </a:p>
          <a:p>
            <a:pPr lvl="1"/>
            <a:r>
              <a:rPr lang="tr-TR" sz="1800" dirty="0"/>
              <a:t>Üzerinde çalışmanın yapıldığı sayfa alanın sınırlarının ayarlayan araçtır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27" y="1828199"/>
            <a:ext cx="3211515" cy="489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319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 smtClean="0"/>
              <a:t>Yönlendirme</a:t>
            </a:r>
          </a:p>
          <a:p>
            <a:pPr lvl="1"/>
            <a:r>
              <a:rPr lang="tr-TR" sz="1800" dirty="0"/>
              <a:t>Çalışma sayfalarının </a:t>
            </a:r>
            <a:r>
              <a:rPr lang="tr-TR" sz="1800" b="1" dirty="0"/>
              <a:t>Dikey</a:t>
            </a:r>
            <a:r>
              <a:rPr lang="tr-TR" sz="1800" dirty="0"/>
              <a:t> veya</a:t>
            </a:r>
            <a:r>
              <a:rPr lang="tr-TR" sz="1800" b="1" dirty="0"/>
              <a:t> Yatay</a:t>
            </a:r>
            <a:r>
              <a:rPr lang="tr-TR" sz="1800" dirty="0"/>
              <a:t> olarak ayarlanmasını sağlar.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6" y="2848426"/>
            <a:ext cx="2630035" cy="32144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9229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 smtClean="0"/>
              <a:t>Boyut</a:t>
            </a:r>
          </a:p>
          <a:p>
            <a:pPr lvl="1"/>
            <a:r>
              <a:rPr lang="tr-TR" sz="1800" dirty="0"/>
              <a:t>Çalışma belgesinde her bölüm için ayrı boyutlarda kâğıt seçenekleri seçilir.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/>
          <a:stretch/>
        </p:blipFill>
        <p:spPr bwMode="auto">
          <a:xfrm>
            <a:off x="4128180" y="1653646"/>
            <a:ext cx="2853191" cy="49691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8412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Sütunlar</a:t>
            </a:r>
          </a:p>
          <a:p>
            <a:pPr lvl="1"/>
            <a:r>
              <a:rPr lang="tr-TR" sz="1800" dirty="0" smtClean="0"/>
              <a:t>Çalışma </a:t>
            </a:r>
            <a:r>
              <a:rPr lang="tr-TR" sz="1800" dirty="0"/>
              <a:t>sayfalarında metinlerin çalışma </a:t>
            </a:r>
            <a:r>
              <a:rPr lang="tr-TR" sz="1800" dirty="0" smtClean="0"/>
              <a:t>alanında </a:t>
            </a:r>
            <a:r>
              <a:rPr lang="tr-TR" sz="1800" dirty="0"/>
              <a:t>2 veya daha fazla sütun olarak </a:t>
            </a:r>
            <a:r>
              <a:rPr lang="tr-TR" sz="1800" dirty="0" smtClean="0"/>
              <a:t>yazılmasını sağlar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58" y="1787204"/>
            <a:ext cx="2507570" cy="452232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5"/>
          <a:stretch>
            <a:fillRect/>
          </a:stretch>
        </p:blipFill>
        <p:spPr>
          <a:xfrm>
            <a:off x="5254171" y="3574415"/>
            <a:ext cx="3714750" cy="32835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3011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1800" b="1" dirty="0"/>
              <a:t>Kes</a:t>
            </a:r>
          </a:p>
          <a:p>
            <a:pPr lvl="1"/>
            <a:r>
              <a:rPr lang="tr-TR" sz="1800" dirty="0" smtClean="0"/>
              <a:t>Çalışma içerisinde veya nesneler üzerinde düzenleme yapılabilen bütün ortamlardan seçilen nesnenin kesilerek panoya alınasını sağlar. </a:t>
            </a:r>
          </a:p>
          <a:p>
            <a:pPr lvl="1"/>
            <a:r>
              <a:rPr lang="tr-TR" sz="1800" dirty="0" smtClean="0"/>
              <a:t>Bu işlem kısa yollar tablosunda verilen kes (</a:t>
            </a:r>
            <a:r>
              <a:rPr lang="tr-TR" sz="1800" b="1" dirty="0" err="1" smtClean="0"/>
              <a:t>Ctrl+X</a:t>
            </a:r>
            <a:r>
              <a:rPr lang="tr-TR" sz="1800" dirty="0" smtClean="0"/>
              <a:t>) klavye tuş kombinasyonuyla yapılabilir. </a:t>
            </a:r>
          </a:p>
          <a:p>
            <a:pPr lvl="0"/>
            <a:r>
              <a:rPr lang="tr-TR" sz="1800" b="1" dirty="0"/>
              <a:t>Kopyala</a:t>
            </a:r>
          </a:p>
          <a:p>
            <a:pPr lvl="1"/>
            <a:r>
              <a:rPr lang="tr-TR" sz="1800" dirty="0"/>
              <a:t>Word çalışma sayfasından nesnelerin (resim, metin vs.) kopyalanıp panoya alınmasını sağlar. </a:t>
            </a:r>
            <a:endParaRPr lang="tr-TR" sz="1800" dirty="0" smtClean="0"/>
          </a:p>
          <a:p>
            <a:pPr lvl="1"/>
            <a:r>
              <a:rPr lang="tr-TR" sz="1800" dirty="0" smtClean="0"/>
              <a:t>Word </a:t>
            </a:r>
            <a:r>
              <a:rPr lang="tr-TR" sz="1800" dirty="0"/>
              <a:t>içerisinde kopyalama işleminin en pratik yolu kısa yollar tablosunda verilen kopyala (</a:t>
            </a:r>
            <a:r>
              <a:rPr lang="tr-TR" sz="1800" b="1" dirty="0" err="1"/>
              <a:t>Ctrl+C</a:t>
            </a:r>
            <a:r>
              <a:rPr lang="tr-TR" sz="1800" dirty="0"/>
              <a:t>) klavye tuş kombinasyonunu kullanmasıdır. </a:t>
            </a:r>
          </a:p>
          <a:p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/>
              <a:t>Pano</a:t>
            </a:r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6" y="2625270"/>
            <a:ext cx="2076893" cy="160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601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Kesmeler</a:t>
            </a:r>
          </a:p>
          <a:p>
            <a:pPr lvl="1"/>
            <a:r>
              <a:rPr lang="tr-TR" sz="1800" dirty="0" smtClean="0"/>
              <a:t>Word, </a:t>
            </a:r>
            <a:r>
              <a:rPr lang="tr-TR" sz="1800" dirty="0"/>
              <a:t>sayfaları kullanarak belgeleri ayrı ayrı sayfalara veya bölümlere ayırır.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371" y="2848425"/>
            <a:ext cx="4223657" cy="3784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352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976663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Satır Numaraları</a:t>
            </a:r>
          </a:p>
          <a:p>
            <a:pPr lvl="1"/>
            <a:r>
              <a:rPr lang="tr-TR" sz="1800" dirty="0"/>
              <a:t>Word, ihtiyaç duyulduğunda belgelerde her satırın önündeki boşluğa satır numaraları vererek belge üzerinde kullanıcının bu açıdan tam kontrolünü sağlar.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45" y="2848426"/>
            <a:ext cx="3470645" cy="271054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3254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Yapısı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976663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Heceleme</a:t>
            </a:r>
          </a:p>
          <a:p>
            <a:pPr lvl="1"/>
            <a:r>
              <a:rPr lang="tr-TR" sz="1800" dirty="0"/>
              <a:t>Satır sonlarının düzgün görünmesi açısından sözcükleri heceleri arasından bölerek satır sonlarını ayarlar. Aşağıda heceleme ile ilgili şekilleri inceleyiniz.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8426"/>
            <a:ext cx="3367314" cy="1077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2189767"/>
            <a:ext cx="2633237" cy="17362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5"/>
          <a:stretch>
            <a:fillRect/>
          </a:stretch>
        </p:blipFill>
        <p:spPr>
          <a:xfrm>
            <a:off x="4181248" y="4042081"/>
            <a:ext cx="3700009" cy="23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32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Arka Planı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/>
              <a:t>Çalışma sayfasının görünümü ile ilgili ayarların yapıldığı araç grubudur.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14662"/>
            <a:ext cx="3592286" cy="19533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3397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Arka Planı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410607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Filigran</a:t>
            </a:r>
          </a:p>
          <a:p>
            <a:pPr lvl="1"/>
            <a:r>
              <a:rPr lang="tr-TR" sz="1800" dirty="0"/>
              <a:t>Belgenin ayrıcalıklı değerlendirilmesi gerektiği durumlarda sayfa içeriğinin arkasına soluk metin ekleyen araçtır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2"/>
            <a:ext cx="2699657" cy="14679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52" y="1874384"/>
            <a:ext cx="4499753" cy="4468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148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Arka Planı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410607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Filigran</a:t>
            </a:r>
          </a:p>
          <a:p>
            <a:pPr lvl="1"/>
            <a:r>
              <a:rPr lang="tr-TR" sz="1800" dirty="0"/>
              <a:t>Belgenin ayrıcalıklı değerlendirilmesi gerektiği durumlarda sayfa içeriğinin arkasına soluk metin ekleyen araçtır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2"/>
            <a:ext cx="2699657" cy="14679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96" y="2492260"/>
            <a:ext cx="2795932" cy="27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492260"/>
            <a:ext cx="3829050" cy="42291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8453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Arka Planı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410607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Sayfa Rengi</a:t>
            </a:r>
          </a:p>
          <a:p>
            <a:pPr lvl="1"/>
            <a:r>
              <a:rPr lang="tr-TR" sz="1800" dirty="0"/>
              <a:t>Çalışma sayfasının varsayılan beyaz olan arka plan renginin </a:t>
            </a:r>
            <a:r>
              <a:rPr lang="tr-TR" sz="1800" dirty="0" smtClean="0"/>
              <a:t>değiştirir.</a:t>
            </a:r>
            <a:endParaRPr lang="tr-TR" sz="1800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2"/>
            <a:ext cx="2699657" cy="14679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57" y="3014662"/>
            <a:ext cx="5570992" cy="3661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620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 Arka Planı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410607"/>
          </a:xfrm>
        </p:spPr>
        <p:txBody>
          <a:bodyPr/>
          <a:lstStyle/>
          <a:p>
            <a:pPr>
              <a:tabLst>
                <a:tab pos="2873375" algn="l"/>
              </a:tabLst>
            </a:pPr>
            <a:r>
              <a:rPr lang="tr-TR" sz="1800" b="1" dirty="0" smtClean="0"/>
              <a:t>Sayfa Kenarlıkları</a:t>
            </a:r>
          </a:p>
          <a:p>
            <a:pPr lvl="1"/>
            <a:r>
              <a:rPr lang="tr-TR" sz="1800" dirty="0"/>
              <a:t>Çalışma sayfasının çevresine kenarlık eklenmesini veya var olan kenarlığın düzeltilmesini sağlar.</a:t>
            </a:r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2"/>
            <a:ext cx="2699657" cy="14679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58" y="1842226"/>
            <a:ext cx="5133341" cy="48829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63829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70264"/>
          </a:xfrm>
        </p:spPr>
        <p:txBody>
          <a:bodyPr/>
          <a:lstStyle/>
          <a:p>
            <a:r>
              <a:rPr lang="tr-TR" sz="1800" b="1" dirty="0"/>
              <a:t>Tüm çalışma sayfalarında temel paragraf seçeneklerini düzenler.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009900"/>
            <a:ext cx="4213884" cy="13734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2782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05692"/>
          </a:xfrm>
        </p:spPr>
        <p:txBody>
          <a:bodyPr/>
          <a:lstStyle/>
          <a:p>
            <a:r>
              <a:rPr lang="tr-TR" sz="1800" b="1" dirty="0"/>
              <a:t>Belgeye eklenmiş nesnelerin belge üzerinde Konum, Öne Getir, Arkaya Gönder,  Hizalama, Metni Kaydır, Gruplandır ve Döndür gibi seçeneklerin ayarlanmasını sağlayan araç gruplarını sunar.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014663"/>
            <a:ext cx="5433576" cy="144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25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1800" b="1" dirty="0"/>
              <a:t>Biçim Boyacısı</a:t>
            </a:r>
          </a:p>
          <a:p>
            <a:pPr lvl="1"/>
            <a:r>
              <a:rPr lang="tr-TR" sz="1800" dirty="0"/>
              <a:t>Ç</a:t>
            </a:r>
            <a:r>
              <a:rPr lang="tr-TR" sz="1800" dirty="0" smtClean="0"/>
              <a:t>alışmanın </a:t>
            </a:r>
            <a:r>
              <a:rPr lang="tr-TR" sz="1800" dirty="0"/>
              <a:t>bir yerindeki biçimlendirmeyi kopyalayıp bu biçimlendirmeyi seçilen başka alanlara aktarmayı sağlar. </a:t>
            </a:r>
            <a:endParaRPr lang="tr-TR" sz="1800" dirty="0" smtClean="0"/>
          </a:p>
          <a:p>
            <a:pPr lvl="1"/>
            <a:r>
              <a:rPr lang="tr-TR" sz="1800" dirty="0" smtClean="0"/>
              <a:t>Bu </a:t>
            </a:r>
            <a:r>
              <a:rPr lang="tr-TR" sz="1800" dirty="0"/>
              <a:t>komut çift tıklanırsa biçimlendirme istenilen bütün nesnelere ayrı ayrı aktarılabilir.</a:t>
            </a:r>
          </a:p>
          <a:p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/>
              <a:t>Pano</a:t>
            </a:r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2" y="2686955"/>
            <a:ext cx="2076893" cy="1607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262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07406"/>
          </a:xfrm>
        </p:spPr>
        <p:txBody>
          <a:bodyPr/>
          <a:lstStyle/>
          <a:p>
            <a:r>
              <a:rPr lang="tr-TR" sz="1800" b="1" dirty="0" smtClean="0"/>
              <a:t>Konum</a:t>
            </a:r>
          </a:p>
          <a:p>
            <a:pPr lvl="1"/>
            <a:r>
              <a:rPr lang="tr-TR" sz="1800" dirty="0"/>
              <a:t>Seçili nesnenin sayfadaki konumunu ayarlar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3164114" cy="8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3014663"/>
            <a:ext cx="2955700" cy="3165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2802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07406"/>
          </a:xfrm>
        </p:spPr>
        <p:txBody>
          <a:bodyPr/>
          <a:lstStyle/>
          <a:p>
            <a:r>
              <a:rPr lang="tr-TR" sz="1800" b="1" dirty="0" smtClean="0"/>
              <a:t>Metni Kaydır</a:t>
            </a:r>
          </a:p>
          <a:p>
            <a:pPr lvl="1"/>
            <a:r>
              <a:rPr lang="tr-TR" sz="1800" dirty="0"/>
              <a:t>Metnin seçili nesneye göre durumunu ayarlar</a:t>
            </a:r>
            <a:r>
              <a:rPr lang="tr-TR" sz="1800" dirty="0" smtClean="0"/>
              <a:t>..</a:t>
            </a:r>
            <a:endParaRPr lang="tr-T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3164114" cy="8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1" y="3014663"/>
            <a:ext cx="3155916" cy="324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34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342493"/>
          </a:xfrm>
        </p:spPr>
        <p:txBody>
          <a:bodyPr/>
          <a:lstStyle/>
          <a:p>
            <a:r>
              <a:rPr lang="tr-TR" sz="1800" b="1" dirty="0" smtClean="0"/>
              <a:t>Öne Getir</a:t>
            </a:r>
          </a:p>
          <a:p>
            <a:pPr lvl="1"/>
            <a:r>
              <a:rPr lang="tr-TR" sz="1800" dirty="0"/>
              <a:t>Birden fazla nesnenin aynı konumda olma durumunda nesnelerin birbirlerine göre sıralanma önceliğini ayarlar</a:t>
            </a:r>
            <a:r>
              <a:rPr lang="tr-TR" sz="1800" dirty="0" smtClean="0"/>
              <a:t>.</a:t>
            </a:r>
          </a:p>
          <a:p>
            <a:r>
              <a:rPr lang="tr-TR" sz="2200" dirty="0" smtClean="0"/>
              <a:t>Arkaya Gönder</a:t>
            </a:r>
          </a:p>
          <a:p>
            <a:pPr lvl="1"/>
            <a:r>
              <a:rPr lang="tr-TR" sz="1800" dirty="0"/>
              <a:t>Birden fazla nesnenin aynı konumda olma durumunda nesnelerin birbirlerine göre sıralanma </a:t>
            </a:r>
            <a:r>
              <a:rPr lang="tr-TR" sz="1800" dirty="0" smtClean="0"/>
              <a:t>sonralığını </a:t>
            </a:r>
            <a:r>
              <a:rPr lang="tr-TR" sz="1800" dirty="0"/>
              <a:t>ayarlar. </a:t>
            </a:r>
            <a:endParaRPr lang="tr-TR" sz="1800" dirty="0" smtClean="0"/>
          </a:p>
          <a:p>
            <a:r>
              <a:rPr lang="tr-TR" sz="2200" dirty="0" smtClean="0"/>
              <a:t>Seçim Bölmesi</a:t>
            </a:r>
          </a:p>
          <a:p>
            <a:pPr lvl="1"/>
            <a:r>
              <a:rPr lang="tr-TR" sz="1800" dirty="0"/>
              <a:t>Belgede nesnelerin tek tek seçimini kolaylaştırmak ve nesnelerin düzenini ve görünürlüğünü değiştirmek için sunulan seçenektir.</a:t>
            </a:r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3164114" cy="8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88" y="4068082"/>
            <a:ext cx="2219325" cy="29379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9286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323521"/>
          </a:xfrm>
        </p:spPr>
        <p:txBody>
          <a:bodyPr/>
          <a:lstStyle/>
          <a:p>
            <a:r>
              <a:rPr lang="tr-TR" sz="1800" b="1" dirty="0" smtClean="0"/>
              <a:t>Hizala</a:t>
            </a:r>
          </a:p>
          <a:p>
            <a:pPr lvl="1"/>
            <a:r>
              <a:rPr lang="tr-TR" sz="1800" dirty="0"/>
              <a:t>Seçili birden çok nesnenin kenarlarını hizalar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3164114" cy="8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014662"/>
            <a:ext cx="3179082" cy="369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829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tr-TR" sz="1600" b="1" cap="all" dirty="0" smtClean="0"/>
              <a:t>SAYFA DÜZENİ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Yerleştir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875064"/>
          </a:xfrm>
        </p:spPr>
        <p:txBody>
          <a:bodyPr/>
          <a:lstStyle/>
          <a:p>
            <a:r>
              <a:rPr lang="tr-TR" sz="1800" b="1" dirty="0" smtClean="0"/>
              <a:t>Gruplandır</a:t>
            </a:r>
          </a:p>
          <a:p>
            <a:pPr lvl="1"/>
            <a:r>
              <a:rPr lang="tr-TR" sz="1800" dirty="0"/>
              <a:t>Nesneleri tek bir nesneymiş gibi kullanabilmek için gruplandırır. </a:t>
            </a:r>
            <a:endParaRPr lang="tr-TR" sz="1800" dirty="0" smtClean="0"/>
          </a:p>
          <a:p>
            <a:r>
              <a:rPr lang="tr-TR" sz="2200" dirty="0" smtClean="0"/>
              <a:t>Döndür</a:t>
            </a:r>
          </a:p>
          <a:p>
            <a:pPr lvl="1"/>
            <a:r>
              <a:rPr lang="tr-TR" sz="1800" dirty="0"/>
              <a:t>Seçili nesnenin belli açılarla rotasyonunu sağlar.  </a:t>
            </a:r>
          </a:p>
          <a:p>
            <a:pPr lvl="1"/>
            <a:endParaRPr lang="tr-TR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663"/>
            <a:ext cx="3164114" cy="8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31" y="2753405"/>
            <a:ext cx="2582280" cy="33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2" y="3014663"/>
            <a:ext cx="2949760" cy="21814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2288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4"/>
            </a:pPr>
            <a:r>
              <a:rPr lang="tr-TR" b="1" cap="all" dirty="0" smtClean="0"/>
              <a:t>Başvurular Sekmesi</a:t>
            </a:r>
            <a:endParaRPr lang="tr-TR" b="1" cap="all" dirty="0"/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İçindekiler Tablosu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Dipnotlar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Alıntılar ve Kaynakça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Resim Yazıları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Dizin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Kaynakça</a:t>
            </a:r>
          </a:p>
          <a:p>
            <a:pPr marL="444500" lvl="0" indent="-285750">
              <a:buFont typeface="Arial" pitchFamily="34" charset="0"/>
              <a:buChar char="•"/>
            </a:pPr>
            <a:endParaRPr lang="tr-TR" dirty="0"/>
          </a:p>
          <a:p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4" y="2634311"/>
            <a:ext cx="8022754" cy="321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14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İçindekiler Tablosu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05692"/>
          </a:xfrm>
        </p:spPr>
        <p:txBody>
          <a:bodyPr/>
          <a:lstStyle/>
          <a:p>
            <a:r>
              <a:rPr lang="tr-TR" sz="1800" b="1" dirty="0"/>
              <a:t>Uzun belgelerde hızlı içindekiler tablosu oluşturmak için gerekli araç grubudur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3" y="2573173"/>
            <a:ext cx="3831774" cy="17116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85587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İçindekiler Tablosu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05692"/>
          </a:xfrm>
        </p:spPr>
        <p:txBody>
          <a:bodyPr/>
          <a:lstStyle/>
          <a:p>
            <a:r>
              <a:rPr lang="tr-TR" sz="1800" b="1" dirty="0" smtClean="0"/>
              <a:t>İçindekiler</a:t>
            </a:r>
          </a:p>
          <a:p>
            <a:pPr lvl="1"/>
            <a:r>
              <a:rPr lang="tr-TR" sz="1800" dirty="0"/>
              <a:t>Belgeye hızlı bir şekilde düzenlenmiş içindekiler tablosu eklenmesini sağlar.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" y="2780647"/>
            <a:ext cx="2902854" cy="12967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61" y="1673225"/>
            <a:ext cx="4600106" cy="455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5240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İçindekiler Tablosu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05692"/>
          </a:xfrm>
        </p:spPr>
        <p:txBody>
          <a:bodyPr/>
          <a:lstStyle/>
          <a:p>
            <a:r>
              <a:rPr lang="tr-TR" sz="1800" b="1" dirty="0" smtClean="0"/>
              <a:t>Metin Ekle</a:t>
            </a:r>
          </a:p>
          <a:p>
            <a:pPr lvl="1"/>
            <a:r>
              <a:rPr lang="tr-TR" sz="1800" dirty="0"/>
              <a:t>Oluşturulan İçindekiler Tablosuna ayrıca metinler eklenmesini sağlar.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" y="2780647"/>
            <a:ext cx="2902854" cy="12967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2780647"/>
            <a:ext cx="4296694" cy="23749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7030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İçindekiler Tablosu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05692"/>
          </a:xfrm>
        </p:spPr>
        <p:txBody>
          <a:bodyPr/>
          <a:lstStyle/>
          <a:p>
            <a:r>
              <a:rPr lang="tr-TR" sz="1800" b="1" dirty="0" smtClean="0"/>
              <a:t>Tabloyu Güncelleştir</a:t>
            </a:r>
          </a:p>
          <a:p>
            <a:pPr lvl="1"/>
            <a:r>
              <a:rPr lang="tr-TR" sz="1800" dirty="0"/>
              <a:t>İçindekiler tablosunun belge içerisinde yapılan değişikliklere göre güncelleyerek yeniden oluşturur.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8" y="2780647"/>
            <a:ext cx="2902854" cy="12967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67" y="2780647"/>
            <a:ext cx="2838346" cy="12967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854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7" name="Resim 6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b="4647"/>
          <a:stretch/>
        </p:blipFill>
        <p:spPr bwMode="auto">
          <a:xfrm>
            <a:off x="1292292" y="668518"/>
            <a:ext cx="7851708" cy="5064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182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Dipnotlar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Dipnotlar, hazırlanmış belgelerde belge içerisinde belli metinleri açıklamak, metin ile ilgili yorumlar yapmak veya kaynak belirmek amacı ile kullanılır.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2" y="2648858"/>
            <a:ext cx="3281978" cy="156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63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Dipnotlar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Dipnot Ekle</a:t>
            </a:r>
          </a:p>
          <a:p>
            <a:pPr lvl="1"/>
            <a:r>
              <a:rPr lang="tr-TR" sz="1800" dirty="0"/>
              <a:t>Oluşturulan belgede belli sözcüklere dipnotlar eklenmesini sağlar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2815295"/>
            <a:ext cx="2581794" cy="12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926" y="1802719"/>
            <a:ext cx="5397274" cy="42610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18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Dipnotlar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92778"/>
          </a:xfrm>
        </p:spPr>
        <p:txBody>
          <a:bodyPr/>
          <a:lstStyle/>
          <a:p>
            <a:r>
              <a:rPr lang="tr-TR" sz="1800" b="1" dirty="0" err="1" smtClean="0"/>
              <a:t>Sonnot</a:t>
            </a:r>
            <a:r>
              <a:rPr lang="tr-TR" sz="1800" b="1" dirty="0" smtClean="0"/>
              <a:t> Ekle</a:t>
            </a:r>
          </a:p>
          <a:p>
            <a:pPr lvl="1"/>
            <a:r>
              <a:rPr lang="tr-TR" sz="1800" dirty="0"/>
              <a:t>Çalışma belgesinde ki metinleri açıklamak, metin ile ilgili yorumlar yazmak veya kaynak belirtmek amacı ile kullanılır. </a:t>
            </a:r>
            <a:endParaRPr lang="tr-TR" sz="1800" dirty="0" smtClean="0"/>
          </a:p>
          <a:p>
            <a:pPr lvl="1"/>
            <a:r>
              <a:rPr lang="tr-TR" sz="1800" dirty="0" err="1" smtClean="0"/>
              <a:t>Sonnotlar</a:t>
            </a:r>
            <a:r>
              <a:rPr lang="tr-TR" sz="1800" dirty="0" smtClean="0"/>
              <a:t> </a:t>
            </a:r>
            <a:r>
              <a:rPr lang="tr-TR" sz="1800" dirty="0"/>
              <a:t>kaynakları belirtmek için kullanılır.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2815295"/>
            <a:ext cx="2581794" cy="12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14" y="2779023"/>
            <a:ext cx="2206172" cy="12999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755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Dipnotlar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92778"/>
          </a:xfrm>
        </p:spPr>
        <p:txBody>
          <a:bodyPr/>
          <a:lstStyle/>
          <a:p>
            <a:r>
              <a:rPr lang="tr-TR" sz="1800" b="1" dirty="0" smtClean="0"/>
              <a:t>Bir Sonraki Dipnot</a:t>
            </a:r>
          </a:p>
          <a:p>
            <a:pPr lvl="1"/>
            <a:r>
              <a:rPr lang="tr-TR" sz="1800" dirty="0"/>
              <a:t>Belgede işaretlenmiş dipnotlar arasında gezinmeyi sağlar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2815295"/>
            <a:ext cx="2581794" cy="12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2643186"/>
            <a:ext cx="3257391" cy="25964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5439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err="1" smtClean="0"/>
              <a:t>BaŞVURULAR</a:t>
            </a:r>
            <a:r>
              <a:rPr lang="tr-TR" sz="1600" b="1" cap="all" dirty="0" smtClean="0"/>
              <a:t>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Dipnotlar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092778"/>
          </a:xfrm>
        </p:spPr>
        <p:txBody>
          <a:bodyPr/>
          <a:lstStyle/>
          <a:p>
            <a:r>
              <a:rPr lang="tr-TR" sz="1800" b="1" dirty="0" smtClean="0"/>
              <a:t>Bir Sonraki Dipnot</a:t>
            </a:r>
          </a:p>
          <a:p>
            <a:pPr lvl="1"/>
            <a:r>
              <a:rPr lang="tr-TR" sz="1800" dirty="0"/>
              <a:t>Belgede işaretlenmiş dipnotlar arasında gezinmeyi sağlar</a:t>
            </a:r>
            <a:r>
              <a:rPr lang="tr-TR" sz="1800" dirty="0" smtClean="0"/>
              <a:t>.</a:t>
            </a:r>
          </a:p>
          <a:p>
            <a:r>
              <a:rPr lang="tr-TR" sz="2200" dirty="0" smtClean="0"/>
              <a:t>Notları Göster</a:t>
            </a:r>
          </a:p>
          <a:p>
            <a:pPr lvl="1"/>
            <a:r>
              <a:rPr lang="tr-TR" sz="1800" dirty="0"/>
              <a:t>Belgeyi dipnotları veya </a:t>
            </a:r>
            <a:r>
              <a:rPr lang="tr-TR" sz="1800" dirty="0" err="1"/>
              <a:t>sonnotları</a:t>
            </a:r>
            <a:r>
              <a:rPr lang="tr-TR" sz="1800" dirty="0"/>
              <a:t> gösterecek şekilde kaydırır.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2" y="2815295"/>
            <a:ext cx="2581794" cy="12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2" y="2643186"/>
            <a:ext cx="3257391" cy="25964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2213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Alıntılar ve Kaynakça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Word ile hazırlanan belgelerde alıntılar yapılan </a:t>
            </a:r>
            <a:r>
              <a:rPr lang="tr-TR" sz="1800" b="1" dirty="0" smtClean="0"/>
              <a:t>kaynakları yöneten araç </a:t>
            </a:r>
            <a:r>
              <a:rPr lang="tr-TR" sz="1800" b="1" dirty="0"/>
              <a:t>grubudur.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27" y="2503715"/>
            <a:ext cx="3403346" cy="185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04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Alıntılar ve Kaynakça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6" y="2696935"/>
            <a:ext cx="2692654" cy="14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84" y="1297894"/>
            <a:ext cx="5581209" cy="47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İçerik Yer Tutucusu 4"/>
          <p:cNvSpPr txBox="1">
            <a:spLocks/>
          </p:cNvSpPr>
          <p:nvPr/>
        </p:nvSpPr>
        <p:spPr bwMode="auto">
          <a:xfrm>
            <a:off x="3567796" y="222255"/>
            <a:ext cx="5111750" cy="13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tr-TR" sz="1800" b="1" dirty="0" smtClean="0"/>
              <a:t>Alıntı Ekle</a:t>
            </a:r>
          </a:p>
          <a:p>
            <a:pPr lvl="1"/>
            <a:r>
              <a:rPr lang="tr-TR" sz="1800" dirty="0" smtClean="0"/>
              <a:t>Bir bilgi kaynağının oluşturulmasını ve yönetilmesini sağlayan araç grubudur.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14060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Alıntılar ve Kaynakça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Alıntı Ekle</a:t>
            </a:r>
          </a:p>
          <a:p>
            <a:pPr lvl="1"/>
            <a:r>
              <a:rPr lang="tr-TR" sz="1800" dirty="0" smtClean="0"/>
              <a:t>Bir bilgi kaynağının oluşturulmasını ve yönetilmesini sağlayan araç grubudur.</a:t>
            </a:r>
            <a:endParaRPr lang="tr-TR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6" y="2696935"/>
            <a:ext cx="2692654" cy="14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6" y="1557337"/>
            <a:ext cx="5399543" cy="47685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9862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Belge içerisine eklenen resimlere eklenen açıklamaları düzeten seçenektir.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82" y="2634343"/>
            <a:ext cx="3539836" cy="15893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5206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Resim Yazısı Ekle</a:t>
            </a:r>
          </a:p>
          <a:p>
            <a:pPr lvl="1"/>
            <a:r>
              <a:rPr lang="tr-TR" sz="1800" dirty="0"/>
              <a:t>Belge içerisinde ki resimlere veya diğer görüntülere açıklama metinleri ekler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1" y="2779486"/>
            <a:ext cx="2893290" cy="12990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15" y="2252662"/>
            <a:ext cx="4425572" cy="31321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5074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1800" b="1" dirty="0" smtClean="0"/>
              <a:t>Yazı Tipi/Fontu </a:t>
            </a:r>
            <a:endParaRPr lang="tr-TR" sz="1800" b="1" dirty="0"/>
          </a:p>
          <a:p>
            <a:pPr lvl="1"/>
            <a:r>
              <a:rPr lang="tr-TR" sz="1800" dirty="0"/>
              <a:t>Çalışmalarda sayılar, semboller ve karakterleri tanımlayan seçenektir. </a:t>
            </a:r>
            <a:endParaRPr lang="tr-TR" sz="1800" dirty="0" smtClean="0"/>
          </a:p>
          <a:p>
            <a:pPr lvl="1"/>
            <a:r>
              <a:rPr lang="tr-TR" sz="1800" dirty="0" smtClean="0"/>
              <a:t>Yazı </a:t>
            </a:r>
            <a:r>
              <a:rPr lang="tr-TR" sz="1800" dirty="0"/>
              <a:t>Tipi seçeneği yardımıyla çalışmalar amaca daha uygun hale </a:t>
            </a:r>
            <a:r>
              <a:rPr lang="tr-TR" sz="1800" dirty="0" smtClean="0"/>
              <a:t>gelir. 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450" y="2581275"/>
            <a:ext cx="5324429" cy="36304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07" y="201386"/>
            <a:ext cx="2113640" cy="42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763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Şekiller Tablosu Ekle</a:t>
            </a:r>
          </a:p>
          <a:p>
            <a:pPr lvl="1"/>
            <a:r>
              <a:rPr lang="tr-TR" sz="1800" dirty="0"/>
              <a:t>Belgede eklenmiş tüm şekillerin tablosunu çıkarır ve belgeye ekler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1" y="2779486"/>
            <a:ext cx="2893290" cy="12990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07" y="2547936"/>
            <a:ext cx="5571440" cy="21837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81041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383064"/>
          </a:xfrm>
        </p:spPr>
        <p:txBody>
          <a:bodyPr/>
          <a:lstStyle/>
          <a:p>
            <a:r>
              <a:rPr lang="tr-TR" sz="1800" b="1" dirty="0" smtClean="0"/>
              <a:t>Tabloyu Güncelleştir.</a:t>
            </a:r>
          </a:p>
          <a:p>
            <a:pPr lvl="1"/>
            <a:r>
              <a:rPr lang="tr-TR" sz="1800" dirty="0"/>
              <a:t>Şekiller tablosunu belgedeki tüm girişleri içerecek şekilde günceller</a:t>
            </a:r>
            <a:r>
              <a:rPr lang="tr-TR" sz="1800" dirty="0" smtClean="0"/>
              <a:t>.</a:t>
            </a:r>
          </a:p>
          <a:p>
            <a:r>
              <a:rPr lang="tr-TR" sz="2200" dirty="0" smtClean="0"/>
              <a:t>Çapraz Başvuru</a:t>
            </a:r>
          </a:p>
          <a:p>
            <a:pPr lvl="1"/>
            <a:r>
              <a:rPr lang="tr-TR" sz="1800" dirty="0"/>
              <a:t>Belge içerisinde şekillere başvurular eklenerek şekiller arasında hızlı gezinme sağlar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1" y="2779486"/>
            <a:ext cx="2893290" cy="12990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61645" y="2580594"/>
            <a:ext cx="5056641" cy="39920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318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Bir belgede tartışılan terimler ve başlıkları, belgede göründükleri sayfalarla birlikte listeler.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83" y="2489200"/>
            <a:ext cx="3693634" cy="187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516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Bir belgede tartışılan terimler ve başlıkları, belgede göründükleri sayfalarla birlikte listeler.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" y="2721730"/>
            <a:ext cx="2779738" cy="14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85" y="1721983"/>
            <a:ext cx="5469485" cy="45772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8996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Resim Yazıları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465368"/>
          </a:xfrm>
        </p:spPr>
        <p:txBody>
          <a:bodyPr/>
          <a:lstStyle/>
          <a:p>
            <a:r>
              <a:rPr lang="tr-TR" sz="1800" b="1" dirty="0" smtClean="0"/>
              <a:t>Dizin Ekle</a:t>
            </a:r>
          </a:p>
          <a:p>
            <a:pPr lvl="1"/>
            <a:r>
              <a:rPr lang="tr-TR" sz="1800" dirty="0"/>
              <a:t>Belgede bulunan anahtar sözcüklerin sayfalarıyla birlikte yer aldıkları listedir. </a:t>
            </a:r>
            <a:endParaRPr lang="tr-TR" sz="1800" dirty="0" smtClean="0"/>
          </a:p>
          <a:p>
            <a:r>
              <a:rPr lang="tr-TR" sz="2200" dirty="0" smtClean="0"/>
              <a:t>Dizini Güncelleştir</a:t>
            </a:r>
          </a:p>
          <a:p>
            <a:pPr lvl="1"/>
            <a:r>
              <a:rPr lang="tr-TR" sz="1800" dirty="0"/>
              <a:t>Tüm sözcüklerin doğru sayfalarda başvuruda bulunması için dizini güncelleştirir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" y="2721730"/>
            <a:ext cx="2779738" cy="141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41" y="2738419"/>
            <a:ext cx="5016273" cy="3682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590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Kaynakça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Belirtilen kaynakların bir bütün olarak kontrol eden araç gruplarıdır.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57" y="2532742"/>
            <a:ext cx="4027886" cy="17925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3238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tr-TR" sz="1600" b="1" cap="all" dirty="0" smtClean="0"/>
              <a:t>Başvurular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Kaynakça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127910"/>
            <a:ext cx="5111750" cy="2803979"/>
          </a:xfrm>
        </p:spPr>
        <p:txBody>
          <a:bodyPr/>
          <a:lstStyle/>
          <a:p>
            <a:r>
              <a:rPr lang="tr-TR" sz="1800" b="1" dirty="0" smtClean="0"/>
              <a:t>Alıntıyı İşaretle</a:t>
            </a:r>
          </a:p>
          <a:p>
            <a:pPr lvl="1"/>
            <a:r>
              <a:rPr lang="tr-TR" sz="1800" dirty="0"/>
              <a:t>Seçili metinler işaretlenerek kaynakça tablosuna girdi olarak eklenir. </a:t>
            </a:r>
          </a:p>
          <a:p>
            <a:r>
              <a:rPr lang="tr-TR" sz="1800" b="1" dirty="0" smtClean="0"/>
              <a:t>Kaynakça Tablosu Ekle</a:t>
            </a:r>
          </a:p>
          <a:p>
            <a:pPr lvl="1"/>
            <a:r>
              <a:rPr lang="tr-TR" sz="1800" dirty="0"/>
              <a:t>Belgede belirtilen kaynakların hepsinin tablo olarak yönetme imkânı verir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Tabloyu Güncelleştir</a:t>
            </a:r>
          </a:p>
          <a:p>
            <a:pPr lvl="1"/>
            <a:r>
              <a:rPr lang="tr-TR" sz="1800" dirty="0"/>
              <a:t>Kaynakçayı belgedeki alıntıları içerecek şekilde günceller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2" y="2691070"/>
            <a:ext cx="3316342" cy="14758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3744685" y="2934441"/>
            <a:ext cx="4500128" cy="39743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32852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tr-TR" b="1" cap="all" dirty="0" smtClean="0"/>
              <a:t>POSTALAR SEKMESİ</a:t>
            </a:r>
            <a:endParaRPr lang="tr-TR" b="1" cap="all" dirty="0"/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Oluştur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Adres Mektup Birleştirme Başlat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Alanları Yaz ve Ekle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Sonuçların </a:t>
            </a:r>
            <a:r>
              <a:rPr lang="tr-TR" dirty="0" err="1" smtClean="0"/>
              <a:t>Önizlemesini</a:t>
            </a:r>
            <a:r>
              <a:rPr lang="tr-TR" dirty="0" smtClean="0"/>
              <a:t> Görüntüle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Son 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8" y="2924597"/>
            <a:ext cx="8704224" cy="260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3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Oluştur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Elektronik ortamda iletilecek veriler için özel zarf ve etiket oluşturan araç grubudur.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13" y="2371402"/>
            <a:ext cx="1799774" cy="21151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0848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Oluştur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Zarflar</a:t>
            </a:r>
          </a:p>
          <a:p>
            <a:pPr lvl="1"/>
            <a:r>
              <a:rPr lang="tr-TR" sz="1800" dirty="0"/>
              <a:t>Bu araç ile belli kâğıt standartlarında zarf düzenlenir ve elektronik ortamdan iletilecek şekilde ayarlamalar yapılır.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2462116"/>
            <a:ext cx="1799774" cy="21151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44" y="1502242"/>
            <a:ext cx="5137112" cy="437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3986865"/>
            <a:ext cx="4528457" cy="287113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90012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5853113"/>
          </a:xfrm>
        </p:spPr>
        <p:txBody>
          <a:bodyPr/>
          <a:lstStyle/>
          <a:p>
            <a:pPr lvl="0"/>
            <a:r>
              <a:rPr lang="tr-TR" sz="1800" b="1" dirty="0" smtClean="0"/>
              <a:t>Yazı Boyutu </a:t>
            </a:r>
            <a:endParaRPr lang="tr-TR" sz="1800" b="1" dirty="0"/>
          </a:p>
          <a:p>
            <a:pPr lvl="1"/>
            <a:r>
              <a:rPr lang="tr-TR" sz="1800" dirty="0" smtClean="0"/>
              <a:t>Çalışma </a:t>
            </a:r>
            <a:r>
              <a:rPr lang="tr-TR" sz="1800" dirty="0"/>
              <a:t>alanındaki karakter gruplarının büyüklüğünü ifade eder ve çalışmalardaki karakter gruplarının ayrı ayrı veya aynı boyutta ayarlanmasını sağlar. </a:t>
            </a:r>
            <a:endParaRPr lang="tr-TR" sz="1800" dirty="0" smtClean="0"/>
          </a:p>
          <a:p>
            <a:pPr lvl="1"/>
            <a:r>
              <a:rPr lang="tr-TR" sz="1800" dirty="0" smtClean="0"/>
              <a:t>Yazı </a:t>
            </a:r>
            <a:r>
              <a:rPr lang="tr-TR" sz="1800" dirty="0"/>
              <a:t>tipi boyutu “Punto ” olarak adlandırılan özel bir ölçü birimi ile </a:t>
            </a:r>
            <a:r>
              <a:rPr lang="tr-TR" sz="1800" dirty="0" smtClean="0"/>
              <a:t>belirtilir.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75" y="2581275"/>
            <a:ext cx="4872256" cy="34566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9" y="199118"/>
            <a:ext cx="741136" cy="37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77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Oluştur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Etiketler</a:t>
            </a:r>
          </a:p>
          <a:p>
            <a:pPr lvl="1"/>
            <a:r>
              <a:rPr lang="tr-TR" sz="1800" dirty="0"/>
              <a:t>İhtiyaç göre tek etiket veya aynı etiketten çok sayıda  hazırlanmasını sağlayan araçtır.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2462116"/>
            <a:ext cx="1799774" cy="21151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39" y="1757362"/>
            <a:ext cx="4990316" cy="38161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74"/>
          <a:stretch/>
        </p:blipFill>
        <p:spPr bwMode="auto">
          <a:xfrm>
            <a:off x="4509803" y="4055376"/>
            <a:ext cx="4634197" cy="258490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081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Bu seçenek ile bilgisayarda herhangi bir veri kaynağında saklanan veriler kullanılarak hızlı bir şekilde veri kaynağındaki veriler için etiket hazırlanır.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2576286"/>
            <a:ext cx="4476750" cy="17054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1417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Adres Mektup Birleştirmeyi Başlat</a:t>
            </a:r>
          </a:p>
          <a:p>
            <a:pPr lvl="1"/>
            <a:r>
              <a:rPr lang="tr-TR" sz="1800" dirty="0"/>
              <a:t>Aracı, verilerin hangi belge türü için kullanılacağı ve kullanılacak belge türünün standardı seçilir.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2836161"/>
            <a:ext cx="3112408" cy="1185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584097"/>
            <a:ext cx="3425370" cy="25883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5"/>
          <a:stretch>
            <a:fillRect/>
          </a:stretch>
        </p:blipFill>
        <p:spPr>
          <a:xfrm>
            <a:off x="3996146" y="3429000"/>
            <a:ext cx="5046254" cy="29363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4" y="4172399"/>
            <a:ext cx="3134105" cy="29518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811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Alıcıları Seç-&gt; Yeni Liste Yaz…</a:t>
            </a:r>
          </a:p>
          <a:p>
            <a:pPr lvl="1"/>
            <a:r>
              <a:rPr lang="tr-TR" sz="1800" dirty="0"/>
              <a:t>Bu araç ile Word verilerin hızlı bir şekilde oluşturulmasını ve etiketlere aktarılmasını sağlar</a:t>
            </a:r>
            <a:r>
              <a:rPr lang="tr-TR" sz="1800" dirty="0" smtClean="0"/>
              <a:t>.</a:t>
            </a:r>
          </a:p>
          <a:p>
            <a:pPr lvl="1"/>
            <a:r>
              <a:rPr lang="tr-TR" sz="1800" dirty="0"/>
              <a:t>Bu araç ile etikete eklenecek veriler Yeni adres Listesi penceresi yardımıyla hızlı bir şekilde oluşturulur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2836161"/>
            <a:ext cx="3112408" cy="1185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12" y="2418105"/>
            <a:ext cx="2873832" cy="2021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88" y="3862181"/>
            <a:ext cx="5226512" cy="24936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7240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Alıcıları Seç-&gt; </a:t>
            </a:r>
            <a:r>
              <a:rPr lang="tr-TR" sz="1800" b="1" dirty="0" err="1" smtClean="0"/>
              <a:t>Varolan</a:t>
            </a:r>
            <a:r>
              <a:rPr lang="tr-TR" sz="1800" b="1" dirty="0" smtClean="0"/>
              <a:t> Listeyi Kullan</a:t>
            </a:r>
          </a:p>
          <a:p>
            <a:pPr lvl="1"/>
            <a:r>
              <a:rPr lang="tr-TR" sz="1800" dirty="0"/>
              <a:t>Daha önce oluşturulan verilerin kullanılarak etikete hızlı bir şekilde eklenmesini sağlar.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2836161"/>
            <a:ext cx="3112408" cy="1185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0" y="1501891"/>
            <a:ext cx="2873832" cy="2021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97" y="3137763"/>
            <a:ext cx="5059817" cy="34393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6561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Alıcıları Seç-&gt; Outlook Kişilerinden Seç</a:t>
            </a:r>
          </a:p>
          <a:p>
            <a:pPr lvl="1"/>
            <a:r>
              <a:rPr lang="tr-TR" sz="1800" dirty="0"/>
              <a:t>Veri kaynağı olarak </a:t>
            </a:r>
            <a:r>
              <a:rPr lang="tr-TR" sz="1800" dirty="0" err="1"/>
              <a:t>outlook’a</a:t>
            </a:r>
            <a:r>
              <a:rPr lang="tr-TR" sz="1800" dirty="0"/>
              <a:t> eklenen kişi verilerini kullanır.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2836161"/>
            <a:ext cx="3112408" cy="1185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0" y="1501891"/>
            <a:ext cx="2873832" cy="20217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7109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Adres Mektup Birleştirmeyi Başlat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Alıcı Listesini Düzenle</a:t>
            </a:r>
          </a:p>
          <a:p>
            <a:pPr lvl="1"/>
            <a:r>
              <a:rPr lang="tr-TR" sz="1800" dirty="0"/>
              <a:t>Seçilen alıcı dosyasındaki verilerin istenilen şekilde düzenleyen araçtır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0" y="2836161"/>
            <a:ext cx="3112408" cy="1185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70" y="2825275"/>
            <a:ext cx="5530479" cy="37351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4985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Alanları Yaz ve Ekle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240893"/>
          </a:xfrm>
        </p:spPr>
        <p:txBody>
          <a:bodyPr/>
          <a:lstStyle/>
          <a:p>
            <a:r>
              <a:rPr lang="tr-TR" sz="1800" b="1" dirty="0"/>
              <a:t>Veri kaynağındaki verilerin etiket üzerine istenilen şekillerde dağılımını sağlayan araç grubudur</a:t>
            </a:r>
            <a:r>
              <a:rPr lang="tr-TR" sz="1800" b="1" dirty="0" smtClean="0"/>
              <a:t>.</a:t>
            </a:r>
          </a:p>
          <a:p>
            <a:r>
              <a:rPr lang="tr-TR" sz="1800" b="1" dirty="0" smtClean="0"/>
              <a:t>Birleştirme Alanlarını Vurgula</a:t>
            </a:r>
          </a:p>
          <a:p>
            <a:pPr lvl="1"/>
            <a:r>
              <a:rPr lang="tr-TR" sz="1800" dirty="0"/>
              <a:t>Etiketlere veri başlıklarını vurgulayarak gösterir.</a:t>
            </a:r>
          </a:p>
          <a:p>
            <a:r>
              <a:rPr lang="tr-TR" sz="2200" dirty="0" smtClean="0"/>
              <a:t>Adres Bloğu</a:t>
            </a:r>
          </a:p>
          <a:p>
            <a:pPr lvl="1"/>
            <a:r>
              <a:rPr lang="tr-TR" sz="1800" dirty="0"/>
              <a:t>Oluşturulan etiketler üzerine veri kaynağından adres bilgisini alarak eklenmesini sağlar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8" name="Resi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31" r="301" b="44582"/>
          <a:stretch/>
        </p:blipFill>
        <p:spPr bwMode="auto">
          <a:xfrm>
            <a:off x="0" y="2642949"/>
            <a:ext cx="3341704" cy="1564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871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Alanları Yaz ve Ekle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294493"/>
          </a:xfrm>
        </p:spPr>
        <p:txBody>
          <a:bodyPr/>
          <a:lstStyle/>
          <a:p>
            <a:r>
              <a:rPr lang="tr-TR" sz="2200" dirty="0" smtClean="0"/>
              <a:t>Selam Satırı</a:t>
            </a:r>
          </a:p>
          <a:p>
            <a:pPr lvl="1"/>
            <a:r>
              <a:rPr lang="tr-TR" sz="1800" dirty="0"/>
              <a:t>Etiket üzerine çeşitli hitap ifadeleriyle etiketin alıcısına selam eklenir</a:t>
            </a:r>
          </a:p>
        </p:txBody>
      </p:sp>
      <p:pic>
        <p:nvPicPr>
          <p:cNvPr id="8" name="Resi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31" r="301" b="44582"/>
          <a:stretch/>
        </p:blipFill>
        <p:spPr bwMode="auto">
          <a:xfrm>
            <a:off x="0" y="2642949"/>
            <a:ext cx="3341704" cy="1564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3642179" y="2642949"/>
            <a:ext cx="5167993" cy="40300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000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Alanları Yaz ve Ekle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329985"/>
          </a:xfrm>
        </p:spPr>
        <p:txBody>
          <a:bodyPr/>
          <a:lstStyle/>
          <a:p>
            <a:r>
              <a:rPr lang="tr-TR" sz="2200" dirty="0" smtClean="0"/>
              <a:t>Birleştirme Alanı Ekle</a:t>
            </a:r>
          </a:p>
          <a:p>
            <a:pPr lvl="1"/>
            <a:r>
              <a:rPr lang="tr-TR" sz="1800" dirty="0"/>
              <a:t>Etiketin üzerine veri kaynağından istenilen verilerin eklenmesini olanak tanır</a:t>
            </a:r>
            <a:r>
              <a:rPr lang="tr-TR" sz="1800" dirty="0" smtClean="0"/>
              <a:t>.</a:t>
            </a:r>
          </a:p>
          <a:p>
            <a:r>
              <a:rPr lang="tr-TR" sz="2200" dirty="0" smtClean="0"/>
              <a:t>Kurallar</a:t>
            </a:r>
          </a:p>
          <a:p>
            <a:pPr lvl="1"/>
            <a:r>
              <a:rPr lang="tr-TR" sz="1800" dirty="0"/>
              <a:t>Adres mektup birleştirme özelliğine karar verme yeteneği eklemek için kullanılan araçtır. </a:t>
            </a:r>
          </a:p>
          <a:p>
            <a:pPr lvl="1"/>
            <a:endParaRPr lang="tr-TR" sz="1800" dirty="0"/>
          </a:p>
        </p:txBody>
      </p:sp>
      <p:pic>
        <p:nvPicPr>
          <p:cNvPr id="8" name="Resi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31" r="301" b="44582"/>
          <a:stretch/>
        </p:blipFill>
        <p:spPr bwMode="auto">
          <a:xfrm>
            <a:off x="0" y="2642949"/>
            <a:ext cx="3341704" cy="1564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43" y="2603035"/>
            <a:ext cx="1731314" cy="30988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/>
          <a:stretch/>
        </p:blipFill>
        <p:spPr bwMode="auto">
          <a:xfrm>
            <a:off x="5689599" y="2642949"/>
            <a:ext cx="2583543" cy="30545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4129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5853113"/>
          </a:xfrm>
        </p:spPr>
        <p:txBody>
          <a:bodyPr/>
          <a:lstStyle/>
          <a:p>
            <a:pPr lvl="0"/>
            <a:r>
              <a:rPr lang="tr-TR" sz="1800" b="1" dirty="0" smtClean="0"/>
              <a:t>Yazı Boyutu </a:t>
            </a:r>
            <a:endParaRPr lang="tr-TR" sz="1800" b="1" dirty="0"/>
          </a:p>
          <a:p>
            <a:pPr lvl="1"/>
            <a:r>
              <a:rPr lang="tr-TR" sz="1800" dirty="0" smtClean="0"/>
              <a:t>Çalışma </a:t>
            </a:r>
            <a:r>
              <a:rPr lang="tr-TR" sz="1800" dirty="0"/>
              <a:t>alanındaki karakter gruplarının büyüklüğünü ifade eder ve çalışmalardaki karakter gruplarının ayrı ayrı veya aynı boyutta ayarlanmasını sağlar. </a:t>
            </a:r>
            <a:endParaRPr lang="tr-TR" sz="1800" dirty="0" smtClean="0"/>
          </a:p>
          <a:p>
            <a:pPr lvl="1"/>
            <a:r>
              <a:rPr lang="tr-TR" sz="1800" dirty="0" smtClean="0"/>
              <a:t>Yazı </a:t>
            </a:r>
            <a:r>
              <a:rPr lang="tr-TR" sz="1800" dirty="0"/>
              <a:t>tipi boyutu “Punto ” olarak adlandırılan özel bir ölçü birimi ile </a:t>
            </a:r>
            <a:r>
              <a:rPr lang="tr-TR" sz="1800" dirty="0" smtClean="0"/>
              <a:t>belirtilir.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9" y="2581275"/>
            <a:ext cx="4872256" cy="34566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49" y="199118"/>
            <a:ext cx="741136" cy="37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1559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Alanları Yaz ve Ekle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329985"/>
          </a:xfrm>
        </p:spPr>
        <p:txBody>
          <a:bodyPr/>
          <a:lstStyle/>
          <a:p>
            <a:r>
              <a:rPr lang="tr-TR" sz="2200" dirty="0" smtClean="0"/>
              <a:t>Alanları Eşleştir</a:t>
            </a:r>
          </a:p>
          <a:p>
            <a:pPr lvl="1"/>
            <a:r>
              <a:rPr lang="tr-TR" sz="1800" dirty="0"/>
              <a:t>Alıcı listesindeki farklı alanları Word’e tanıtılmasını sağlayan araçtır</a:t>
            </a:r>
            <a:r>
              <a:rPr lang="tr-TR" sz="1800" dirty="0" smtClean="0"/>
              <a:t>.</a:t>
            </a:r>
          </a:p>
          <a:p>
            <a:endParaRPr lang="tr-TR" sz="2200" dirty="0"/>
          </a:p>
        </p:txBody>
      </p:sp>
      <p:pic>
        <p:nvPicPr>
          <p:cNvPr id="8" name="Resi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31" r="301" b="44582"/>
          <a:stretch/>
        </p:blipFill>
        <p:spPr bwMode="auto">
          <a:xfrm>
            <a:off x="0" y="2642949"/>
            <a:ext cx="3341704" cy="1564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72" y="2598069"/>
            <a:ext cx="3648757" cy="39911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4348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Alanları Yaz ve Ekle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329985"/>
          </a:xfrm>
        </p:spPr>
        <p:txBody>
          <a:bodyPr/>
          <a:lstStyle/>
          <a:p>
            <a:r>
              <a:rPr lang="tr-TR" sz="2200" dirty="0" smtClean="0"/>
              <a:t>Etiketleri Güncelleştir</a:t>
            </a:r>
          </a:p>
          <a:p>
            <a:pPr lvl="1"/>
            <a:r>
              <a:rPr lang="tr-TR" sz="1800" dirty="0"/>
              <a:t>Adres mektup birleştirmede etiket oluşturuluyor ise veri kaynağındaki tüm veriler oluşturulan etiketlere otomatik olarak dağıtılır.</a:t>
            </a:r>
          </a:p>
          <a:p>
            <a:endParaRPr lang="tr-TR" sz="2200" dirty="0"/>
          </a:p>
        </p:txBody>
      </p:sp>
      <p:pic>
        <p:nvPicPr>
          <p:cNvPr id="8" name="Resim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431" r="301" b="44582"/>
          <a:stretch/>
        </p:blipFill>
        <p:spPr bwMode="auto">
          <a:xfrm>
            <a:off x="0" y="2642949"/>
            <a:ext cx="3341704" cy="15648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69" y="2642949"/>
            <a:ext cx="5081559" cy="34675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2346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Sonuçların </a:t>
            </a:r>
            <a:r>
              <a:rPr lang="tr-TR" sz="1600" dirty="0" err="1" smtClean="0"/>
              <a:t>Önizlenmesini</a:t>
            </a:r>
            <a:r>
              <a:rPr lang="tr-TR" sz="1600" dirty="0" smtClean="0"/>
              <a:t> Görüntüle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629807"/>
          </a:xfrm>
        </p:spPr>
        <p:txBody>
          <a:bodyPr/>
          <a:lstStyle/>
          <a:p>
            <a:r>
              <a:rPr lang="tr-TR" sz="2400" dirty="0"/>
              <a:t>Alıcı listesinden veriler alınarak etiket üzerindeki birleştirme alanlarına hızlı bir şekilde aktarılır. </a:t>
            </a:r>
            <a:endParaRPr lang="tr-TR" sz="2400" dirty="0" smtClean="0"/>
          </a:p>
          <a:p>
            <a:r>
              <a:rPr lang="tr-TR" sz="2200" dirty="0" smtClean="0"/>
              <a:t>Sonuçların </a:t>
            </a:r>
            <a:r>
              <a:rPr lang="tr-TR" sz="2200" dirty="0" err="1" smtClean="0"/>
              <a:t>Önizlemesi</a:t>
            </a:r>
            <a:endParaRPr lang="tr-TR" sz="2200" dirty="0" smtClean="0"/>
          </a:p>
          <a:p>
            <a:pPr lvl="1"/>
            <a:r>
              <a:rPr lang="tr-TR" sz="1800" dirty="0"/>
              <a:t>Verilerin etiketlere dağılımını sağlar. </a:t>
            </a:r>
          </a:p>
        </p:txBody>
      </p:sp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36" y="2662011"/>
            <a:ext cx="5623378" cy="375767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28438" b="70380"/>
          <a:stretch/>
        </p:blipFill>
        <p:spPr bwMode="auto">
          <a:xfrm>
            <a:off x="0" y="2662011"/>
            <a:ext cx="2946400" cy="11407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3188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Sonuçların </a:t>
            </a:r>
            <a:r>
              <a:rPr lang="tr-TR" sz="1600" dirty="0" err="1" smtClean="0"/>
              <a:t>Önizlenmesini</a:t>
            </a:r>
            <a:r>
              <a:rPr lang="tr-TR" sz="1600" dirty="0" smtClean="0"/>
              <a:t> Görüntüle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629807"/>
          </a:xfrm>
        </p:spPr>
        <p:txBody>
          <a:bodyPr/>
          <a:lstStyle/>
          <a:p>
            <a:r>
              <a:rPr lang="tr-TR" sz="2200" dirty="0" smtClean="0"/>
              <a:t>Alıcı Bul</a:t>
            </a:r>
          </a:p>
          <a:p>
            <a:pPr lvl="1"/>
            <a:r>
              <a:rPr lang="tr-TR" sz="1800" dirty="0"/>
              <a:t>Alıcı listesinde metin araması yapılarak belirli bir kaydın </a:t>
            </a:r>
            <a:r>
              <a:rPr lang="tr-TR" sz="1800" dirty="0" err="1"/>
              <a:t>önizlenmesi</a:t>
            </a:r>
            <a:r>
              <a:rPr lang="tr-TR" sz="1800" dirty="0"/>
              <a:t> sağlanır.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00" y="2662011"/>
            <a:ext cx="3968071" cy="36808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28438" b="70380"/>
          <a:stretch/>
        </p:blipFill>
        <p:spPr bwMode="auto">
          <a:xfrm>
            <a:off x="188685" y="2662010"/>
            <a:ext cx="3321290" cy="1285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6117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Sonuçların </a:t>
            </a:r>
            <a:r>
              <a:rPr lang="tr-TR" sz="1600" dirty="0" err="1" smtClean="0"/>
              <a:t>Önizlenmesini</a:t>
            </a:r>
            <a:r>
              <a:rPr lang="tr-TR" sz="1600" dirty="0" smtClean="0"/>
              <a:t> Görüntüle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629807"/>
          </a:xfrm>
        </p:spPr>
        <p:txBody>
          <a:bodyPr/>
          <a:lstStyle/>
          <a:p>
            <a:r>
              <a:rPr lang="tr-TR" sz="2200" dirty="0" smtClean="0"/>
              <a:t>Otomatik Hata Denetimi Yap</a:t>
            </a:r>
          </a:p>
          <a:p>
            <a:pPr lvl="1"/>
            <a:r>
              <a:rPr lang="tr-TR" sz="1800" dirty="0"/>
              <a:t>Adres ve mektup birleştirmesi yaparken ortaya çıkan hataların nasıl işleneceğini belirten araçtır. </a:t>
            </a:r>
          </a:p>
        </p:txBody>
      </p:sp>
      <p:pic>
        <p:nvPicPr>
          <p:cNvPr id="7" name="Resim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r="28438" b="70380"/>
          <a:stretch/>
        </p:blipFill>
        <p:spPr bwMode="auto">
          <a:xfrm>
            <a:off x="188685" y="2662010"/>
            <a:ext cx="3321290" cy="12858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30662" y="2662010"/>
            <a:ext cx="3618367" cy="24626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3847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Son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439636"/>
          </a:xfrm>
        </p:spPr>
        <p:txBody>
          <a:bodyPr/>
          <a:lstStyle/>
          <a:p>
            <a:r>
              <a:rPr lang="tr-TR" sz="2400" dirty="0"/>
              <a:t>Adres ve mektup birleştirme işlemini tamamlayan araç grubudur. </a:t>
            </a:r>
          </a:p>
        </p:txBody>
      </p:sp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64" y="2169886"/>
            <a:ext cx="3688672" cy="25182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4227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6"/>
            </a:pPr>
            <a:r>
              <a:rPr lang="tr-TR" b="1" cap="all" dirty="0" smtClean="0"/>
              <a:t>GÖZDEN GEÇİR SEKMESİ</a:t>
            </a:r>
            <a:endParaRPr lang="tr-TR" b="1" cap="all" dirty="0"/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Yazım Denetleme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Dil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Açıklamalar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İzleme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Değişiklikler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Karşılaştır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Koru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0" y="2982671"/>
            <a:ext cx="8809140" cy="243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3161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Yazım Denetleme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Çalışma belgesindeki metinleri gözden geçiren ve düzenleyen araç grubudur.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1" y="2367383"/>
            <a:ext cx="3715658" cy="212323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6993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Yazım Denetleme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Yazım ve Dilbilgisi</a:t>
            </a:r>
          </a:p>
          <a:p>
            <a:pPr lvl="1"/>
            <a:r>
              <a:rPr lang="tr-TR" sz="1800" dirty="0"/>
              <a:t>Belgedeki metinleri yazım ve dilbilgisi kurallarına göre denetler ve düzenler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2699139"/>
            <a:ext cx="2960914" cy="16919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085" y="2699139"/>
            <a:ext cx="4949372" cy="34181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325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Yazım Denetleme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Araştır</a:t>
            </a:r>
          </a:p>
          <a:p>
            <a:pPr lvl="1"/>
            <a:r>
              <a:rPr lang="tr-TR" sz="1800" dirty="0"/>
              <a:t>Sözlük, ansiklopedi ve çeviri hizmetleri gibi başvuru durumlarında araştırma araçlarını sunar.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2699139"/>
            <a:ext cx="2960914" cy="16919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22" y="2699139"/>
            <a:ext cx="2691721" cy="39624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5193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-118827"/>
            <a:ext cx="5617029" cy="4240892"/>
          </a:xfrm>
        </p:spPr>
        <p:txBody>
          <a:bodyPr/>
          <a:lstStyle/>
          <a:p>
            <a:pPr lvl="0"/>
            <a:r>
              <a:rPr lang="tr-TR" sz="1800" b="1" dirty="0" smtClean="0"/>
              <a:t>Yazı Tipi Boyutunu Arttır</a:t>
            </a:r>
            <a:endParaRPr lang="tr-TR" sz="1800" b="1" dirty="0"/>
          </a:p>
          <a:p>
            <a:pPr lvl="1"/>
            <a:r>
              <a:rPr lang="tr-TR" sz="1800" dirty="0" smtClean="0"/>
              <a:t>İstenilen karakter grubunun karakter </a:t>
            </a:r>
            <a:r>
              <a:rPr lang="tr-TR" sz="1800" dirty="0" err="1" smtClean="0"/>
              <a:t>boytunu</a:t>
            </a:r>
            <a:r>
              <a:rPr lang="tr-TR" sz="1800" dirty="0" smtClean="0"/>
              <a:t> 2’şerli puntolarla arttırır.</a:t>
            </a:r>
          </a:p>
          <a:p>
            <a:r>
              <a:rPr lang="tr-TR" sz="1800" b="1" dirty="0" smtClean="0"/>
              <a:t>Yazı Tipi Boyutunu Küçült </a:t>
            </a:r>
          </a:p>
          <a:p>
            <a:pPr lvl="1"/>
            <a:r>
              <a:rPr lang="tr-TR" sz="1800" dirty="0" smtClean="0"/>
              <a:t>İstenilen karakter grubunun karakter boyutunu 2’şerli puntolarla küçültür.</a:t>
            </a:r>
          </a:p>
          <a:p>
            <a:r>
              <a:rPr lang="tr-TR" sz="1800" b="1" dirty="0"/>
              <a:t> </a:t>
            </a:r>
            <a:r>
              <a:rPr lang="tr-TR" sz="1800" b="1" dirty="0" smtClean="0"/>
              <a:t>Büyük Küçük Harf Değiştir </a:t>
            </a:r>
          </a:p>
          <a:p>
            <a:pPr lvl="1"/>
            <a:r>
              <a:rPr lang="tr-TR" sz="1800" dirty="0" smtClean="0"/>
              <a:t>Karakter </a:t>
            </a:r>
            <a:r>
              <a:rPr lang="tr-TR" sz="1800" dirty="0"/>
              <a:t>grubunun karakterleri üzerinde otomatik büyük/küçük harf ayarlanmasını sağlar</a:t>
            </a:r>
            <a:r>
              <a:rPr lang="tr-TR" sz="1800" dirty="0" smtClean="0"/>
              <a:t>.</a:t>
            </a:r>
          </a:p>
          <a:p>
            <a:pPr lvl="2"/>
            <a:r>
              <a:rPr lang="tr-TR" sz="1600" b="1" dirty="0" smtClean="0"/>
              <a:t>Tümce Kullanımı</a:t>
            </a:r>
          </a:p>
          <a:p>
            <a:pPr lvl="3"/>
            <a:r>
              <a:rPr lang="tr-TR" sz="1600" dirty="0" smtClean="0"/>
              <a:t>Karakter </a:t>
            </a:r>
            <a:r>
              <a:rPr lang="tr-TR" sz="1600" dirty="0"/>
              <a:t>grubunu yazıldığı şekle geri döndüren seçenektir.</a:t>
            </a:r>
            <a:endParaRPr lang="tr-TR" sz="1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3071" y="1117599"/>
            <a:ext cx="3008313" cy="469106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84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37" y="-250598"/>
            <a:ext cx="501196" cy="50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59" y="740229"/>
            <a:ext cx="500608" cy="478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1766427"/>
            <a:ext cx="511853" cy="3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33" y="3792321"/>
            <a:ext cx="3174536" cy="31745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46271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Yazım Denetleme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Eş Anlamlılar</a:t>
            </a:r>
          </a:p>
          <a:p>
            <a:pPr lvl="1"/>
            <a:r>
              <a:rPr lang="tr-TR" sz="1800" dirty="0"/>
              <a:t>Araştır bölmesi yardımıyla seçilen kelimenin eşanlamlılarını araştırır.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2699139"/>
            <a:ext cx="2960914" cy="16919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2699139"/>
            <a:ext cx="2379663" cy="39542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90509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Yazım Denetleme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Sözcük Sayımı</a:t>
            </a:r>
          </a:p>
          <a:p>
            <a:pPr lvl="1"/>
            <a:r>
              <a:rPr lang="tr-TR" sz="1800" dirty="0"/>
              <a:t>Belgedeki sözcüklerin, karakterlerin, paragrafların ve satırların sayısını veren araçtır.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2" y="2699139"/>
            <a:ext cx="2960914" cy="169195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4" y="2699139"/>
            <a:ext cx="3182711" cy="37091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1704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Çalışma belgesinde kullanılan temel dil seçeneği ile sözlükler aracılığıyla bir metnin başka bir dile çevrilmesini sağlayan araç grubudur.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89" y="2140856"/>
            <a:ext cx="2269022" cy="25762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4001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Çevir</a:t>
            </a:r>
          </a:p>
          <a:p>
            <a:pPr lvl="1"/>
            <a:r>
              <a:rPr lang="tr-TR" sz="1800" dirty="0"/>
              <a:t>Belgedeki metinler sözlükler veya makine çevirisiyle farklı bir dile çevrilir.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9" y="2649309"/>
            <a:ext cx="2002974" cy="22742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42" y="2649309"/>
            <a:ext cx="4611972" cy="31568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6747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121806"/>
          </a:xfrm>
        </p:spPr>
        <p:txBody>
          <a:bodyPr/>
          <a:lstStyle/>
          <a:p>
            <a:r>
              <a:rPr lang="tr-TR" sz="1800" b="1" dirty="0" smtClean="0"/>
              <a:t>Çevir</a:t>
            </a:r>
          </a:p>
          <a:p>
            <a:pPr lvl="1"/>
            <a:r>
              <a:rPr lang="tr-TR" sz="1800" dirty="0"/>
              <a:t>Belgedeki metinler sözlükler veya makine çevirisiyle farklı bir dile çevrilir. </a:t>
            </a:r>
            <a:endParaRPr lang="tr-TR" sz="1800" dirty="0" smtClean="0"/>
          </a:p>
          <a:p>
            <a:r>
              <a:rPr lang="tr-TR" sz="2200" dirty="0" smtClean="0"/>
              <a:t>Belgeyi Çevir</a:t>
            </a:r>
          </a:p>
          <a:p>
            <a:pPr lvl="1"/>
            <a:r>
              <a:rPr lang="tr-TR" sz="1800" dirty="0"/>
              <a:t>İnternet üzerinden bir çeviriciye metin gönderilir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2667904"/>
            <a:ext cx="2002974" cy="22742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00" y="2667904"/>
            <a:ext cx="4611972" cy="31568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5"/>
          <a:stretch>
            <a:fillRect/>
          </a:stretch>
        </p:blipFill>
        <p:spPr>
          <a:xfrm>
            <a:off x="5762625" y="2162175"/>
            <a:ext cx="3120118" cy="46958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867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81578"/>
          </a:xfrm>
        </p:spPr>
        <p:txBody>
          <a:bodyPr/>
          <a:lstStyle/>
          <a:p>
            <a:r>
              <a:rPr lang="tr-TR" sz="2200" dirty="0" smtClean="0"/>
              <a:t>Seçili Metni Çevir</a:t>
            </a:r>
          </a:p>
          <a:p>
            <a:pPr lvl="1"/>
            <a:r>
              <a:rPr lang="tr-TR" sz="1800" dirty="0"/>
              <a:t>Araştırma bölmesi kullanılarak seçilen metnin belirlenen hedef dile çevrilmesi sağlanır.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2667904"/>
            <a:ext cx="2002974" cy="22742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84" y="1787525"/>
            <a:ext cx="5175930" cy="50406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3223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81578"/>
          </a:xfrm>
        </p:spPr>
        <p:txBody>
          <a:bodyPr/>
          <a:lstStyle/>
          <a:p>
            <a:r>
              <a:rPr lang="tr-TR" sz="2200" dirty="0" smtClean="0"/>
              <a:t>Mini Çeviri Aracı</a:t>
            </a:r>
          </a:p>
          <a:p>
            <a:pPr lvl="1"/>
            <a:r>
              <a:rPr lang="tr-TR" sz="1800" dirty="0"/>
              <a:t>Çevrilecek metin seçilerek Mouse ile üzerinde beklenir. 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2667904"/>
            <a:ext cx="2002974" cy="22742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862262"/>
            <a:ext cx="3845108" cy="20798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10841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Çalışma belgesinde kullanılan temel dil seçeneği ile sözlükler aracılığıyla bir metnin başka bir dile çevrilmesini sağlayan araç grubudur.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89" y="2140856"/>
            <a:ext cx="2269022" cy="25762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80872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Dil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Dil</a:t>
            </a:r>
          </a:p>
          <a:p>
            <a:pPr lvl="1"/>
            <a:r>
              <a:rPr lang="tr-TR" sz="1800" dirty="0"/>
              <a:t>Belgenin hangi dille yazılacağı belirlenir.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9" y="2649309"/>
            <a:ext cx="2002974" cy="227421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/>
          <a:stretch>
            <a:fillRect/>
          </a:stretch>
        </p:blipFill>
        <p:spPr>
          <a:xfrm>
            <a:off x="3663267" y="2649309"/>
            <a:ext cx="4203473" cy="392408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96293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Açıklamalar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/>
              <a:t>Çalışma belgesinde verilere ayrı ayrı açıklama ekleyen ve açıklamaları düzenleyen araç grubudur.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2417014"/>
            <a:ext cx="3367314" cy="20239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8312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0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71714" y="1130300"/>
            <a:ext cx="3008313" cy="4691063"/>
          </a:xfrm>
        </p:spPr>
        <p:txBody>
          <a:bodyPr/>
          <a:lstStyle/>
          <a:p>
            <a:r>
              <a:rPr lang="tr-TR" dirty="0" smtClean="0"/>
              <a:t>GÖRÜNÜM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1494971"/>
            <a:ext cx="820057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-118827"/>
            <a:ext cx="5617029" cy="2310484"/>
          </a:xfrm>
        </p:spPr>
        <p:txBody>
          <a:bodyPr/>
          <a:lstStyle/>
          <a:p>
            <a:pPr lvl="0"/>
            <a:r>
              <a:rPr lang="tr-TR" sz="1800" b="1" dirty="0" smtClean="0"/>
              <a:t>Büyük Küçük Harf Değiştir </a:t>
            </a:r>
          </a:p>
          <a:p>
            <a:pPr lvl="1"/>
            <a:r>
              <a:rPr lang="tr-TR" sz="1800" dirty="0" smtClean="0"/>
              <a:t>Karakter </a:t>
            </a:r>
            <a:r>
              <a:rPr lang="tr-TR" sz="1800" dirty="0"/>
              <a:t>grubunun karakterleri üzerinde otomatik büyük/küçük harf ayarlanmasını sağlar</a:t>
            </a:r>
            <a:r>
              <a:rPr lang="tr-TR" sz="1800" dirty="0" smtClean="0"/>
              <a:t>.</a:t>
            </a:r>
          </a:p>
          <a:p>
            <a:pPr lvl="2"/>
            <a:r>
              <a:rPr lang="tr-TR" sz="1600" b="1" dirty="0" smtClean="0"/>
              <a:t>küçük harf</a:t>
            </a:r>
          </a:p>
          <a:p>
            <a:pPr lvl="3"/>
            <a:r>
              <a:rPr lang="tr-TR" sz="1600" dirty="0" smtClean="0"/>
              <a:t>Karakter grubunun tamamı küçük harfe dönüştürülür.</a:t>
            </a:r>
            <a:endParaRPr lang="tr-TR" sz="1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3071" y="1117599"/>
            <a:ext cx="3008313" cy="469106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84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-184836"/>
            <a:ext cx="511853" cy="3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70" y="2425484"/>
            <a:ext cx="4071889" cy="37195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8528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Açıklamalar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23520"/>
          </a:xfrm>
        </p:spPr>
        <p:txBody>
          <a:bodyPr/>
          <a:lstStyle/>
          <a:p>
            <a:r>
              <a:rPr lang="tr-TR" sz="1800" b="1" dirty="0" smtClean="0"/>
              <a:t>Yeni Açıklama</a:t>
            </a:r>
          </a:p>
          <a:p>
            <a:pPr lvl="1"/>
            <a:r>
              <a:rPr lang="tr-TR" sz="1800" dirty="0"/>
              <a:t>Seçilen nesnelere açıklama etiketleri oluşturan araçtır. </a:t>
            </a:r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4" y="2634343"/>
            <a:ext cx="2644166" cy="158931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2" y="1940378"/>
            <a:ext cx="5843476" cy="358956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6464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İzleme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84778"/>
          </a:xfrm>
        </p:spPr>
        <p:txBody>
          <a:bodyPr/>
          <a:lstStyle/>
          <a:p>
            <a:r>
              <a:rPr lang="tr-TR" sz="1800" b="1" dirty="0"/>
              <a:t>Eklemeler, silmeler ve biçimlendirme değişiklikleri de dâhil belgede ki bütün biçimlendirmeleri takip eden ve kullanıcının kontrol etmesini sağlayan araç grubudur.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20" y="2532742"/>
            <a:ext cx="5028560" cy="17925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0957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İzleme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84778"/>
          </a:xfrm>
        </p:spPr>
        <p:txBody>
          <a:bodyPr/>
          <a:lstStyle/>
          <a:p>
            <a:r>
              <a:rPr lang="tr-TR" sz="1800" b="1" dirty="0" smtClean="0"/>
              <a:t>Değişiklikleri İzle</a:t>
            </a:r>
          </a:p>
          <a:p>
            <a:pPr lvl="1"/>
            <a:r>
              <a:rPr lang="tr-TR" sz="1800" dirty="0"/>
              <a:t>Belgede yapılan her türlü değişikliği gösteren araçtır.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2488718"/>
            <a:ext cx="3646878" cy="12999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94" y="2488718"/>
            <a:ext cx="4885646" cy="40766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3424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Değişiklikler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84778"/>
          </a:xfrm>
        </p:spPr>
        <p:txBody>
          <a:bodyPr/>
          <a:lstStyle/>
          <a:p>
            <a:r>
              <a:rPr lang="tr-TR" sz="1800" b="1" dirty="0"/>
              <a:t>Belgedeki tüm değişiklikleri kabul etme ve reddetme yanı sıra diğer seçeneklerin kullanıcıya sunulduğu araç grubudur.</a:t>
            </a:r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6" y="2192404"/>
            <a:ext cx="3947888" cy="24731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66798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Karşılaştır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584778"/>
          </a:xfrm>
        </p:spPr>
        <p:txBody>
          <a:bodyPr/>
          <a:lstStyle/>
          <a:p>
            <a:r>
              <a:rPr lang="tr-TR" sz="1800" b="1" dirty="0"/>
              <a:t>Belgenin birden çok karşılaştıran veya birleştiren araç grubudur.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8" y="2224664"/>
            <a:ext cx="3396344" cy="2727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3812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Koru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774950"/>
          </a:xfrm>
        </p:spPr>
        <p:txBody>
          <a:bodyPr/>
          <a:lstStyle/>
          <a:p>
            <a:r>
              <a:rPr lang="tr-TR" sz="1800" b="1" dirty="0"/>
              <a:t>Kişilerin belgenin belirli bölümlerini düzenleme veya biçimlendirme şeklini çeşitli şekillerde kısıtlayan araç grubudur</a:t>
            </a:r>
            <a:r>
              <a:rPr lang="tr-TR" sz="1800" b="1" dirty="0" smtClean="0"/>
              <a:t>.</a:t>
            </a:r>
          </a:p>
          <a:p>
            <a:r>
              <a:rPr lang="tr-TR" sz="1800" b="1" dirty="0" smtClean="0"/>
              <a:t>Yazarları Engelle</a:t>
            </a:r>
          </a:p>
          <a:p>
            <a:pPr lvl="1"/>
            <a:r>
              <a:rPr lang="tr-TR" sz="1800" dirty="0"/>
              <a:t>Belgenin başka bilgisayarlarda değiştirilmesini engeller  </a:t>
            </a:r>
            <a:endParaRPr lang="tr-TR" sz="1800" dirty="0" smtClean="0"/>
          </a:p>
          <a:p>
            <a:r>
              <a:rPr lang="tr-TR" sz="1800" b="1" dirty="0" smtClean="0"/>
              <a:t>Biçimlendirmeyi Kısıtla</a:t>
            </a:r>
          </a:p>
          <a:p>
            <a:pPr lvl="1"/>
            <a:r>
              <a:rPr lang="tr-TR" sz="1800" dirty="0"/>
              <a:t>Belgeyi biçimlendirme açısından koruyan araçtır.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71" y="3255811"/>
            <a:ext cx="3309258" cy="197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231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r>
              <a:rPr lang="tr-TR" b="1" cap="all" dirty="0" smtClean="0"/>
              <a:t>GÖRÜNÜM SEKMESİ</a:t>
            </a:r>
            <a:endParaRPr lang="tr-TR" b="1" cap="all" dirty="0"/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Belge Görünümleri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Göster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Yakınlaştır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Pencere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Makrolar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" y="2924636"/>
            <a:ext cx="8903204" cy="333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867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Belge Görünümleri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71406"/>
          </a:xfrm>
        </p:spPr>
        <p:txBody>
          <a:bodyPr/>
          <a:lstStyle/>
          <a:p>
            <a:r>
              <a:rPr lang="tr-TR" sz="1800" b="1" dirty="0" smtClean="0"/>
              <a:t>Sayfa Düzeni</a:t>
            </a:r>
          </a:p>
          <a:p>
            <a:pPr lvl="1"/>
            <a:r>
              <a:rPr lang="tr-TR" sz="1800" dirty="0"/>
              <a:t>Belgeyi metin sayfada görünecek şekilde görüntüler. Varsayılan belge </a:t>
            </a:r>
            <a:r>
              <a:rPr lang="tr-TR" sz="1800" dirty="0" smtClean="0"/>
              <a:t>görünümüdür</a:t>
            </a:r>
          </a:p>
          <a:p>
            <a:r>
              <a:rPr lang="tr-TR" sz="1800" b="1" dirty="0" smtClean="0"/>
              <a:t>Tam Ekran Okuma</a:t>
            </a:r>
          </a:p>
          <a:p>
            <a:pPr lvl="1"/>
            <a:r>
              <a:rPr lang="tr-TR" sz="1800" dirty="0"/>
              <a:t>Okuma için veya belgeye açıklama eklemek için kullanılabilir alanı en yüksek düzeye </a:t>
            </a:r>
            <a:r>
              <a:rPr lang="tr-TR" sz="1800" dirty="0" smtClean="0"/>
              <a:t>çıkarır.</a:t>
            </a:r>
          </a:p>
          <a:p>
            <a:r>
              <a:rPr lang="tr-TR" sz="1800" b="1" dirty="0" smtClean="0"/>
              <a:t>Web Düzeni</a:t>
            </a:r>
          </a:p>
          <a:p>
            <a:pPr lvl="1"/>
            <a:r>
              <a:rPr lang="tr-TR" sz="1800" dirty="0"/>
              <a:t>Belgeyi web sayfasında görüneceği şekilde görüntüler.</a:t>
            </a:r>
          </a:p>
          <a:p>
            <a:r>
              <a:rPr lang="tr-TR" sz="1800" b="1" dirty="0" err="1" smtClean="0"/>
              <a:t>Anahat</a:t>
            </a:r>
            <a:endParaRPr lang="tr-TR" sz="1800" b="1" dirty="0" smtClean="0"/>
          </a:p>
          <a:p>
            <a:pPr lvl="1"/>
            <a:r>
              <a:rPr lang="tr-TR" sz="1800" dirty="0"/>
              <a:t>Belge </a:t>
            </a:r>
            <a:r>
              <a:rPr lang="tr-TR" sz="1800" dirty="0" err="1"/>
              <a:t>anahat</a:t>
            </a:r>
            <a:r>
              <a:rPr lang="tr-TR" sz="1800" dirty="0"/>
              <a:t> olarak görüntülenir ve </a:t>
            </a:r>
            <a:r>
              <a:rPr lang="tr-TR" sz="1800" dirty="0" err="1"/>
              <a:t>anahat</a:t>
            </a:r>
            <a:r>
              <a:rPr lang="tr-TR" sz="1800" dirty="0"/>
              <a:t> araçları ayrı bir sekmede </a:t>
            </a:r>
            <a:r>
              <a:rPr lang="tr-TR" sz="1800" dirty="0" smtClean="0"/>
              <a:t>açılır.</a:t>
            </a:r>
          </a:p>
          <a:p>
            <a:r>
              <a:rPr lang="tr-TR" sz="1800" b="1" dirty="0" smtClean="0"/>
              <a:t>Taslak</a:t>
            </a:r>
          </a:p>
          <a:p>
            <a:pPr lvl="1"/>
            <a:r>
              <a:rPr lang="tr-TR" sz="1800" dirty="0" smtClean="0"/>
              <a:t>Belgeyi hızlı düzenlemek için taslak olarak belge görüntülenir.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8" y="2615066"/>
            <a:ext cx="3064201" cy="14924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38597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Göster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90558"/>
          </a:xfrm>
        </p:spPr>
        <p:txBody>
          <a:bodyPr/>
          <a:lstStyle/>
          <a:p>
            <a:r>
              <a:rPr lang="tr-TR" sz="1800" b="1" dirty="0" smtClean="0"/>
              <a:t>Cetvel</a:t>
            </a:r>
          </a:p>
          <a:p>
            <a:pPr lvl="1"/>
            <a:r>
              <a:rPr lang="tr-TR" sz="1800" dirty="0"/>
              <a:t>Belgedeki nesneleri ölçmek ve hizalamak için kullanılan araçtır.</a:t>
            </a:r>
          </a:p>
          <a:p>
            <a:r>
              <a:rPr lang="tr-TR" sz="1800" b="1" dirty="0" smtClean="0"/>
              <a:t>Kılavuz Çizgileri</a:t>
            </a:r>
          </a:p>
          <a:p>
            <a:pPr lvl="1"/>
            <a:r>
              <a:rPr lang="tr-TR" sz="1800" dirty="0"/>
              <a:t>Belgede nesnelerin daha hassa hizalanması için belge zemininde beliren kareli çizgilerdir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Gezinti Bölmesi</a:t>
            </a:r>
          </a:p>
          <a:p>
            <a:pPr lvl="1"/>
            <a:r>
              <a:rPr lang="tr-TR" sz="1800" dirty="0"/>
              <a:t>Belgede başlığa göre, sayfaya göre metin ya da nesne arayarak gezinmeyi sağlayan yardımcı bölmedir</a:t>
            </a:r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" y="2581047"/>
            <a:ext cx="2301663" cy="21651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 bwMode="auto">
          <a:xfrm>
            <a:off x="3184297" y="3663609"/>
            <a:ext cx="5030789" cy="32332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189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Yakınlaştır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1773464"/>
          </a:xfrm>
        </p:spPr>
        <p:txBody>
          <a:bodyPr/>
          <a:lstStyle/>
          <a:p>
            <a:r>
              <a:rPr lang="tr-TR" sz="1800" b="1" dirty="0" smtClean="0"/>
              <a:t>Yakınlaştır</a:t>
            </a:r>
          </a:p>
          <a:p>
            <a:pPr lvl="1"/>
            <a:r>
              <a:rPr lang="tr-TR" sz="1800" dirty="0"/>
              <a:t>Belgenin yakınlık düzeyini ayarlamak için yakınlaştır penceresini açan </a:t>
            </a:r>
            <a:r>
              <a:rPr lang="tr-TR" sz="1800" dirty="0" smtClean="0"/>
              <a:t>araçtır</a:t>
            </a:r>
            <a:r>
              <a:rPr lang="tr-TR" sz="1800" dirty="0"/>
              <a:t>.</a:t>
            </a:r>
            <a:endParaRPr lang="tr-TR" sz="1800" dirty="0" smtClean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6" y="2518228"/>
            <a:ext cx="3322284" cy="1763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93443" y="2518228"/>
            <a:ext cx="4581300" cy="415732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7099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-118827"/>
            <a:ext cx="5617029" cy="2310484"/>
          </a:xfrm>
        </p:spPr>
        <p:txBody>
          <a:bodyPr/>
          <a:lstStyle/>
          <a:p>
            <a:pPr lvl="0"/>
            <a:r>
              <a:rPr lang="tr-TR" sz="1800" b="1" dirty="0" smtClean="0"/>
              <a:t>Büyük Küçük Harf Değiştir </a:t>
            </a:r>
          </a:p>
          <a:p>
            <a:pPr lvl="1"/>
            <a:r>
              <a:rPr lang="tr-TR" sz="1800" dirty="0" smtClean="0"/>
              <a:t>Karakter </a:t>
            </a:r>
            <a:r>
              <a:rPr lang="tr-TR" sz="1800" dirty="0"/>
              <a:t>grubunun karakterleri üzerinde otomatik büyük/küçük harf ayarlanmasını sağlar</a:t>
            </a:r>
            <a:r>
              <a:rPr lang="tr-TR" sz="1800" dirty="0" smtClean="0"/>
              <a:t>.</a:t>
            </a:r>
          </a:p>
          <a:p>
            <a:pPr lvl="2"/>
            <a:r>
              <a:rPr lang="tr-TR" sz="1600" b="1" dirty="0" smtClean="0"/>
              <a:t>BÜYÜK HARF </a:t>
            </a:r>
          </a:p>
          <a:p>
            <a:pPr lvl="3"/>
            <a:r>
              <a:rPr lang="tr-TR" sz="1600" dirty="0" smtClean="0"/>
              <a:t>Karakter grubunun tamamı BÜYÜK harfe dönüştürülür.</a:t>
            </a:r>
            <a:endParaRPr lang="tr-TR" sz="1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3071" y="1117599"/>
            <a:ext cx="3008313" cy="469106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84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-184836"/>
            <a:ext cx="511853" cy="3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3" y="2425484"/>
            <a:ext cx="3744686" cy="365184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1475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Yakınlaştır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603750"/>
          </a:xfrm>
        </p:spPr>
        <p:txBody>
          <a:bodyPr/>
          <a:lstStyle/>
          <a:p>
            <a:r>
              <a:rPr lang="tr-TR" sz="1800" b="1" dirty="0" smtClean="0"/>
              <a:t>%100</a:t>
            </a:r>
          </a:p>
          <a:p>
            <a:pPr lvl="1"/>
            <a:r>
              <a:rPr lang="tr-TR" sz="1800" dirty="0"/>
              <a:t>Belgeyi normal boyutuyla (%100) çalışma alanına yerleştirir.</a:t>
            </a:r>
          </a:p>
          <a:p>
            <a:r>
              <a:rPr lang="tr-TR" sz="1800" b="1" dirty="0" smtClean="0"/>
              <a:t>Bir Sayfa</a:t>
            </a:r>
          </a:p>
          <a:p>
            <a:pPr lvl="1"/>
            <a:r>
              <a:rPr lang="tr-TR" sz="1800" dirty="0"/>
              <a:t>Çalışma alanına bir tam sayfa sığacak şekilde belge </a:t>
            </a:r>
            <a:r>
              <a:rPr lang="tr-TR" sz="1800" dirty="0" smtClean="0"/>
              <a:t>boyutlandırılır</a:t>
            </a:r>
          </a:p>
          <a:p>
            <a:r>
              <a:rPr lang="tr-TR" sz="1800" b="1" dirty="0" smtClean="0"/>
              <a:t>İki Sayfa</a:t>
            </a:r>
          </a:p>
          <a:p>
            <a:pPr lvl="1"/>
            <a:r>
              <a:rPr lang="tr-TR" sz="1800" dirty="0"/>
              <a:t>Çalışma alanına iki tam sayfa sığacak şekilde belgeyi boyutlandıran araçtır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Sayfa Genişliği</a:t>
            </a:r>
          </a:p>
          <a:p>
            <a:pPr lvl="1"/>
            <a:r>
              <a:rPr lang="tr-TR" sz="1800" dirty="0"/>
              <a:t>Sayfanın genişliği pencere genişliği ile eşitlenecek şekilde belgeyi boyutlandıran araç grubudur.</a:t>
            </a:r>
          </a:p>
          <a:p>
            <a:pPr lvl="1"/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6" y="2518228"/>
            <a:ext cx="3322284" cy="17634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7319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Pencere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603750"/>
          </a:xfrm>
        </p:spPr>
        <p:txBody>
          <a:bodyPr/>
          <a:lstStyle/>
          <a:p>
            <a:r>
              <a:rPr lang="tr-TR" sz="1800" b="1" dirty="0" smtClean="0"/>
              <a:t>Yeni Pencere</a:t>
            </a:r>
          </a:p>
          <a:p>
            <a:pPr lvl="1"/>
            <a:r>
              <a:rPr lang="tr-TR" sz="1800" dirty="0"/>
              <a:t>Belgenin aynısını yeni bir pencerede açar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Tümünü Yerleştir</a:t>
            </a:r>
          </a:p>
          <a:p>
            <a:pPr lvl="1"/>
            <a:r>
              <a:rPr lang="tr-TR" sz="1800" dirty="0"/>
              <a:t>Açık olan tüm Word pencerelerinin ekrana dağıtılır</a:t>
            </a:r>
            <a:endParaRPr lang="tr-TR" sz="1800" dirty="0" smtClean="0"/>
          </a:p>
          <a:p>
            <a:r>
              <a:rPr lang="tr-TR" sz="1800" b="1" dirty="0" smtClean="0"/>
              <a:t>Böl</a:t>
            </a:r>
          </a:p>
          <a:p>
            <a:pPr lvl="1"/>
            <a:r>
              <a:rPr lang="tr-TR" sz="1800" dirty="0"/>
              <a:t>Belgenin farklı bölümlerinin aynı anda görüntülenebilmesi için aktif pencere iki parçaya bölünür.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Yan Yana Görüntüle</a:t>
            </a:r>
          </a:p>
          <a:p>
            <a:pPr lvl="1"/>
            <a:r>
              <a:rPr lang="tr-TR" sz="1800" dirty="0"/>
              <a:t>Farklı pencerelerin içeriklerinin karşılaştırılabilmesi için pencereler ekrana yan yana yerleştirilir</a:t>
            </a:r>
            <a:r>
              <a:rPr lang="tr-TR" sz="1800" dirty="0" smtClean="0"/>
              <a:t>.</a:t>
            </a:r>
            <a:endParaRPr lang="tr-TR" sz="1800" dirty="0"/>
          </a:p>
          <a:p>
            <a:pPr lvl="1"/>
            <a:endParaRPr lang="tr-TR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7" y="4555670"/>
            <a:ext cx="6327138" cy="143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56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Pencere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603750"/>
          </a:xfrm>
        </p:spPr>
        <p:txBody>
          <a:bodyPr/>
          <a:lstStyle/>
          <a:p>
            <a:r>
              <a:rPr lang="tr-TR" sz="1800" b="1" dirty="0" smtClean="0"/>
              <a:t>Yeni Pencere</a:t>
            </a:r>
          </a:p>
          <a:p>
            <a:pPr lvl="1"/>
            <a:r>
              <a:rPr lang="tr-TR" sz="1800" dirty="0"/>
              <a:t>Belgenin aynısını yeni bir pencerede açar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Tümünü Yerleştir</a:t>
            </a:r>
          </a:p>
          <a:p>
            <a:pPr lvl="1"/>
            <a:r>
              <a:rPr lang="tr-TR" sz="1800" dirty="0"/>
              <a:t>Açık olan tüm Word pencerelerinin ekrana dağıtılır</a:t>
            </a:r>
            <a:endParaRPr lang="tr-TR" sz="1800" dirty="0" smtClean="0"/>
          </a:p>
          <a:p>
            <a:r>
              <a:rPr lang="tr-TR" sz="1800" b="1" dirty="0" smtClean="0"/>
              <a:t>Böl</a:t>
            </a:r>
          </a:p>
          <a:p>
            <a:pPr lvl="1"/>
            <a:r>
              <a:rPr lang="tr-TR" sz="1800" dirty="0"/>
              <a:t>Belgenin farklı bölümlerinin aynı anda görüntülenebilmesi için aktif pencere iki parçaya bölünür.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Yan Yana Görüntüle</a:t>
            </a:r>
          </a:p>
          <a:p>
            <a:pPr lvl="1"/>
            <a:r>
              <a:rPr lang="tr-TR" sz="1800" dirty="0"/>
              <a:t>Farklı pencerelerin içeriklerinin karşılaştırılabilmesi için pencereler ekrana yan yana yerleştirilir</a:t>
            </a:r>
            <a:r>
              <a:rPr lang="tr-TR" sz="1800" dirty="0" smtClean="0"/>
              <a:t>.</a:t>
            </a:r>
            <a:endParaRPr lang="tr-TR" sz="1800" dirty="0"/>
          </a:p>
          <a:p>
            <a:pPr lvl="1"/>
            <a:endParaRPr lang="tr-TR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7" y="4555670"/>
            <a:ext cx="6327138" cy="143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27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4684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7"/>
            </a:pPr>
            <a:r>
              <a:rPr lang="tr-TR" sz="1600" b="1" cap="all" dirty="0" smtClean="0"/>
              <a:t>POSTALAR SEKMESİ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Pencere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603750"/>
          </a:xfrm>
        </p:spPr>
        <p:txBody>
          <a:bodyPr/>
          <a:lstStyle/>
          <a:p>
            <a:r>
              <a:rPr lang="tr-TR" sz="1800" b="1" dirty="0" smtClean="0"/>
              <a:t>Zaman Uyumlu Kaydırma</a:t>
            </a:r>
          </a:p>
          <a:p>
            <a:pPr lvl="1"/>
            <a:r>
              <a:rPr lang="tr-TR" sz="1800" dirty="0"/>
              <a:t>Farklı pencerelerde ki belgelerin içeriklerinin eş zamanlı kaydırılmasını </a:t>
            </a:r>
            <a:r>
              <a:rPr lang="tr-TR" sz="1800" dirty="0" smtClean="0"/>
              <a:t>sağlar.</a:t>
            </a:r>
          </a:p>
          <a:p>
            <a:r>
              <a:rPr lang="tr-TR" sz="1800" b="1" dirty="0" smtClean="0"/>
              <a:t>Pencere Konumunu Sıfırla</a:t>
            </a:r>
          </a:p>
          <a:p>
            <a:pPr lvl="1"/>
            <a:r>
              <a:rPr lang="tr-TR" sz="1800" dirty="0"/>
              <a:t>Yan yana açılan iki pencerenin konumlarını sıfırlar.</a:t>
            </a:r>
            <a:endParaRPr lang="tr-TR" sz="1800" dirty="0" smtClean="0"/>
          </a:p>
          <a:p>
            <a:r>
              <a:rPr lang="tr-TR" sz="1800" b="1" dirty="0" smtClean="0"/>
              <a:t>Pencerelerde Geçiş Yap</a:t>
            </a:r>
          </a:p>
          <a:p>
            <a:pPr lvl="1"/>
            <a:r>
              <a:rPr lang="tr-TR" sz="1800" dirty="0"/>
              <a:t>Açık olan pencereler arasında hızlı geçiş sağlayan araçtır</a:t>
            </a:r>
            <a:r>
              <a:rPr lang="tr-TR" sz="18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7" y="4555670"/>
            <a:ext cx="6327138" cy="143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09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-118827"/>
            <a:ext cx="5617029" cy="2310484"/>
          </a:xfrm>
        </p:spPr>
        <p:txBody>
          <a:bodyPr/>
          <a:lstStyle/>
          <a:p>
            <a:pPr lvl="0"/>
            <a:r>
              <a:rPr lang="tr-TR" sz="1800" b="1" dirty="0" smtClean="0"/>
              <a:t>Büyük Küçük Harf Değiştir </a:t>
            </a:r>
          </a:p>
          <a:p>
            <a:pPr lvl="1"/>
            <a:r>
              <a:rPr lang="tr-TR" sz="1800" dirty="0" smtClean="0"/>
              <a:t>Karakter </a:t>
            </a:r>
            <a:r>
              <a:rPr lang="tr-TR" sz="1800" dirty="0"/>
              <a:t>grubunun karakterleri üzerinde otomatik büyük/küçük harf ayarlanmasını sağlar</a:t>
            </a:r>
            <a:r>
              <a:rPr lang="tr-TR" sz="1800" dirty="0" smtClean="0"/>
              <a:t>.</a:t>
            </a:r>
          </a:p>
          <a:p>
            <a:pPr lvl="2"/>
            <a:r>
              <a:rPr lang="tr-TR" sz="1600" b="1" dirty="0" smtClean="0"/>
              <a:t>Her Sözcüğü Büyük Harfe Çevir</a:t>
            </a:r>
          </a:p>
          <a:p>
            <a:pPr lvl="3"/>
            <a:r>
              <a:rPr lang="tr-TR" sz="1600" dirty="0" smtClean="0"/>
              <a:t>Karakter grubundaki farklı sözcüklerin ilk karakterlerini büyük harfe çevirir.</a:t>
            </a:r>
            <a:endParaRPr lang="tr-TR" sz="1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3071" y="1117599"/>
            <a:ext cx="3008313" cy="469106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84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-184836"/>
            <a:ext cx="511853" cy="3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38" y="2443864"/>
            <a:ext cx="4123222" cy="41615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179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008313" cy="1162050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-118827"/>
            <a:ext cx="5617029" cy="2310484"/>
          </a:xfrm>
        </p:spPr>
        <p:txBody>
          <a:bodyPr/>
          <a:lstStyle/>
          <a:p>
            <a:pPr lvl="0"/>
            <a:r>
              <a:rPr lang="tr-TR" sz="1800" b="1" dirty="0" smtClean="0"/>
              <a:t>Büyük Küçük Harf Değiştir </a:t>
            </a:r>
          </a:p>
          <a:p>
            <a:pPr lvl="1"/>
            <a:r>
              <a:rPr lang="tr-TR" sz="1800" dirty="0" smtClean="0"/>
              <a:t>Karakter </a:t>
            </a:r>
            <a:r>
              <a:rPr lang="tr-TR" sz="1800" dirty="0"/>
              <a:t>grubunun karakterleri üzerinde otomatik büyük/küçük harf ayarlanmasını sağlar</a:t>
            </a:r>
            <a:r>
              <a:rPr lang="tr-TR" sz="1800" dirty="0" smtClean="0"/>
              <a:t>.</a:t>
            </a:r>
          </a:p>
          <a:p>
            <a:pPr lvl="2"/>
            <a:r>
              <a:rPr lang="tr-TR" sz="1600" b="1" dirty="0" err="1" smtClean="0"/>
              <a:t>bÜYÜK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kÜÇÜK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dÖNÜŞTÜR</a:t>
            </a:r>
            <a:endParaRPr lang="tr-TR" sz="1600" b="1" dirty="0" smtClean="0"/>
          </a:p>
          <a:p>
            <a:pPr lvl="3"/>
            <a:r>
              <a:rPr lang="tr-TR" sz="1600" dirty="0" smtClean="0"/>
              <a:t>Karakter grubunda büyük karakterleri küçük karaktere, küçük karakterleri büyük karakterlere dönüştürür.</a:t>
            </a:r>
            <a:endParaRPr lang="tr-TR" sz="16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33071" y="1117599"/>
            <a:ext cx="3008313" cy="4691063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484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-184836"/>
            <a:ext cx="511853" cy="36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86" y="2425484"/>
            <a:ext cx="4205287" cy="3986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3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Biçimlendirmeyi Temizle</a:t>
            </a:r>
            <a:endParaRPr lang="tr-TR" sz="1800" b="1" dirty="0"/>
          </a:p>
          <a:p>
            <a:pPr lvl="1"/>
            <a:r>
              <a:rPr lang="tr-TR" sz="1800" dirty="0" smtClean="0"/>
              <a:t>Çalışmalardaki veya seçilen alandaki nesneler üzerinde biçimlendirme ayarlarını temizler.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99" y="251427"/>
            <a:ext cx="423369" cy="40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654" y="1349843"/>
            <a:ext cx="3158087" cy="25863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63" y="3675777"/>
            <a:ext cx="3158087" cy="21689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788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Kalın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dirty="0" smtClean="0"/>
              <a:t>KALIN</a:t>
            </a:r>
            <a:r>
              <a:rPr lang="tr-TR" sz="1800" dirty="0" smtClean="0"/>
              <a:t> 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16" y="205023"/>
            <a:ext cx="436836" cy="43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21" y="2581275"/>
            <a:ext cx="4634157" cy="18106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Resim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32" y="4391972"/>
            <a:ext cx="5182368" cy="18886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6038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İtalik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i="1" dirty="0" smtClean="0"/>
              <a:t>EĞRİ</a:t>
            </a:r>
            <a:r>
              <a:rPr lang="tr-TR" sz="1800" i="1" dirty="0" smtClean="0"/>
              <a:t> </a:t>
            </a:r>
            <a:r>
              <a:rPr lang="tr-TR" sz="1800" dirty="0" smtClean="0"/>
              <a:t>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287720"/>
            <a:ext cx="385763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815" y="1634859"/>
            <a:ext cx="4071190" cy="48084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3834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Altı Çizili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u="sng" dirty="0" smtClean="0"/>
              <a:t>ALTI ÇİZİLİ</a:t>
            </a:r>
            <a:r>
              <a:rPr lang="tr-TR" sz="1800" dirty="0" smtClean="0"/>
              <a:t> 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27" y="256187"/>
            <a:ext cx="551794" cy="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2" y="1246713"/>
            <a:ext cx="4207225" cy="41766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9222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Altı Çizili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u="sng" dirty="0" smtClean="0"/>
              <a:t>ALTI ÇİZİLİ</a:t>
            </a:r>
            <a:r>
              <a:rPr lang="tr-TR" sz="1800" dirty="0" smtClean="0"/>
              <a:t> 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27" y="256187"/>
            <a:ext cx="551794" cy="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32" y="2581275"/>
            <a:ext cx="4207225" cy="41766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3779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8816"/>
            <a:ext cx="3008313" cy="1162050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Altı Çizili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u="sng" dirty="0" smtClean="0"/>
              <a:t>ALTI ÇİZİLİ</a:t>
            </a:r>
            <a:r>
              <a:rPr lang="tr-TR" sz="1800" dirty="0" smtClean="0"/>
              <a:t> 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27" y="256187"/>
            <a:ext cx="551794" cy="35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77332"/>
            <a:ext cx="4073218" cy="417662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3799490"/>
            <a:ext cx="4920083" cy="22544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7096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WORD İLE ÇALIŞMAYA BAŞLAMAK</a:t>
            </a:r>
            <a:endParaRPr lang="tr-TR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52" y="914400"/>
            <a:ext cx="4890820" cy="50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8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Üstü Çizili </a:t>
            </a:r>
            <a:endParaRPr lang="tr-TR" sz="1800" b="1" dirty="0"/>
          </a:p>
          <a:p>
            <a:pPr lvl="1"/>
            <a:r>
              <a:rPr lang="tr-TR" sz="1800" dirty="0" smtClean="0"/>
              <a:t>Çalışmalardaki karakterleri </a:t>
            </a:r>
            <a:r>
              <a:rPr lang="tr-TR" sz="1800" b="1" strike="sngStrike" dirty="0" smtClean="0"/>
              <a:t>ÜSTÜ ÇİZİLİ</a:t>
            </a:r>
            <a:r>
              <a:rPr lang="tr-TR" sz="1800" strike="sngStrike" dirty="0" smtClean="0"/>
              <a:t> </a:t>
            </a:r>
            <a:r>
              <a:rPr lang="tr-TR" sz="1800" dirty="0" smtClean="0"/>
              <a:t>olarak vurgular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34" y="166565"/>
            <a:ext cx="527806" cy="49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93" y="1896835"/>
            <a:ext cx="4229272" cy="27117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34" y="3715657"/>
            <a:ext cx="4242289" cy="27208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14682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Alt Simge</a:t>
            </a:r>
            <a:endParaRPr lang="tr-TR" sz="1800" b="1" dirty="0"/>
          </a:p>
          <a:p>
            <a:pPr lvl="1"/>
            <a:r>
              <a:rPr lang="tr-TR" sz="1800" dirty="0" smtClean="0"/>
              <a:t>Matematiksel denklem hazırlamada bir karakteri ya da karakter grubunu diğer karakterlerin alt simgesi şeklinde ayarlar.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72" y="-6862"/>
            <a:ext cx="622400" cy="58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40" y="2581275"/>
            <a:ext cx="4077936" cy="336807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0225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617029" cy="1208909"/>
          </a:xfrm>
        </p:spPr>
        <p:txBody>
          <a:bodyPr/>
          <a:lstStyle/>
          <a:p>
            <a:pPr lvl="0"/>
            <a:r>
              <a:rPr lang="tr-TR" sz="1800" b="1" dirty="0" smtClean="0"/>
              <a:t>Üst Simge</a:t>
            </a:r>
            <a:endParaRPr lang="tr-TR" sz="1800" b="1" dirty="0"/>
          </a:p>
          <a:p>
            <a:pPr lvl="1"/>
            <a:r>
              <a:rPr lang="tr-TR" sz="1800" dirty="0" smtClean="0"/>
              <a:t>Matematiksel denklem hazırlamada bir karakteri ya da karakter grubunu diğer karakterlerin üst simgesi şeklinde ayarlar.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30" y="1543050"/>
            <a:ext cx="4285726" cy="34861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09" y="155242"/>
            <a:ext cx="487702" cy="47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648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Metin Efektleri </a:t>
            </a:r>
            <a:endParaRPr lang="tr-TR" sz="1800" b="1" dirty="0"/>
          </a:p>
          <a:p>
            <a:pPr lvl="1"/>
            <a:r>
              <a:rPr lang="tr-TR" sz="1800" dirty="0" smtClean="0"/>
              <a:t>Metinleri özelleştirmek için parlama, yansıma vs. çeşitli seçenekler sunar.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60" y="213862"/>
            <a:ext cx="641240" cy="47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57" y="2311868"/>
            <a:ext cx="2643165" cy="16731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76" y="4095750"/>
            <a:ext cx="2837126" cy="25345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Resim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538377" y="2581275"/>
            <a:ext cx="2705100" cy="30289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6579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Metin Vurgu Rengi </a:t>
            </a:r>
            <a:endParaRPr lang="tr-TR" sz="1800" b="1" dirty="0"/>
          </a:p>
          <a:p>
            <a:pPr lvl="1"/>
            <a:r>
              <a:rPr lang="tr-TR" sz="1800" dirty="0" smtClean="0"/>
              <a:t>Metinleri vurgulamak için metin satırlarının zemin rengine istenilen renk ile doldurur.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60" y="166565"/>
            <a:ext cx="690466" cy="45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40" y="1870618"/>
            <a:ext cx="2908386" cy="31713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Resim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389" y="3414651"/>
            <a:ext cx="2748061" cy="317135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8833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Rengi</a:t>
            </a:r>
            <a:endParaRPr lang="tr-TR" sz="1800" b="1" dirty="0"/>
          </a:p>
          <a:p>
            <a:pPr lvl="1"/>
            <a:r>
              <a:rPr lang="tr-TR" sz="1800" dirty="0" smtClean="0"/>
              <a:t>Metinleri vurgulamak için metinlerin rengini değiştirir.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14617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1" y="171010"/>
            <a:ext cx="661134" cy="46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54" y="1844691"/>
            <a:ext cx="2907578" cy="2607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21" y="3598925"/>
            <a:ext cx="4863779" cy="32590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1093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Rengi</a:t>
            </a:r>
            <a:endParaRPr lang="tr-TR" sz="1800" b="1" dirty="0"/>
          </a:p>
          <a:p>
            <a:pPr lvl="1"/>
            <a:r>
              <a:rPr lang="tr-TR" sz="1800" dirty="0" smtClean="0"/>
              <a:t>Metinleri vurgulamak için metinlerin rengini değiştirir.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61" y="171010"/>
            <a:ext cx="661134" cy="46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77" y="3360941"/>
            <a:ext cx="4887307" cy="32748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Resim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54" y="1757662"/>
            <a:ext cx="3137976" cy="27816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48102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</a:t>
            </a:r>
            <a:endParaRPr lang="tr-TR" sz="1800" b="1" dirty="0"/>
          </a:p>
          <a:p>
            <a:pPr lvl="1"/>
            <a:r>
              <a:rPr lang="tr-TR" sz="1800" dirty="0" smtClean="0"/>
              <a:t>Yazı tipi araç grubundan farklı daha fazla biçimlendirme seçeneği ayarlamak için yazı tipi penceresini açar.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668" y="261169"/>
            <a:ext cx="426009" cy="3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41" y="2168932"/>
            <a:ext cx="5082302" cy="44868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7045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3157" y="-216047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</a:t>
            </a:r>
            <a:endParaRPr lang="tr-TR" sz="1800" b="1" dirty="0"/>
          </a:p>
          <a:p>
            <a:pPr lvl="1"/>
            <a:r>
              <a:rPr lang="tr-TR" sz="1800" dirty="0" smtClean="0"/>
              <a:t>Yazı tipi araç grubundan farklı daha fazla biçimlendirme seçeneği ayarlamak için yazı tipi penceresini açar.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91" y="-221834"/>
            <a:ext cx="426009" cy="34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/>
          <a:stretch>
            <a:fillRect/>
          </a:stretch>
        </p:blipFill>
        <p:spPr>
          <a:xfrm>
            <a:off x="3541942" y="1003084"/>
            <a:ext cx="5302513" cy="598708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214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3157" y="-216047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 -&gt; Yazı Tipi Sekmesi</a:t>
            </a:r>
            <a:endParaRPr lang="tr-TR" sz="1800" b="1" dirty="0"/>
          </a:p>
          <a:p>
            <a:pPr lvl="1"/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448025" y="293632"/>
            <a:ext cx="5576421" cy="629635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1518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 smtClean="0"/>
              <a:t>WORD İLE YENİ BELGE OLUŞTURMAK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8" y="1091750"/>
            <a:ext cx="6023269" cy="8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9" y="2108198"/>
            <a:ext cx="6023269" cy="3917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073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38249" y="-216047"/>
            <a:ext cx="6331938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 -&gt; Gelişmiş Sekmesi-&gt;Ölçek</a:t>
            </a:r>
            <a:endParaRPr lang="tr-TR" sz="1800" b="1" dirty="0"/>
          </a:p>
          <a:p>
            <a:pPr lvl="1"/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57" y="228765"/>
            <a:ext cx="5540010" cy="576213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8303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38249" y="-216047"/>
            <a:ext cx="6331938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 -&gt; Gelişmiş Sekmesi-&gt;Aralık</a:t>
            </a:r>
            <a:endParaRPr lang="tr-TR" sz="1800" b="1" dirty="0"/>
          </a:p>
          <a:p>
            <a:pPr lvl="1"/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32" y="141893"/>
            <a:ext cx="5464116" cy="671610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203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38249" y="-216047"/>
            <a:ext cx="6331938" cy="1303502"/>
          </a:xfrm>
        </p:spPr>
        <p:txBody>
          <a:bodyPr/>
          <a:lstStyle/>
          <a:p>
            <a:pPr lvl="0"/>
            <a:r>
              <a:rPr lang="tr-TR" sz="1800" b="1" dirty="0" smtClean="0"/>
              <a:t>Yazı Tipi Penceresi -&gt; Gelişmiş Sekmesi-&gt;Konum</a:t>
            </a:r>
            <a:endParaRPr lang="tr-TR" sz="1800" b="1" dirty="0"/>
          </a:p>
          <a:p>
            <a:pPr lvl="1"/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Yazı Tipi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" y="2581275"/>
            <a:ext cx="3441384" cy="11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90" y="152049"/>
            <a:ext cx="5594581" cy="462490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7660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5" name="Resim 4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/>
          <a:stretch/>
        </p:blipFill>
        <p:spPr bwMode="auto">
          <a:xfrm>
            <a:off x="1319047" y="911487"/>
            <a:ext cx="7651532" cy="4957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558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Madde İşaretleri </a:t>
            </a:r>
            <a:endParaRPr lang="tr-TR" sz="1800" b="1" dirty="0"/>
          </a:p>
          <a:p>
            <a:pPr lvl="1"/>
            <a:r>
              <a:rPr lang="tr-TR" sz="1800" dirty="0" smtClean="0"/>
              <a:t>Çalışmalarda maddelerden oluşan listeler oluşturmak için kullanılan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47" y="262428"/>
            <a:ext cx="543582" cy="3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25" y="1420374"/>
            <a:ext cx="5638998" cy="41921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4739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Madde İşaretleri-&gt; Farklı Simge</a:t>
            </a:r>
            <a:endParaRPr lang="tr-TR" sz="1800" b="1" dirty="0"/>
          </a:p>
          <a:p>
            <a:pPr lvl="1"/>
            <a:r>
              <a:rPr lang="tr-TR" sz="1800" dirty="0" smtClean="0"/>
              <a:t>Çalışmalarda maddelerden oluşan listeler oluşturmak için kullanılan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0" y="278194"/>
            <a:ext cx="543582" cy="3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43" y="2590800"/>
            <a:ext cx="5683171" cy="37021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9097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Madde İşaretleri-&gt; Resimler</a:t>
            </a:r>
            <a:endParaRPr lang="tr-TR" sz="1800" b="1" dirty="0"/>
          </a:p>
          <a:p>
            <a:pPr lvl="1"/>
            <a:r>
              <a:rPr lang="tr-TR" sz="1800" dirty="0" smtClean="0"/>
              <a:t>Çalışmalarda maddelerden oluşan listeler oluşturmak için kullanılan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06" y="246662"/>
            <a:ext cx="543582" cy="3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44" y="1273552"/>
            <a:ext cx="5661961" cy="47646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8410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Numaralandırma-&gt;Yeni Numara Biçimi</a:t>
            </a:r>
            <a:endParaRPr lang="tr-TR" sz="1800" b="1" dirty="0"/>
          </a:p>
          <a:p>
            <a:pPr lvl="1"/>
            <a:r>
              <a:rPr lang="tr-TR" sz="1800" dirty="0" smtClean="0"/>
              <a:t>Çalışmalarda numaralandırılmış seçenekli listeler oluşturur.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93" y="220976"/>
            <a:ext cx="713147" cy="4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65" y="1226099"/>
            <a:ext cx="5584280" cy="503736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5057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75641" y="273051"/>
            <a:ext cx="6663559" cy="1303502"/>
          </a:xfrm>
        </p:spPr>
        <p:txBody>
          <a:bodyPr/>
          <a:lstStyle/>
          <a:p>
            <a:pPr lvl="0"/>
            <a:r>
              <a:rPr lang="tr-TR" sz="1800" b="1" dirty="0" smtClean="0"/>
              <a:t>Numaralandırma-&gt;Numaralandırma Değeri Ayarla</a:t>
            </a:r>
            <a:endParaRPr lang="tr-TR" sz="1800" b="1" dirty="0"/>
          </a:p>
          <a:p>
            <a:pPr lvl="1"/>
            <a:r>
              <a:rPr lang="tr-TR" sz="1800" dirty="0" smtClean="0"/>
              <a:t>Çalışmalarda numaralandırılmış seçenekli listeler oluşturur.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093" y="220976"/>
            <a:ext cx="713147" cy="4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69" y="1217536"/>
            <a:ext cx="3899811" cy="264501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84" y="3305506"/>
            <a:ext cx="4325664" cy="29674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590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617029" cy="1303502"/>
          </a:xfrm>
        </p:spPr>
        <p:txBody>
          <a:bodyPr/>
          <a:lstStyle/>
          <a:p>
            <a:pPr lvl="0"/>
            <a:r>
              <a:rPr lang="tr-TR" sz="1800" b="1" dirty="0" smtClean="0"/>
              <a:t>Çok Düzeyli Liste</a:t>
            </a:r>
            <a:endParaRPr lang="tr-TR" sz="1800" b="1" dirty="0"/>
          </a:p>
          <a:p>
            <a:pPr lvl="1"/>
            <a:r>
              <a:rPr lang="tr-TR" sz="1800" dirty="0" smtClean="0"/>
              <a:t>Konuları birbirinin devamı çok düzeyli listeler şeklinde hazırlayan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67" y="188687"/>
            <a:ext cx="590075" cy="45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41" y="1321026"/>
            <a:ext cx="5072901" cy="42778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9460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228849" cy="4691063"/>
          </a:xfrm>
        </p:spPr>
        <p:txBody>
          <a:bodyPr/>
          <a:lstStyle/>
          <a:p>
            <a:r>
              <a:rPr lang="tr-TR" sz="1800" dirty="0" smtClean="0"/>
              <a:t>KLAVYE İLE ŞERİD </a:t>
            </a:r>
            <a:r>
              <a:rPr lang="tr-TR" sz="2000" dirty="0" smtClean="0"/>
              <a:t>ÜZERİNDE</a:t>
            </a:r>
            <a:r>
              <a:rPr lang="tr-TR" sz="1800" dirty="0" smtClean="0"/>
              <a:t> GEZİNME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1" y="1631041"/>
            <a:ext cx="5032149" cy="17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1" y="3615873"/>
            <a:ext cx="4132265" cy="14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60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2992" y="196591"/>
            <a:ext cx="6676571" cy="1303502"/>
          </a:xfrm>
        </p:spPr>
        <p:txBody>
          <a:bodyPr/>
          <a:lstStyle/>
          <a:p>
            <a:pPr lvl="0"/>
            <a:r>
              <a:rPr lang="tr-TR" sz="1800" b="1" dirty="0" smtClean="0"/>
              <a:t>Çok Düzeyli Liste-&gt;Yeni Çok Düzeyli Liste Tanımla</a:t>
            </a:r>
            <a:endParaRPr lang="tr-TR" sz="1800" b="1" dirty="0"/>
          </a:p>
          <a:p>
            <a:pPr lvl="1"/>
            <a:r>
              <a:rPr lang="tr-TR" sz="1800" dirty="0" smtClean="0"/>
              <a:t>Konuları birbirinin devamı çok düzeyli listeler şeklinde hazırlayan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60" y="167563"/>
            <a:ext cx="590075" cy="45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67" y="1252537"/>
            <a:ext cx="5333704" cy="51642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3652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2992" y="196591"/>
            <a:ext cx="6676571" cy="1303502"/>
          </a:xfrm>
        </p:spPr>
        <p:txBody>
          <a:bodyPr/>
          <a:lstStyle/>
          <a:p>
            <a:pPr lvl="0"/>
            <a:r>
              <a:rPr lang="tr-TR" sz="1800" b="1" dirty="0" smtClean="0"/>
              <a:t>Çok Düzeyli Liste-&gt;Yeni Liste Stili Tanımlama</a:t>
            </a:r>
            <a:endParaRPr lang="tr-TR" sz="1800" b="1" dirty="0"/>
          </a:p>
          <a:p>
            <a:pPr lvl="1"/>
            <a:r>
              <a:rPr lang="tr-TR" sz="1800" dirty="0" smtClean="0"/>
              <a:t>Konuları birbirinin devamı çok düzeyli listeler şeklinde hazırlayan araçtır.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8" y="167563"/>
            <a:ext cx="590075" cy="45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34" y="1235528"/>
            <a:ext cx="5651224" cy="43102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5130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791200" cy="1555749"/>
          </a:xfrm>
        </p:spPr>
        <p:txBody>
          <a:bodyPr/>
          <a:lstStyle/>
          <a:p>
            <a:pPr lvl="0"/>
            <a:r>
              <a:rPr lang="tr-TR" sz="1800" b="1" dirty="0" smtClean="0"/>
              <a:t>Girintiyi Azalt </a:t>
            </a:r>
            <a:endParaRPr lang="tr-TR" sz="1800" b="1" dirty="0"/>
          </a:p>
          <a:p>
            <a:pPr lvl="1"/>
            <a:r>
              <a:rPr lang="tr-TR" sz="1800" dirty="0"/>
              <a:t>Çalışma metni içerisinde satır başları, paragraflar, </a:t>
            </a:r>
            <a:r>
              <a:rPr lang="tr-TR" sz="1800" dirty="0" err="1"/>
              <a:t>maddelendirme</a:t>
            </a:r>
            <a:r>
              <a:rPr lang="tr-TR" sz="1800" dirty="0"/>
              <a:t> ve numaralandırma satır başlarındaki girintiyi (boşluğu) azaltan </a:t>
            </a:r>
            <a:r>
              <a:rPr lang="tr-TR" sz="1800" b="1" dirty="0"/>
              <a:t>Paragraf</a:t>
            </a:r>
            <a:r>
              <a:rPr lang="tr-TR" sz="1800" dirty="0"/>
              <a:t> grubu aracıdır.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17" y="199119"/>
            <a:ext cx="443139" cy="4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562" y="2590800"/>
            <a:ext cx="4647351" cy="33879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396859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791200" cy="1555749"/>
          </a:xfrm>
        </p:spPr>
        <p:txBody>
          <a:bodyPr/>
          <a:lstStyle/>
          <a:p>
            <a:pPr lvl="0"/>
            <a:r>
              <a:rPr lang="tr-TR" sz="1800" b="1" dirty="0" smtClean="0"/>
              <a:t>Girintiyi Arttır </a:t>
            </a:r>
            <a:endParaRPr lang="tr-TR" sz="1800" b="1" dirty="0"/>
          </a:p>
          <a:p>
            <a:pPr lvl="1"/>
            <a:r>
              <a:rPr lang="tr-TR" sz="1800" dirty="0"/>
              <a:t>Çalışma metni içerisinde satır başları, paragraflar, </a:t>
            </a:r>
            <a:r>
              <a:rPr lang="tr-TR" sz="1800" dirty="0" err="1"/>
              <a:t>maddelendirme</a:t>
            </a:r>
            <a:r>
              <a:rPr lang="tr-TR" sz="1800" dirty="0"/>
              <a:t> ve numaralandırma satır başlarındaki girintiyi (boşluğu) </a:t>
            </a:r>
            <a:r>
              <a:rPr lang="tr-TR" sz="1800" dirty="0" smtClean="0"/>
              <a:t>arttıran </a:t>
            </a:r>
            <a:r>
              <a:rPr lang="tr-TR" sz="1800" b="1" dirty="0"/>
              <a:t>Paragraf</a:t>
            </a:r>
            <a:r>
              <a:rPr lang="tr-TR" sz="1800" dirty="0"/>
              <a:t> grubu aracıdır.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7" y="242662"/>
            <a:ext cx="597807" cy="38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84" y="2590800"/>
            <a:ext cx="4694258" cy="35961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4366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0"/>
            <a:ext cx="5791200" cy="1555749"/>
          </a:xfrm>
        </p:spPr>
        <p:txBody>
          <a:bodyPr/>
          <a:lstStyle/>
          <a:p>
            <a:pPr lvl="0"/>
            <a:r>
              <a:rPr lang="tr-TR" sz="1800" b="1" dirty="0" smtClean="0"/>
              <a:t>Sırala</a:t>
            </a:r>
            <a:endParaRPr lang="tr-TR" sz="1800" b="1" dirty="0"/>
          </a:p>
          <a:p>
            <a:pPr lvl="1"/>
            <a:r>
              <a:rPr lang="tr-TR" sz="1800" dirty="0"/>
              <a:t>Çalışma belgesine eklenmiş, tablo gibi verilerin sıralanması gereken durumlar için </a:t>
            </a:r>
            <a:r>
              <a:rPr lang="tr-TR" sz="1800" dirty="0" err="1"/>
              <a:t>Word’te</a:t>
            </a:r>
            <a:r>
              <a:rPr lang="tr-TR" sz="1800" dirty="0"/>
              <a:t> </a:t>
            </a:r>
            <a:r>
              <a:rPr lang="tr-TR" sz="1800" dirty="0" smtClean="0"/>
              <a:t>kullanılan </a:t>
            </a:r>
            <a:r>
              <a:rPr lang="tr-TR" sz="1800" dirty="0"/>
              <a:t>araçtır.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02" y="237899"/>
            <a:ext cx="479426" cy="44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70" y="1559801"/>
            <a:ext cx="5473040" cy="41733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31291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Tümünü Göster </a:t>
            </a:r>
            <a:endParaRPr lang="tr-TR" sz="1800" b="1" dirty="0"/>
          </a:p>
          <a:p>
            <a:pPr lvl="1"/>
            <a:r>
              <a:rPr lang="tr-TR" sz="1800" dirty="0" smtClean="0"/>
              <a:t>Belge </a:t>
            </a:r>
            <a:r>
              <a:rPr lang="tr-TR" sz="1800" dirty="0"/>
              <a:t>içerisinde yapılan bütün düzenlemeleri farklı özel karakter atayarak gösterir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64" y="213634"/>
            <a:ext cx="423636" cy="3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1431924"/>
            <a:ext cx="4096204" cy="47062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9013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Sola Hizala</a:t>
            </a:r>
            <a:endParaRPr lang="tr-TR" sz="1800" b="1" dirty="0"/>
          </a:p>
          <a:p>
            <a:pPr lvl="1"/>
            <a:r>
              <a:rPr lang="tr-TR" sz="1800" dirty="0"/>
              <a:t>Belge içerisine yazılan metni çalışma alanının </a:t>
            </a:r>
            <a:r>
              <a:rPr lang="tr-TR" sz="1800" dirty="0" smtClean="0"/>
              <a:t>SOLUNA </a:t>
            </a:r>
            <a:r>
              <a:rPr lang="tr-TR" sz="1800" dirty="0"/>
              <a:t>göre hizalar.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98" y="170091"/>
            <a:ext cx="520473" cy="501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10" y="2590800"/>
            <a:ext cx="4447803" cy="36648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06265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Ortala</a:t>
            </a:r>
            <a:endParaRPr lang="tr-TR" sz="1800" b="1" dirty="0"/>
          </a:p>
          <a:p>
            <a:pPr lvl="1"/>
            <a:r>
              <a:rPr lang="tr-TR" sz="1800" dirty="0"/>
              <a:t>Belge içerisine yazılan metni çalışma alanının </a:t>
            </a:r>
            <a:r>
              <a:rPr lang="tr-TR" sz="1800" dirty="0" smtClean="0"/>
              <a:t>ORTASINA </a:t>
            </a:r>
            <a:r>
              <a:rPr lang="tr-TR" sz="1800" dirty="0"/>
              <a:t>göre hizalar.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25" y="272008"/>
            <a:ext cx="473846" cy="41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15" y="2590800"/>
            <a:ext cx="3973536" cy="392566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0127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481693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Sağa Hizala</a:t>
            </a:r>
            <a:endParaRPr lang="tr-TR" sz="1800" b="1" dirty="0"/>
          </a:p>
          <a:p>
            <a:pPr lvl="1"/>
            <a:r>
              <a:rPr lang="tr-TR" sz="1800" dirty="0"/>
              <a:t>Belge içerisine yazılan metni çalışma alanının </a:t>
            </a:r>
            <a:r>
              <a:rPr lang="tr-TR" sz="1800" dirty="0" smtClean="0"/>
              <a:t>SAĞINA </a:t>
            </a:r>
            <a:r>
              <a:rPr lang="tr-TR" sz="1800" dirty="0"/>
              <a:t>göre hizalar.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1133" y="624113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285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20" y="228146"/>
            <a:ext cx="467179" cy="39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09" y="1707181"/>
            <a:ext cx="4511047" cy="36631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0564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İki Yana Yasla </a:t>
            </a:r>
            <a:endParaRPr lang="tr-TR" sz="1800" b="1" dirty="0"/>
          </a:p>
          <a:p>
            <a:pPr lvl="1"/>
            <a:r>
              <a:rPr lang="tr-TR" sz="1800" dirty="0"/>
              <a:t>Belge içerisine yazılan metni çalışma alanının </a:t>
            </a:r>
            <a:r>
              <a:rPr lang="tr-TR" sz="1800" dirty="0" smtClean="0"/>
              <a:t>HER İKİ TARAFINA YASLAR. 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904" y="199143"/>
            <a:ext cx="453209" cy="42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41" y="2590800"/>
            <a:ext cx="3552144" cy="41184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2674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228849" cy="4691063"/>
          </a:xfrm>
        </p:spPr>
        <p:txBody>
          <a:bodyPr/>
          <a:lstStyle/>
          <a:p>
            <a:r>
              <a:rPr lang="tr-TR" sz="1800" dirty="0" smtClean="0"/>
              <a:t>KLAVYE İLE ŞERİD </a:t>
            </a:r>
            <a:r>
              <a:rPr lang="tr-TR" sz="2000" dirty="0" smtClean="0"/>
              <a:t>ÜZERİNDE</a:t>
            </a:r>
            <a:r>
              <a:rPr lang="tr-TR" sz="1800" dirty="0" smtClean="0"/>
              <a:t> GEZİNME</a:t>
            </a:r>
            <a:endParaRPr lang="tr-TR" sz="1800" dirty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1" y="2002970"/>
            <a:ext cx="5032149" cy="172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22" y="4202793"/>
            <a:ext cx="4132265" cy="14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948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396528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Satır ve Paragraf Aralığı</a:t>
            </a:r>
            <a:endParaRPr lang="tr-TR" sz="1800" b="1" dirty="0"/>
          </a:p>
          <a:p>
            <a:pPr lvl="1"/>
            <a:r>
              <a:rPr lang="tr-TR" sz="1800" dirty="0"/>
              <a:t>Çalışma belgesinde metin bütünlüğünü ve metnin amaca uygun görünmesi sağlamak için kullanılan seçenekler gurubudur.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1133" y="669578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828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90" y="257175"/>
            <a:ext cx="539296" cy="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14" y="1603828"/>
            <a:ext cx="3230866" cy="38390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54" y="3074532"/>
            <a:ext cx="4894003" cy="36646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204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396528"/>
          </a:xfrm>
        </p:spPr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149350"/>
          </a:xfrm>
        </p:spPr>
        <p:txBody>
          <a:bodyPr/>
          <a:lstStyle/>
          <a:p>
            <a:pPr lvl="0"/>
            <a:r>
              <a:rPr lang="tr-TR" sz="1800" b="1" dirty="0" smtClean="0"/>
              <a:t>Satır ve Paragraf Aralığı</a:t>
            </a:r>
            <a:endParaRPr lang="tr-TR" sz="1800" b="1" dirty="0"/>
          </a:p>
          <a:p>
            <a:pPr lvl="1"/>
            <a:r>
              <a:rPr lang="tr-TR" sz="1800" dirty="0"/>
              <a:t>Çalışma belgesinde metin bütünlüğünü ve metnin amaca uygun görünmesi sağlamak için kullanılan seçenekler gurubudur.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1133" y="669578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828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90" y="257175"/>
            <a:ext cx="539296" cy="41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14" y="1603828"/>
            <a:ext cx="3230866" cy="38390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54" y="3074532"/>
            <a:ext cx="4894003" cy="36646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1750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279978"/>
          </a:xfrm>
        </p:spPr>
        <p:txBody>
          <a:bodyPr/>
          <a:lstStyle/>
          <a:p>
            <a:pPr lvl="0"/>
            <a:r>
              <a:rPr lang="tr-TR" sz="1800" b="1" dirty="0" smtClean="0"/>
              <a:t>Gölgelendirme</a:t>
            </a:r>
            <a:endParaRPr lang="tr-TR" sz="1800" b="1" dirty="0"/>
          </a:p>
          <a:p>
            <a:pPr lvl="1"/>
            <a:r>
              <a:rPr lang="tr-TR" sz="1800" dirty="0"/>
              <a:t>Çalışma metinin seçilen bölgesinin veya tamamının arka planının istenilen renk ile vurgulanması aracıdır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14" y="1537834"/>
            <a:ext cx="4195309" cy="41953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Resi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91" y="2983643"/>
            <a:ext cx="4429988" cy="41356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Resim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94" y="199111"/>
            <a:ext cx="594334" cy="424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796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279978"/>
          </a:xfrm>
        </p:spPr>
        <p:txBody>
          <a:bodyPr/>
          <a:lstStyle/>
          <a:p>
            <a:pPr lvl="0"/>
            <a:r>
              <a:rPr lang="tr-TR" sz="1800" b="1" dirty="0" smtClean="0"/>
              <a:t>Kenarlıklar </a:t>
            </a:r>
            <a:endParaRPr lang="tr-TR" sz="1800" b="1" dirty="0"/>
          </a:p>
          <a:p>
            <a:pPr lvl="1"/>
            <a:r>
              <a:rPr lang="tr-TR" sz="1800" dirty="0"/>
              <a:t>Çalışma belgesinde seçilen tek bir karakter veya metin grubuna istenilen şekilde kenarlıklar eklenmesini sağlayan </a:t>
            </a:r>
            <a:r>
              <a:rPr lang="tr-TR" sz="1800" b="1" dirty="0"/>
              <a:t>Paragraf</a:t>
            </a:r>
            <a:r>
              <a:rPr lang="tr-TR" sz="1800" dirty="0"/>
              <a:t> grubu aracıdır.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6" y="203883"/>
            <a:ext cx="614660" cy="42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18" y="1559770"/>
            <a:ext cx="4986020" cy="550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202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279978"/>
          </a:xfrm>
        </p:spPr>
        <p:txBody>
          <a:bodyPr/>
          <a:lstStyle/>
          <a:p>
            <a:pPr lvl="0"/>
            <a:r>
              <a:rPr lang="tr-TR" sz="1800" b="1" dirty="0" smtClean="0"/>
              <a:t>Kenarlıklar </a:t>
            </a:r>
            <a:endParaRPr lang="tr-TR" sz="1800" b="1" dirty="0"/>
          </a:p>
          <a:p>
            <a:pPr lvl="1"/>
            <a:r>
              <a:rPr lang="tr-TR" sz="1800" dirty="0"/>
              <a:t>Çalışma belgesinde seçilen tek bir karakter veya metin grubuna istenilen şekilde kenarlıklar eklenmesini sağlayan </a:t>
            </a:r>
            <a:r>
              <a:rPr lang="tr-TR" sz="1800" b="1" dirty="0"/>
              <a:t>Paragraf</a:t>
            </a:r>
            <a:r>
              <a:rPr lang="tr-TR" sz="1800" dirty="0"/>
              <a:t> grubu aracıdır.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Paragraf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9446" cy="127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36" y="203883"/>
            <a:ext cx="614660" cy="426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18" y="1559770"/>
            <a:ext cx="4986020" cy="550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283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6" name="Resi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 bwMode="auto">
          <a:xfrm>
            <a:off x="3328533" y="299130"/>
            <a:ext cx="5710348" cy="2516641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/>
          <a:stretch/>
        </p:blipFill>
        <p:spPr bwMode="auto">
          <a:xfrm>
            <a:off x="1540682" y="2969030"/>
            <a:ext cx="7498199" cy="4073966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017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062263"/>
          </a:xfrm>
        </p:spPr>
        <p:txBody>
          <a:bodyPr/>
          <a:lstStyle/>
          <a:p>
            <a:pPr lvl="0"/>
            <a:r>
              <a:rPr lang="tr-TR" sz="1800" b="1" dirty="0" smtClean="0"/>
              <a:t>Stilleri Değiştir -&gt; Stil Kümesi </a:t>
            </a:r>
            <a:endParaRPr lang="tr-TR" sz="1800" b="1" dirty="0"/>
          </a:p>
          <a:p>
            <a:pPr lvl="1"/>
            <a:r>
              <a:rPr lang="tr-TR" sz="1800" dirty="0"/>
              <a:t>Stil galerisinde bulunan stillere ek olarak hazırlanmış stil kümeleridir.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98031"/>
            <a:ext cx="3077028" cy="30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Resim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68" y="2398030"/>
            <a:ext cx="5489803" cy="324211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4490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671863"/>
          </a:xfrm>
        </p:spPr>
        <p:txBody>
          <a:bodyPr/>
          <a:lstStyle/>
          <a:p>
            <a:pPr lvl="0"/>
            <a:r>
              <a:rPr lang="tr-TR" sz="1800" b="1" dirty="0" smtClean="0"/>
              <a:t>Stilleri Değiştir -&gt; Renkler</a:t>
            </a:r>
            <a:endParaRPr lang="tr-TR" sz="1800" b="1" dirty="0"/>
          </a:p>
          <a:p>
            <a:pPr lvl="1"/>
            <a:r>
              <a:rPr lang="tr-TR" sz="1800" dirty="0"/>
              <a:t>Stil galerisinde bulunan stillerin gövde metni, vurgulama, gölgelendirme, metin efektleri gibi seçeneklerin renklerini değiştirmek için kullanılan araçtır.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98031"/>
            <a:ext cx="3077028" cy="30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0" y="2398031"/>
            <a:ext cx="5780547" cy="35091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59428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671863"/>
          </a:xfrm>
        </p:spPr>
        <p:txBody>
          <a:bodyPr/>
          <a:lstStyle/>
          <a:p>
            <a:pPr lvl="0"/>
            <a:r>
              <a:rPr lang="tr-TR" sz="1800" b="1" dirty="0" smtClean="0"/>
              <a:t>Stilleri Değiştir -&gt; Yazı Tipleri</a:t>
            </a:r>
            <a:endParaRPr lang="tr-TR" sz="1800" b="1" dirty="0"/>
          </a:p>
          <a:p>
            <a:pPr lvl="1"/>
            <a:r>
              <a:rPr lang="tr-TR" sz="1800" dirty="0"/>
              <a:t>Stil galerisinden seçilen stilin yazı fontunu değiştirmek için kullanılan seçenektir.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98031"/>
            <a:ext cx="3077028" cy="30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2398030"/>
            <a:ext cx="5660572" cy="376900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453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671863"/>
          </a:xfrm>
        </p:spPr>
        <p:txBody>
          <a:bodyPr/>
          <a:lstStyle/>
          <a:p>
            <a:pPr lvl="0"/>
            <a:r>
              <a:rPr lang="tr-TR" sz="1800" b="1" dirty="0" smtClean="0"/>
              <a:t>Stilleri Değiştir -&gt; Paragraf Aralığı</a:t>
            </a:r>
            <a:endParaRPr lang="tr-TR" sz="1800" b="1" dirty="0"/>
          </a:p>
          <a:p>
            <a:pPr lvl="1"/>
            <a:r>
              <a:rPr lang="tr-TR" sz="1800" dirty="0"/>
              <a:t>Uygulanan metinde paragraf boşluklarını düzenlemek için kullanılan özelliktir.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98031"/>
            <a:ext cx="3077028" cy="30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2" y="2398031"/>
            <a:ext cx="5588003" cy="46109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0442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228849" cy="4691063"/>
          </a:xfrm>
        </p:spPr>
        <p:txBody>
          <a:bodyPr/>
          <a:lstStyle/>
          <a:p>
            <a:r>
              <a:rPr lang="tr-TR" sz="1800" dirty="0" smtClean="0"/>
              <a:t>KLAVYE KISAYOLLARI</a:t>
            </a:r>
            <a:endParaRPr lang="tr-TR" sz="1800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08961"/>
              </p:ext>
            </p:extLst>
          </p:nvPr>
        </p:nvGraphicFramePr>
        <p:xfrm>
          <a:off x="2663216" y="0"/>
          <a:ext cx="6161470" cy="5849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8441"/>
                <a:gridCol w="1553029"/>
              </a:tblGrid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İşlem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Klavye Kısa yolu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Seçilen içeriği kopyala ve kes (sil)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Ctrl+X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Seçilen içeriği kopyala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Ctrl+C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İçeriği yapıştır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Ctrl+V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5671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Şeridi gizle veya simge durumuna küçült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Ctrl+F1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Kalın biçimlendirmeyi uygula/kaldır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Ctrl+B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İtalik biçimlendirmeyi uygula/kaldır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Ctrl+I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Altı çizili biçimlendirmeyi uygula/kaldır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Ctrl+U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Paragrafı sola hizala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Ctrl+L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Paragrafı ortaya hizala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Ctrl+E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Paragrafı sağa hizala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Paragraftan önce boşluk ekle/kaldır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Ctrl+0 (sıfır)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Çift satır aralığı uygula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Ctrl+2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Tek satır aralığı uygula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Ctrl+1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Normal stili uygula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Ctrl+Shift+N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352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Başlık 1 stilini uygula</a:t>
                      </a:r>
                      <a:endParaRPr lang="tr-T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Ctrl+shift+1</a:t>
                      </a:r>
                      <a:endParaRPr lang="tr-T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265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2171" y="273051"/>
            <a:ext cx="5791200" cy="1671863"/>
          </a:xfrm>
        </p:spPr>
        <p:txBody>
          <a:bodyPr/>
          <a:lstStyle/>
          <a:p>
            <a:pPr lvl="0"/>
            <a:r>
              <a:rPr lang="tr-TR" sz="1800" b="1" dirty="0" smtClean="0"/>
              <a:t>Stilleri Değiştir -&gt; Paragraf Aralığı</a:t>
            </a:r>
            <a:endParaRPr lang="tr-TR" sz="1800" b="1" dirty="0"/>
          </a:p>
          <a:p>
            <a:pPr lvl="1"/>
            <a:r>
              <a:rPr lang="tr-TR" sz="1800" dirty="0"/>
              <a:t>Uygulanan metinde paragraf boşluklarını düzenlemek için kullanılan özelliktir.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24321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Stiller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2398031"/>
            <a:ext cx="3077028" cy="309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2" y="2398031"/>
            <a:ext cx="5588003" cy="461096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3267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b="1" dirty="0"/>
              <a:t>Word, çalışma alanındaki nesneler ile çalışabilmek için belli araç grubu sunar.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7663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b="1" dirty="0" smtClean="0"/>
              <a:t>Bul</a:t>
            </a:r>
          </a:p>
          <a:p>
            <a:pPr lvl="1"/>
            <a:r>
              <a:rPr lang="tr-TR" sz="1800" dirty="0"/>
              <a:t>Bu araç Word içerisinde varsayılan olarak sadece karakter ve karakter gruplarını arar.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Resim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45" y="173325"/>
            <a:ext cx="1021443" cy="45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00" y="1634218"/>
            <a:ext cx="2959329" cy="44182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8" name="Resim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84" y="4558392"/>
            <a:ext cx="4154716" cy="243749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4400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2327274"/>
          </a:xfrm>
        </p:spPr>
        <p:txBody>
          <a:bodyPr/>
          <a:lstStyle/>
          <a:p>
            <a:r>
              <a:rPr lang="tr-TR" sz="1800" b="1" dirty="0" smtClean="0"/>
              <a:t>Bul-&gt;Gelişmiş Bul</a:t>
            </a:r>
          </a:p>
          <a:p>
            <a:pPr lvl="1"/>
            <a:r>
              <a:rPr lang="tr-TR" sz="1800" dirty="0"/>
              <a:t>Word ile belgelerde daha detaylı aramalar </a:t>
            </a:r>
            <a:r>
              <a:rPr lang="tr-TR" sz="1800" dirty="0" smtClean="0"/>
              <a:t>yapmak </a:t>
            </a:r>
            <a:r>
              <a:rPr lang="tr-TR" sz="1800" dirty="0"/>
              <a:t>için </a:t>
            </a:r>
            <a:r>
              <a:rPr lang="tr-TR" sz="1800" b="1" dirty="0"/>
              <a:t>Bul</a:t>
            </a:r>
            <a:r>
              <a:rPr lang="tr-TR" sz="1800" dirty="0"/>
              <a:t> aracının altındaki </a:t>
            </a:r>
            <a:r>
              <a:rPr lang="tr-TR" sz="1800" b="1" dirty="0"/>
              <a:t>Gelişmiş</a:t>
            </a:r>
            <a:r>
              <a:rPr lang="tr-TR" sz="1800" dirty="0"/>
              <a:t> </a:t>
            </a:r>
            <a:r>
              <a:rPr lang="tr-TR" sz="1800" b="1" dirty="0"/>
              <a:t>Bul</a:t>
            </a:r>
            <a:r>
              <a:rPr lang="tr-TR" sz="1800" dirty="0"/>
              <a:t> seçeneği </a:t>
            </a:r>
            <a:r>
              <a:rPr lang="tr-TR" sz="1800" b="1" dirty="0"/>
              <a:t>Bul </a:t>
            </a:r>
            <a:r>
              <a:rPr lang="tr-TR" sz="1800" dirty="0"/>
              <a:t>ve </a:t>
            </a:r>
            <a:r>
              <a:rPr lang="tr-TR" sz="1800" b="1" dirty="0"/>
              <a:t> Değiştir</a:t>
            </a:r>
            <a:r>
              <a:rPr lang="tr-TR" sz="1800" dirty="0"/>
              <a:t> penceresinden detaylı arama ayarları yapılarak belgede istenilen özelliklerde arama yapılır.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Resim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642" y="175620"/>
            <a:ext cx="1021443" cy="45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67" y="2600323"/>
            <a:ext cx="5772649" cy="407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454149"/>
          </a:xfrm>
        </p:spPr>
        <p:txBody>
          <a:bodyPr/>
          <a:lstStyle/>
          <a:p>
            <a:r>
              <a:rPr lang="tr-TR" sz="1800" b="1" dirty="0" smtClean="0"/>
              <a:t>Değiştir </a:t>
            </a:r>
          </a:p>
          <a:p>
            <a:pPr lvl="1"/>
            <a:r>
              <a:rPr lang="tr-TR" sz="1800" dirty="0"/>
              <a:t>Çalışma belgelerinde sistematik olarak yapılan metin hatalarını hızlı ve kolay bir şekilde değiştiren araçtır.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40" y="252186"/>
            <a:ext cx="1166359" cy="40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5" y="1639887"/>
            <a:ext cx="4644572" cy="53702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85" y="3422104"/>
            <a:ext cx="5704115" cy="30400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Oval 2"/>
          <p:cNvSpPr/>
          <p:nvPr/>
        </p:nvSpPr>
        <p:spPr>
          <a:xfrm>
            <a:off x="3439885" y="6719886"/>
            <a:ext cx="1489755" cy="3338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926112" y="6251689"/>
            <a:ext cx="1270001" cy="2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439886" y="4110167"/>
            <a:ext cx="1741712" cy="2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439885" y="4715594"/>
            <a:ext cx="1756229" cy="2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797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367063"/>
          </a:xfrm>
        </p:spPr>
        <p:txBody>
          <a:bodyPr/>
          <a:lstStyle/>
          <a:p>
            <a:r>
              <a:rPr lang="tr-TR" sz="1800" b="1" dirty="0" smtClean="0"/>
              <a:t>Seç </a:t>
            </a:r>
          </a:p>
          <a:p>
            <a:pPr lvl="1"/>
            <a:r>
              <a:rPr lang="tr-TR" sz="1800" dirty="0"/>
              <a:t>Çalışma belgelerinde bulunan metinleri ve diğer nesneleri daha kolay kontrol etmek için </a:t>
            </a:r>
            <a:r>
              <a:rPr lang="tr-TR" sz="1800" dirty="0" smtClean="0"/>
              <a:t>kullanılan araç </a:t>
            </a:r>
            <a:r>
              <a:rPr lang="tr-TR" sz="1800" dirty="0"/>
              <a:t>grubudur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Resi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6" y="238851"/>
            <a:ext cx="838202" cy="40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56" y="2600324"/>
            <a:ext cx="3210988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1624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076778"/>
          </a:xfrm>
        </p:spPr>
        <p:txBody>
          <a:bodyPr/>
          <a:lstStyle/>
          <a:p>
            <a:r>
              <a:rPr lang="tr-TR" sz="1800" b="1" dirty="0" smtClean="0"/>
              <a:t>Seç -&gt; Tümünü Seç</a:t>
            </a:r>
          </a:p>
          <a:p>
            <a:pPr lvl="1"/>
            <a:r>
              <a:rPr lang="tr-TR" sz="1800" dirty="0"/>
              <a:t>Bu komut ile Word çalışma belgesindeki bütün metin ve nesneleri seçer.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Resi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56" y="201717"/>
            <a:ext cx="838202" cy="40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13" y="2600323"/>
            <a:ext cx="5557157" cy="44826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3620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642834"/>
          </a:xfrm>
        </p:spPr>
        <p:txBody>
          <a:bodyPr/>
          <a:lstStyle/>
          <a:p>
            <a:r>
              <a:rPr lang="tr-TR" sz="1800" b="1" dirty="0" smtClean="0"/>
              <a:t>Seç -&gt; Nesneleri Seç</a:t>
            </a:r>
          </a:p>
          <a:p>
            <a:pPr lvl="1"/>
            <a:r>
              <a:rPr lang="tr-TR" sz="1800" dirty="0"/>
              <a:t>Bu komut ile çalışma belgesinde sadece nesneler seçilir. </a:t>
            </a:r>
            <a:endParaRPr lang="tr-TR" sz="1800" dirty="0" smtClean="0"/>
          </a:p>
          <a:p>
            <a:pPr lvl="1"/>
            <a:r>
              <a:rPr lang="tr-TR" sz="1800" dirty="0" smtClean="0"/>
              <a:t>Metin </a:t>
            </a:r>
            <a:r>
              <a:rPr lang="tr-TR" sz="1800" dirty="0"/>
              <a:t>ifadeleri üzerinde herhangi bir işlem yapılamaz.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Resi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56" y="201717"/>
            <a:ext cx="838202" cy="40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90" y="2600324"/>
            <a:ext cx="5441349" cy="3408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305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642834"/>
          </a:xfrm>
        </p:spPr>
        <p:txBody>
          <a:bodyPr/>
          <a:lstStyle/>
          <a:p>
            <a:r>
              <a:rPr lang="tr-TR" sz="1800" b="1" dirty="0" smtClean="0"/>
              <a:t>Seç -&gt; Benzer Biçimli Metinleri Seç</a:t>
            </a:r>
          </a:p>
          <a:p>
            <a:pPr lvl="1"/>
            <a:r>
              <a:rPr lang="tr-TR" sz="1800" dirty="0"/>
              <a:t>Bu komut uygulandıktan sonra belgede tıklanan metin ile aynı biçimli bütün metinler grup olarak seçilir. 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Resim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03" y="214534"/>
            <a:ext cx="838202" cy="40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2" y="2600323"/>
            <a:ext cx="5497143" cy="31618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057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1642834"/>
          </a:xfrm>
        </p:spPr>
        <p:txBody>
          <a:bodyPr/>
          <a:lstStyle/>
          <a:p>
            <a:r>
              <a:rPr lang="tr-TR" sz="1800" b="1" dirty="0" smtClean="0"/>
              <a:t>Seç -&gt; Seçim Bölmesi</a:t>
            </a:r>
          </a:p>
          <a:p>
            <a:pPr lvl="1"/>
            <a:r>
              <a:rPr lang="tr-TR" sz="1800" dirty="0"/>
              <a:t>Seçeneği ile Word, aktif olan sayfada kullanılan nesneleri liste halinde kullanıcıya sunar.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/>
            </a:pPr>
            <a:r>
              <a:rPr lang="tr-TR" sz="1600" b="1" cap="all" dirty="0"/>
              <a:t>Giriş 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Düzenleme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600324"/>
            <a:ext cx="2693903" cy="29296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45"/>
          <a:stretch/>
        </p:blipFill>
        <p:spPr bwMode="auto">
          <a:xfrm>
            <a:off x="4571999" y="2600324"/>
            <a:ext cx="2452915" cy="3013226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4980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228849" cy="4691063"/>
          </a:xfrm>
        </p:spPr>
        <p:txBody>
          <a:bodyPr/>
          <a:lstStyle/>
          <a:p>
            <a:r>
              <a:rPr lang="tr-TR" sz="1800" dirty="0" smtClean="0"/>
              <a:t>KLAVYE KISAYOLLARI</a:t>
            </a:r>
            <a:endParaRPr lang="tr-TR" sz="1800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06979"/>
              </p:ext>
            </p:extLst>
          </p:nvPr>
        </p:nvGraphicFramePr>
        <p:xfrm>
          <a:off x="2670629" y="0"/>
          <a:ext cx="6125028" cy="5573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0400"/>
                <a:gridCol w="1654628"/>
              </a:tblGrid>
              <a:tr h="46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İşlem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Klavye Kısa yolu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Başlık 2 stilini uygula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Ctrl+shift+2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Başlık 3 stilini uygula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Ctrl+shift+3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Büyük/küçük harf değiştir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Shift+F3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Son eylemi geri al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Ctrl+Z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Son eylemi yinele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Ctrl+Y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Kısa yol menüsünü aç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Shift+F10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Yazım denetimi yap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F7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Belgeyi kaydet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Ctrl+S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Farklı kaydet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F12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50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Yazdır (yazdırma iletişim kutusunu göster)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Ctrl+P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  <a:tr h="4643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Sonraki pencereye geçer</a:t>
                      </a:r>
                      <a:endParaRPr lang="tr-T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ALT+SEKME</a:t>
                      </a:r>
                      <a:endParaRPr lang="tr-T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02" marR="456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161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088" y="-176884"/>
            <a:ext cx="3008313" cy="1162050"/>
          </a:xfrm>
        </p:spPr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1600" y="1057737"/>
            <a:ext cx="2569029" cy="4399634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</a:p>
          <a:p>
            <a:pPr marL="538163" lvl="1" indent="-342900">
              <a:buFont typeface="Arial" pitchFamily="34" charset="0"/>
              <a:buChar char="•"/>
            </a:pPr>
            <a:endParaRPr lang="tr-TR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409371" y="638395"/>
            <a:ext cx="5805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tr-TR" b="1" cap="all" dirty="0" smtClean="0"/>
              <a:t>EKLE </a:t>
            </a:r>
            <a:r>
              <a:rPr lang="tr-TR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Sayfalar 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Tablolar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Resimler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Çizimler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Bağlantılar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Metin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Simgeler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dirty="0" smtClean="0"/>
              <a:t>Medya </a:t>
            </a:r>
            <a:endParaRPr lang="tr-TR" dirty="0"/>
          </a:p>
          <a:p>
            <a:endParaRPr lang="tr-T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" y="3223717"/>
            <a:ext cx="7968343" cy="281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051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918605"/>
          </a:xfrm>
        </p:spPr>
        <p:txBody>
          <a:bodyPr/>
          <a:lstStyle/>
          <a:p>
            <a:r>
              <a:rPr lang="tr-TR" sz="1800" b="1" dirty="0" smtClean="0"/>
              <a:t>Kapak Sayfası</a:t>
            </a:r>
          </a:p>
          <a:p>
            <a:pPr lvl="1"/>
            <a:r>
              <a:rPr lang="tr-TR" sz="1800" dirty="0"/>
              <a:t>Bu araç ile Word kütüphanesinde bulunan hazır kapaklar oluşturulur. </a:t>
            </a:r>
            <a:endParaRPr lang="tr-TR" sz="1800" dirty="0" smtClean="0"/>
          </a:p>
          <a:p>
            <a:pPr lvl="1"/>
            <a:r>
              <a:rPr lang="tr-TR" sz="1800" dirty="0" smtClean="0"/>
              <a:t>Kapak </a:t>
            </a:r>
            <a:r>
              <a:rPr lang="tr-TR" sz="1800" dirty="0"/>
              <a:t>galerisinde bulunan hazır kapaklar dışında Office.com sitesinden uygun bir kapak indirip kullanma imkânı verir.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Sayfalar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" y="2600323"/>
            <a:ext cx="3352801" cy="208951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9" name="Resim 8"/>
          <p:cNvPicPr/>
          <p:nvPr/>
        </p:nvPicPr>
        <p:blipFill>
          <a:blip r:embed="rId4"/>
          <a:stretch>
            <a:fillRect/>
          </a:stretch>
        </p:blipFill>
        <p:spPr>
          <a:xfrm>
            <a:off x="3593192" y="2600322"/>
            <a:ext cx="4331607" cy="444225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2559592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918605"/>
          </a:xfrm>
        </p:spPr>
        <p:txBody>
          <a:bodyPr/>
          <a:lstStyle/>
          <a:p>
            <a:r>
              <a:rPr lang="tr-TR" sz="1800" b="1" dirty="0" smtClean="0"/>
              <a:t>Kapak Sayfası</a:t>
            </a:r>
          </a:p>
          <a:p>
            <a:pPr lvl="1"/>
            <a:r>
              <a:rPr lang="tr-TR" sz="1800" dirty="0"/>
              <a:t>Bu araç ile Word kütüphanesinde bulunan hazır kapaklar oluşturulur. </a:t>
            </a:r>
            <a:endParaRPr lang="tr-TR" sz="1800" dirty="0" smtClean="0"/>
          </a:p>
          <a:p>
            <a:pPr lvl="1"/>
            <a:r>
              <a:rPr lang="tr-TR" sz="1800" dirty="0" smtClean="0"/>
              <a:t>Kapak </a:t>
            </a:r>
            <a:r>
              <a:rPr lang="tr-TR" sz="1800" dirty="0"/>
              <a:t>galerisinde bulunan hazır kapaklar dışında Office.com sitesinden uygun bir kapak indirip kullanma imkânı verir.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Sayfalar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" y="2600323"/>
            <a:ext cx="3352801" cy="208951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9" name="Resim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45052" y="2600323"/>
            <a:ext cx="4331607" cy="444225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8" name="Resim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2325" r="8183" b="1453"/>
          <a:stretch/>
        </p:blipFill>
        <p:spPr bwMode="auto">
          <a:xfrm>
            <a:off x="5731781" y="2600322"/>
            <a:ext cx="3179990" cy="4422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6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918605"/>
          </a:xfrm>
        </p:spPr>
        <p:txBody>
          <a:bodyPr/>
          <a:lstStyle/>
          <a:p>
            <a:r>
              <a:rPr lang="tr-TR" sz="1800" b="1" dirty="0" smtClean="0"/>
              <a:t>Boş Sayfa </a:t>
            </a:r>
          </a:p>
          <a:p>
            <a:pPr lvl="1"/>
            <a:r>
              <a:rPr lang="tr-TR" sz="1800" dirty="0"/>
              <a:t>Önceden oluşturulan bir belgenin istenilen sayfasından sonra boş bir sayfa ekler. </a:t>
            </a:r>
            <a:endParaRPr lang="tr-TR" sz="1800" dirty="0" smtClean="0"/>
          </a:p>
          <a:p>
            <a:pPr lvl="1"/>
            <a:r>
              <a:rPr lang="tr-TR" sz="1800" dirty="0" smtClean="0"/>
              <a:t>Boş </a:t>
            </a:r>
            <a:r>
              <a:rPr lang="tr-TR" sz="1800" dirty="0"/>
              <a:t>sayfa geçerli imleç konumundan sonra oluşturulur.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Sayfalar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" y="2600323"/>
            <a:ext cx="3352801" cy="208951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2684930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744435"/>
          </a:xfrm>
        </p:spPr>
        <p:txBody>
          <a:bodyPr/>
          <a:lstStyle/>
          <a:p>
            <a:r>
              <a:rPr lang="tr-TR" sz="1800" b="1" dirty="0" smtClean="0"/>
              <a:t>Sayfa Sonu</a:t>
            </a:r>
          </a:p>
          <a:p>
            <a:pPr lvl="1"/>
            <a:r>
              <a:rPr lang="tr-TR" sz="1800" dirty="0"/>
              <a:t>İmlecin geçerli konumundan itibaren sayfayı sonlandırır. </a:t>
            </a:r>
            <a:endParaRPr lang="tr-TR" sz="1800" dirty="0" smtClean="0"/>
          </a:p>
          <a:p>
            <a:pPr lvl="1"/>
            <a:r>
              <a:rPr lang="tr-TR" sz="1800" dirty="0" smtClean="0"/>
              <a:t>Sayfa </a:t>
            </a:r>
            <a:r>
              <a:rPr lang="tr-TR" sz="1800" dirty="0"/>
              <a:t>sonlandırılma noktasından itibaren artık işlem </a:t>
            </a:r>
            <a:r>
              <a:rPr lang="tr-TR" sz="1800" dirty="0" smtClean="0"/>
              <a:t>yapılamaz..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Sayfalar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7" name="Resi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" y="2600323"/>
            <a:ext cx="3352801" cy="2089519"/>
          </a:xfrm>
          <a:prstGeom prst="rect">
            <a:avLst/>
          </a:prstGeom>
          <a:noFill/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2318749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2"/>
            <a:ext cx="5307693" cy="1120320"/>
          </a:xfrm>
        </p:spPr>
        <p:txBody>
          <a:bodyPr/>
          <a:lstStyle/>
          <a:p>
            <a:r>
              <a:rPr lang="tr-TR" sz="1800" b="1" dirty="0" smtClean="0"/>
              <a:t>Tablo Ekle Alanı</a:t>
            </a:r>
          </a:p>
          <a:p>
            <a:pPr lvl="1"/>
            <a:r>
              <a:rPr lang="tr-TR" sz="1800" dirty="0"/>
              <a:t> </a:t>
            </a:r>
            <a:r>
              <a:rPr lang="tr-TR" sz="1800" dirty="0" err="1" smtClean="0"/>
              <a:t>Karesel</a:t>
            </a:r>
            <a:r>
              <a:rPr lang="tr-TR" sz="1800" dirty="0" smtClean="0"/>
              <a:t> </a:t>
            </a:r>
            <a:r>
              <a:rPr lang="tr-TR" sz="1800" dirty="0"/>
              <a:t>alanlarla kullanıcının ihtiyaç duyduğu tablo hızlı bir şekilde çizilir.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78" y="2301875"/>
            <a:ext cx="4435022" cy="47350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7992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2"/>
            <a:ext cx="5307693" cy="1120320"/>
          </a:xfrm>
        </p:spPr>
        <p:txBody>
          <a:bodyPr/>
          <a:lstStyle/>
          <a:p>
            <a:r>
              <a:rPr lang="tr-TR" sz="1800" b="1" dirty="0" smtClean="0"/>
              <a:t>Tablo Ekle Seçeneği/Penceresi</a:t>
            </a:r>
          </a:p>
          <a:p>
            <a:pPr lvl="1"/>
            <a:r>
              <a:rPr lang="tr-TR" sz="1800" dirty="0" smtClean="0"/>
              <a:t>Özellikleri </a:t>
            </a:r>
            <a:r>
              <a:rPr lang="tr-TR" sz="1800" dirty="0"/>
              <a:t>farklı bir tablo oluşturulmak istendiğinde kullanılan seçenektir.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81" y="2301875"/>
            <a:ext cx="5603876" cy="428711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75502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294491"/>
          </a:xfrm>
        </p:spPr>
        <p:txBody>
          <a:bodyPr/>
          <a:lstStyle/>
          <a:p>
            <a:r>
              <a:rPr lang="tr-TR" sz="1800" b="1" dirty="0" smtClean="0"/>
              <a:t>Tablo Çiz</a:t>
            </a:r>
          </a:p>
          <a:p>
            <a:pPr lvl="1"/>
            <a:r>
              <a:rPr lang="tr-TR" sz="1800" dirty="0"/>
              <a:t>Bu araçla belge üzerinde istenilen noktadan istenilen genişlik ve yükseklikte hücre temelli tablolar oluşturulur. 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5" y="2301875"/>
            <a:ext cx="5541964" cy="47711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05562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483178"/>
          </a:xfrm>
        </p:spPr>
        <p:txBody>
          <a:bodyPr/>
          <a:lstStyle/>
          <a:p>
            <a:r>
              <a:rPr lang="tr-TR" sz="1800" b="1" dirty="0" smtClean="0"/>
              <a:t>Excel Elektronik Tablosu</a:t>
            </a:r>
          </a:p>
          <a:p>
            <a:pPr lvl="1"/>
            <a:r>
              <a:rPr lang="tr-TR" sz="1800" dirty="0"/>
              <a:t> Bu seçenek ile Word otomatik olarak çalışma belgesi içerisine bir Excel tablosu ekler ve Excel tablosu için sekmeler bölümünde Excel araçları yüklenir</a:t>
            </a:r>
            <a:r>
              <a:rPr lang="tr-TR" sz="1800" dirty="0" smtClean="0"/>
              <a:t>. 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70" y="2301875"/>
            <a:ext cx="5678305" cy="38376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1360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1"/>
            <a:ext cx="5307693" cy="1483178"/>
          </a:xfrm>
        </p:spPr>
        <p:txBody>
          <a:bodyPr/>
          <a:lstStyle/>
          <a:p>
            <a:r>
              <a:rPr lang="tr-TR" sz="1800" b="1" dirty="0" smtClean="0"/>
              <a:t>Metni Tabloya Dönüştür</a:t>
            </a:r>
          </a:p>
          <a:p>
            <a:pPr lvl="1"/>
            <a:r>
              <a:rPr lang="tr-TR" sz="1800" dirty="0" smtClean="0"/>
              <a:t>Bu </a:t>
            </a:r>
            <a:r>
              <a:rPr lang="tr-TR" sz="1800" dirty="0"/>
              <a:t>seçenek ile Word içerisine yazılmış bir metin grubu seçilerek tabloya aktarılır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32" y="2301875"/>
            <a:ext cx="5657396" cy="47683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98079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6744" y="1435100"/>
            <a:ext cx="2423885" cy="4691063"/>
          </a:xfrm>
        </p:spPr>
        <p:txBody>
          <a:bodyPr/>
          <a:lstStyle/>
          <a:p>
            <a:r>
              <a:rPr lang="tr-TR" dirty="0" smtClean="0"/>
              <a:t>BELGELERİ KAYDETMEK VE FARKLI KAYDETMEK</a:t>
            </a:r>
            <a:endParaRPr lang="tr-TR" dirty="0"/>
          </a:p>
        </p:txBody>
      </p:sp>
      <p:pic>
        <p:nvPicPr>
          <p:cNvPr id="5" name="Resi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696685"/>
            <a:ext cx="6392863" cy="85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74" y="1683837"/>
            <a:ext cx="6392863" cy="488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77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0"/>
            <a:ext cx="5307693" cy="1642835"/>
          </a:xfrm>
        </p:spPr>
        <p:txBody>
          <a:bodyPr/>
          <a:lstStyle/>
          <a:p>
            <a:r>
              <a:rPr lang="tr-TR" sz="1800" b="1" dirty="0" smtClean="0"/>
              <a:t>Hızlı Tablolar-&gt;Tablo Araçları</a:t>
            </a:r>
          </a:p>
          <a:p>
            <a:pPr lvl="1"/>
            <a:r>
              <a:rPr lang="tr-TR" sz="1800" dirty="0"/>
              <a:t>Word, kullanıcılar tarafından oluşturulan tabloları özelleştirmek için </a:t>
            </a:r>
            <a:r>
              <a:rPr lang="tr-TR" sz="1800" b="1" dirty="0"/>
              <a:t>Tablo Araçları</a:t>
            </a:r>
            <a:r>
              <a:rPr lang="tr-TR" sz="1800" dirty="0"/>
              <a:t> grubundan oluşan </a:t>
            </a:r>
            <a:r>
              <a:rPr lang="tr-TR" sz="1800" b="1" dirty="0"/>
              <a:t>Tasarım </a:t>
            </a:r>
            <a:r>
              <a:rPr lang="tr-TR" sz="1800" dirty="0"/>
              <a:t>ve </a:t>
            </a:r>
            <a:r>
              <a:rPr lang="tr-TR" sz="1800" b="1" dirty="0"/>
              <a:t>Düzen</a:t>
            </a:r>
            <a:r>
              <a:rPr lang="tr-TR" sz="1800" dirty="0"/>
              <a:t> adlarından iki sekme sunar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Resi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72" y="2301875"/>
            <a:ext cx="5658718" cy="39682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055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0"/>
            <a:ext cx="5307693" cy="1889579"/>
          </a:xfrm>
        </p:spPr>
        <p:txBody>
          <a:bodyPr/>
          <a:lstStyle/>
          <a:p>
            <a:r>
              <a:rPr lang="tr-TR" sz="1800" b="1" dirty="0" smtClean="0"/>
              <a:t>Hızlı Tablolar-&gt;Tablo Araçları-&gt;Tasarım</a:t>
            </a:r>
          </a:p>
          <a:p>
            <a:pPr lvl="1"/>
            <a:r>
              <a:rPr lang="tr-TR" sz="1800" dirty="0"/>
              <a:t>Çalışma belgesine eklenen tablonun görünüm ayarlarının özelleştirildiği sekmedir. Bu sekmede </a:t>
            </a:r>
            <a:r>
              <a:rPr lang="tr-TR" sz="1800" b="1" dirty="0"/>
              <a:t>Tablo Stili Seçenekleri, Tablo Stilleri, Kenarlıkları Çiz</a:t>
            </a:r>
            <a:r>
              <a:rPr lang="tr-TR" sz="1800" dirty="0"/>
              <a:t> araç grupları bulunmaktadır.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4789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0"/>
            <a:ext cx="5307693" cy="1889579"/>
          </a:xfrm>
        </p:spPr>
        <p:txBody>
          <a:bodyPr/>
          <a:lstStyle/>
          <a:p>
            <a:r>
              <a:rPr lang="tr-TR" sz="1800" b="1" dirty="0" smtClean="0"/>
              <a:t>Hızlı Tablolar-&gt;Tablo Araçları-&gt;Tasarım-&gt;Tablo Stili Seçenekleri</a:t>
            </a:r>
          </a:p>
          <a:p>
            <a:pPr lvl="1"/>
            <a:r>
              <a:rPr lang="tr-TR" sz="1800" b="1" dirty="0"/>
              <a:t>Tablo Stilleri</a:t>
            </a:r>
            <a:r>
              <a:rPr lang="tr-TR" sz="1800" dirty="0"/>
              <a:t> galerisinde bulunan hazır tabloların satır ve sütunları yeniden düzenlenir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Resim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20" y="2301875"/>
            <a:ext cx="5725926" cy="3387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3279820" y="2301875"/>
            <a:ext cx="2148523" cy="920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3" idx="2"/>
          </p:cNvCxnSpPr>
          <p:nvPr/>
        </p:nvCxnSpPr>
        <p:spPr>
          <a:xfrm>
            <a:off x="4354082" y="3222171"/>
            <a:ext cx="2772432" cy="16546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4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0"/>
            <a:ext cx="5307693" cy="1889579"/>
          </a:xfrm>
        </p:spPr>
        <p:txBody>
          <a:bodyPr/>
          <a:lstStyle/>
          <a:p>
            <a:r>
              <a:rPr lang="tr-TR" sz="1800" b="1" dirty="0" smtClean="0"/>
              <a:t>Hızlı Tablolar-&gt;Tablo Araçları-&gt;Tasarım-&gt;Tablo Stilleri</a:t>
            </a:r>
          </a:p>
          <a:p>
            <a:pPr lvl="1"/>
            <a:r>
              <a:rPr lang="tr-TR" sz="1800" dirty="0"/>
              <a:t>Oluşturulan tabloların amaca daha uygun görünmesi için Word’ün sunduğu hazır tablo galerisinden oluşur.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Resi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9" y="2301875"/>
            <a:ext cx="5588001" cy="44277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0295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75049" y="273050"/>
            <a:ext cx="5307693" cy="1889579"/>
          </a:xfrm>
        </p:spPr>
        <p:txBody>
          <a:bodyPr/>
          <a:lstStyle/>
          <a:p>
            <a:r>
              <a:rPr lang="tr-TR" sz="1800" b="1" dirty="0" smtClean="0"/>
              <a:t>Hızlı Tablolar-&gt;Tablo Araçları-&gt;Tasarım-&gt;Kenarlıkları Çiz</a:t>
            </a:r>
          </a:p>
          <a:p>
            <a:pPr lvl="1"/>
            <a:r>
              <a:rPr lang="tr-TR" sz="1800" dirty="0"/>
              <a:t>Otomatik tablo oluşturma seçeneklerinin yanı sıra tamamen özel tablolar oluşturmak için kullanılan araç </a:t>
            </a:r>
            <a:r>
              <a:rPr lang="tr-TR" sz="1800" dirty="0" smtClean="0"/>
              <a:t>grubudur.</a:t>
            </a:r>
            <a:endParaRPr lang="tr-TR" sz="18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Tablo</a:t>
            </a:r>
            <a:endParaRPr lang="tr-TR" sz="1600" dirty="0"/>
          </a:p>
          <a:p>
            <a:endParaRPr lang="tr-TR" sz="1600" dirty="0" smtClean="0"/>
          </a:p>
        </p:txBody>
      </p:sp>
      <p:pic>
        <p:nvPicPr>
          <p:cNvPr id="8" name="Resi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2301875"/>
            <a:ext cx="3149600" cy="482438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83" y="2301875"/>
            <a:ext cx="5646059" cy="36199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Dikdörtgen 2"/>
          <p:cNvSpPr/>
          <p:nvPr/>
        </p:nvSpPr>
        <p:spPr>
          <a:xfrm>
            <a:off x="5762171" y="2301875"/>
            <a:ext cx="3120571" cy="10073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>
            <a:stCxn id="3" idx="2"/>
          </p:cNvCxnSpPr>
          <p:nvPr/>
        </p:nvCxnSpPr>
        <p:spPr>
          <a:xfrm flipH="1">
            <a:off x="5762171" y="3309257"/>
            <a:ext cx="1560286" cy="802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07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415063"/>
          </a:xfrm>
        </p:spPr>
        <p:txBody>
          <a:bodyPr/>
          <a:lstStyle/>
          <a:p>
            <a:r>
              <a:rPr lang="tr-TR" sz="1800" b="1" dirty="0"/>
              <a:t>Word bu araç grubu ile çalışma belgesine ihtiyaca göre çeşitli çizimler oluşturulmasını sağlar. </a:t>
            </a:r>
            <a:endParaRPr lang="tr-TR" sz="1800" b="1" dirty="0" smtClean="0"/>
          </a:p>
          <a:p>
            <a:r>
              <a:rPr lang="tr-TR" sz="1800" b="1" dirty="0" smtClean="0"/>
              <a:t>Çizim </a:t>
            </a:r>
            <a:r>
              <a:rPr lang="tr-TR" sz="1800" b="1" dirty="0"/>
              <a:t>araçları farklı gruplarda listelenmiştir. </a:t>
            </a:r>
            <a:endParaRPr lang="tr-TR" sz="1800" b="1" dirty="0" smtClean="0"/>
          </a:p>
          <a:p>
            <a:r>
              <a:rPr lang="tr-TR" sz="1800" b="1" dirty="0" smtClean="0"/>
              <a:t>Bu </a:t>
            </a:r>
            <a:r>
              <a:rPr lang="tr-TR" sz="1800" b="1" dirty="0"/>
              <a:t>grupta yer alan her araç için Görünüm sekmesinden sonra ilgili çizim araçlarının özelliklerinin ayarlandığı yeni yeni bir sekme açılır.</a:t>
            </a:r>
          </a:p>
          <a:p>
            <a:endParaRPr lang="tr-TR" dirty="0"/>
          </a:p>
        </p:txBody>
      </p:sp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3323315"/>
            <a:ext cx="5222292" cy="15825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75810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7541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3341005"/>
          </a:xfrm>
        </p:spPr>
        <p:txBody>
          <a:bodyPr/>
          <a:lstStyle/>
          <a:p>
            <a:r>
              <a:rPr lang="tr-TR" sz="1800" b="1" dirty="0" smtClean="0"/>
              <a:t>Resim</a:t>
            </a:r>
          </a:p>
          <a:p>
            <a:pPr lvl="1"/>
            <a:r>
              <a:rPr lang="tr-TR" sz="1800" dirty="0"/>
              <a:t>Bir depolama birimi üzerinde saklanan bir resmin Word çalışma belgesine eklenmesini sağlar</a:t>
            </a:r>
            <a:r>
              <a:rPr lang="tr-TR" sz="1800" dirty="0" smtClean="0"/>
              <a:t>.</a:t>
            </a:r>
          </a:p>
          <a:p>
            <a:r>
              <a:rPr lang="tr-TR" sz="1800" b="1" dirty="0" smtClean="0"/>
              <a:t>Küçük Resim</a:t>
            </a:r>
          </a:p>
          <a:p>
            <a:pPr lvl="1"/>
            <a:r>
              <a:rPr lang="tr-TR" sz="1800" dirty="0"/>
              <a:t>Word’ün çalışma belgelerine eklenmesi için sunduğu küçük resim galerisini açar. </a:t>
            </a:r>
            <a:endParaRPr lang="tr-TR" sz="1800" dirty="0" smtClean="0"/>
          </a:p>
          <a:p>
            <a:pPr lvl="1"/>
            <a:r>
              <a:rPr lang="tr-TR" sz="1800" dirty="0" smtClean="0"/>
              <a:t>Buradan </a:t>
            </a:r>
            <a:r>
              <a:rPr lang="tr-TR" sz="1800" dirty="0"/>
              <a:t>belgeye istenilen bir resim tıklanarak eklenir.</a:t>
            </a:r>
          </a:p>
        </p:txBody>
      </p:sp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0515"/>
            <a:ext cx="3641685" cy="1103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13" y="3062285"/>
            <a:ext cx="3542887" cy="40023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30326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7541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49" y="273052"/>
            <a:ext cx="5336721" cy="1817006"/>
          </a:xfrm>
        </p:spPr>
        <p:txBody>
          <a:bodyPr/>
          <a:lstStyle/>
          <a:p>
            <a:r>
              <a:rPr lang="tr-TR" sz="1800" b="1" dirty="0" smtClean="0"/>
              <a:t>Şekiller</a:t>
            </a:r>
          </a:p>
          <a:p>
            <a:pPr lvl="1"/>
            <a:r>
              <a:rPr lang="tr-TR" sz="1800" dirty="0"/>
              <a:t>Çizgiler, Dikdörtgenler, Temel Şekiller, Blok Oklar, Denklem Şekilleri, Akış Çizelgesi, Yıldızlar ve Başlık Sayfaları ve Belirtme Çizgileri gruplarından çeşitli hazır şekiller </a:t>
            </a:r>
            <a:r>
              <a:rPr lang="tr-TR" sz="1800" dirty="0" smtClean="0"/>
              <a:t>oluşturulur.</a:t>
            </a:r>
          </a:p>
        </p:txBody>
      </p:sp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0515"/>
            <a:ext cx="3641685" cy="1103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Resim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8" y="2028143"/>
            <a:ext cx="5441041" cy="383870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8126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7541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49" y="273052"/>
            <a:ext cx="5336721" cy="1817006"/>
          </a:xfrm>
        </p:spPr>
        <p:txBody>
          <a:bodyPr/>
          <a:lstStyle/>
          <a:p>
            <a:r>
              <a:rPr lang="tr-TR" sz="1800" b="1" dirty="0" err="1" smtClean="0"/>
              <a:t>SmartArt</a:t>
            </a:r>
            <a:endParaRPr lang="tr-TR" sz="1800" b="1" dirty="0" smtClean="0"/>
          </a:p>
          <a:p>
            <a:pPr lvl="1"/>
            <a:r>
              <a:rPr lang="tr-TR" sz="1800" dirty="0" smtClean="0"/>
              <a:t>Kullanıcıların </a:t>
            </a:r>
            <a:r>
              <a:rPr lang="tr-TR" sz="1800" dirty="0"/>
              <a:t>kavramlar veya olaylar </a:t>
            </a:r>
            <a:r>
              <a:rPr lang="tr-TR" sz="1800" dirty="0" smtClean="0"/>
              <a:t>arasındaki </a:t>
            </a:r>
            <a:r>
              <a:rPr lang="tr-TR" sz="1800" dirty="0"/>
              <a:t>ilişkileri daha kolay ve </a:t>
            </a:r>
            <a:r>
              <a:rPr lang="tr-TR" sz="1800" dirty="0" smtClean="0"/>
              <a:t>basit </a:t>
            </a:r>
            <a:r>
              <a:rPr lang="tr-TR" sz="1800" dirty="0"/>
              <a:t>göstermesini </a:t>
            </a:r>
            <a:r>
              <a:rPr lang="tr-TR" sz="1800" dirty="0" smtClean="0"/>
              <a:t>sağlayan araçtır.</a:t>
            </a:r>
          </a:p>
        </p:txBody>
      </p:sp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10515"/>
            <a:ext cx="3641685" cy="11035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71754" y="3614056"/>
            <a:ext cx="4500245" cy="23685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571059042"/>
              </p:ext>
            </p:extLst>
          </p:nvPr>
        </p:nvGraphicFramePr>
        <p:xfrm>
          <a:off x="3641684" y="2394402"/>
          <a:ext cx="5486400" cy="371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07461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tr-TR" b="1" dirty="0" smtClean="0"/>
              <a:t>WORD 2010</a:t>
            </a:r>
            <a:endParaRPr lang="en-US" b="1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075415"/>
          </a:xfrm>
        </p:spPr>
        <p:txBody>
          <a:bodyPr/>
          <a:lstStyle/>
          <a:p>
            <a:r>
              <a:rPr lang="tr-TR" sz="1600" dirty="0" smtClean="0"/>
              <a:t>METİN ÜZERİNDE ÇALIŞMA</a:t>
            </a:r>
            <a:endParaRPr lang="tr-TR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tr-TR" sz="1600" b="1" cap="all" dirty="0" smtClean="0"/>
              <a:t>Ekle </a:t>
            </a:r>
            <a:r>
              <a:rPr lang="tr-TR" sz="1600" b="1" cap="all" dirty="0"/>
              <a:t>Sekmesi</a:t>
            </a:r>
          </a:p>
          <a:p>
            <a:pPr marL="444500" lvl="0" indent="-285750">
              <a:buFont typeface="Arial" pitchFamily="34" charset="0"/>
              <a:buChar char="•"/>
            </a:pPr>
            <a:r>
              <a:rPr lang="tr-TR" sz="1600" dirty="0" smtClean="0"/>
              <a:t>Çizimler</a:t>
            </a:r>
            <a:endParaRPr lang="tr-TR" sz="1600" dirty="0"/>
          </a:p>
          <a:p>
            <a:endParaRPr lang="tr-TR" sz="1600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3575049" y="273052"/>
            <a:ext cx="5336721" cy="1396091"/>
          </a:xfrm>
        </p:spPr>
        <p:txBody>
          <a:bodyPr/>
          <a:lstStyle/>
          <a:p>
            <a:r>
              <a:rPr lang="tr-TR" sz="1800" b="1" dirty="0" smtClean="0"/>
              <a:t>Grafik</a:t>
            </a:r>
          </a:p>
          <a:p>
            <a:pPr lvl="1"/>
            <a:r>
              <a:rPr lang="tr-TR" sz="1800" dirty="0"/>
              <a:t>V</a:t>
            </a:r>
            <a:r>
              <a:rPr lang="tr-TR" sz="1800" dirty="0" smtClean="0"/>
              <a:t>erilerin </a:t>
            </a:r>
            <a:r>
              <a:rPr lang="tr-TR" sz="1800" dirty="0"/>
              <a:t>karşılaştırılması için </a:t>
            </a:r>
            <a:r>
              <a:rPr lang="tr-TR" sz="1800" dirty="0" smtClean="0"/>
              <a:t>geliştirilen grafik </a:t>
            </a:r>
            <a:r>
              <a:rPr lang="tr-TR" sz="1800" dirty="0"/>
              <a:t>galerisidir.</a:t>
            </a:r>
          </a:p>
        </p:txBody>
      </p:sp>
      <p:pic>
        <p:nvPicPr>
          <p:cNvPr id="8" name="Resim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379886"/>
            <a:ext cx="5186490" cy="35274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aphicFrame>
        <p:nvGraphicFramePr>
          <p:cNvPr id="11" name="Grafik 10"/>
          <p:cNvGraphicFramePr/>
          <p:nvPr>
            <p:extLst>
              <p:ext uri="{D42A27DB-BD31-4B8C-83A1-F6EECF244321}">
                <p14:modId xmlns:p14="http://schemas.microsoft.com/office/powerpoint/2010/main" val="1384569698"/>
              </p:ext>
            </p:extLst>
          </p:nvPr>
        </p:nvGraphicFramePr>
        <p:xfrm>
          <a:off x="5186490" y="1892296"/>
          <a:ext cx="3957510" cy="401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810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5653</Words>
  <Application>Microsoft Office PowerPoint</Application>
  <PresentationFormat>Ekran Gösterisi (4:3)</PresentationFormat>
  <Paragraphs>1592</Paragraphs>
  <Slides>213</Slides>
  <Notes>213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213</vt:i4>
      </vt:variant>
    </vt:vector>
  </HeadingPairs>
  <TitlesOfParts>
    <vt:vector size="215" baseType="lpstr">
      <vt:lpstr>Default Design</vt:lpstr>
      <vt:lpstr>Unknown</vt:lpstr>
      <vt:lpstr>OFFİCE PROGRAMLARI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  <vt:lpstr>WORD 2010</vt:lpstr>
    </vt:vector>
  </TitlesOfParts>
  <Company>Clearly Presented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tmyo312</cp:lastModifiedBy>
  <cp:revision>147</cp:revision>
  <dcterms:created xsi:type="dcterms:W3CDTF">2009-11-03T13:35:13Z</dcterms:created>
  <dcterms:modified xsi:type="dcterms:W3CDTF">2016-10-25T16:31:53Z</dcterms:modified>
</cp:coreProperties>
</file>