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90" r:id="rId32"/>
    <p:sldId id="291" r:id="rId33"/>
    <p:sldId id="292"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p:scale>
          <a:sx n="77" d="100"/>
          <a:sy n="77" d="100"/>
        </p:scale>
        <p:origin x="-3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tr-TR"/>
              <a:t>Öğr. Grv. Kenan DONUK</a:t>
            </a: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tr-TR"/>
              <a:t>2012</a:t>
            </a: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37B9109-BAB4-4ABB-8110-4E887C80C999}" type="slidenum">
              <a:rPr lang="tr-TR"/>
              <a:pPr>
                <a:defRPr/>
              </a:pPr>
              <a:t>‹#›</a:t>
            </a:fld>
            <a:endParaRPr lang="tr-TR"/>
          </a:p>
        </p:txBody>
      </p:sp>
    </p:spTree>
    <p:extLst>
      <p:ext uri="{BB962C8B-B14F-4D97-AF65-F5344CB8AC3E}">
        <p14:creationId xmlns:p14="http://schemas.microsoft.com/office/powerpoint/2010/main" val="1592370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r>
              <a:rPr lang="en-GB"/>
              <a:t>Öğr. Grv. Kenan DONUK</a:t>
            </a: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r>
              <a:rPr lang="tr-TR"/>
              <a:t>2012</a:t>
            </a:r>
            <a:endParaRPr lang="en-GB"/>
          </a:p>
        </p:txBody>
      </p:sp>
      <p:sp>
        <p:nvSpPr>
          <p:cNvPr id="1034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38567FE-13A8-45FD-8AA0-9890951088EC}" type="slidenum">
              <a:rPr lang="en-GB"/>
              <a:pPr>
                <a:defRPr/>
              </a:pPr>
              <a:t>‹#›</a:t>
            </a:fld>
            <a:endParaRPr lang="en-GB"/>
          </a:p>
        </p:txBody>
      </p:sp>
    </p:spTree>
    <p:extLst>
      <p:ext uri="{BB962C8B-B14F-4D97-AF65-F5344CB8AC3E}">
        <p14:creationId xmlns:p14="http://schemas.microsoft.com/office/powerpoint/2010/main" val="386507176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1190B5-C662-4734-AC6F-42D930C8990F}" type="slidenum">
              <a:rPr lang="en-GB" smtClean="0"/>
              <a:pPr eaLnBrk="1" hangingPunct="1"/>
              <a:t>1</a:t>
            </a:fld>
            <a:endParaRPr lang="en-GB"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p>
        </p:txBody>
      </p:sp>
      <p:sp>
        <p:nvSpPr>
          <p:cNvPr id="104453"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4454"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ayt Görüntüsü Yer Tutucusu 1"/>
          <p:cNvSpPr>
            <a:spLocks noGrp="1" noRot="1" noChangeAspect="1" noTextEdit="1"/>
          </p:cNvSpPr>
          <p:nvPr>
            <p:ph type="sldImg"/>
          </p:nvPr>
        </p:nvSpPr>
        <p:spPr>
          <a:ln/>
        </p:spPr>
      </p:sp>
      <p:sp>
        <p:nvSpPr>
          <p:cNvPr id="113667" name="Not Yer Tutucusu 2"/>
          <p:cNvSpPr>
            <a:spLocks noGrp="1"/>
          </p:cNvSpPr>
          <p:nvPr>
            <p:ph type="body" idx="1"/>
          </p:nvPr>
        </p:nvSpPr>
        <p:spPr>
          <a:noFill/>
        </p:spPr>
        <p:txBody>
          <a:bodyPr/>
          <a:lstStyle/>
          <a:p>
            <a:endParaRPr lang="tr-TR" smtClean="0"/>
          </a:p>
        </p:txBody>
      </p:sp>
      <p:sp>
        <p:nvSpPr>
          <p:cNvPr id="113668" name="Üstbilgi Yer Tutucusu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13669" name="Slayt Numarası Yer Tutucusu 5"/>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923F9E-F18A-4B4E-B1E5-5016891E121D}" type="slidenum">
              <a:rPr lang="en-GB" smtClean="0"/>
              <a:pPr eaLnBrk="1" hangingPunct="1"/>
              <a:t>92</a:t>
            </a:fld>
            <a:endParaRPr lang="en-GB" smtClean="0"/>
          </a:p>
        </p:txBody>
      </p:sp>
      <p:sp>
        <p:nvSpPr>
          <p:cNvPr id="113670" name="Veri Yer Tutucusu 6"/>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ayt Görüntüsü Yer Tutucusu 1"/>
          <p:cNvSpPr>
            <a:spLocks noGrp="1" noRot="1" noChangeAspect="1" noTextEdit="1"/>
          </p:cNvSpPr>
          <p:nvPr>
            <p:ph type="sldImg"/>
          </p:nvPr>
        </p:nvSpPr>
        <p:spPr>
          <a:ln/>
        </p:spPr>
      </p:sp>
      <p:sp>
        <p:nvSpPr>
          <p:cNvPr id="114691" name="Not Yer Tutucusu 2"/>
          <p:cNvSpPr>
            <a:spLocks noGrp="1"/>
          </p:cNvSpPr>
          <p:nvPr>
            <p:ph type="body" idx="1"/>
          </p:nvPr>
        </p:nvSpPr>
        <p:spPr>
          <a:noFill/>
        </p:spPr>
        <p:txBody>
          <a:bodyPr/>
          <a:lstStyle/>
          <a:p>
            <a:endParaRPr lang="tr-TR" smtClean="0"/>
          </a:p>
        </p:txBody>
      </p:sp>
      <p:sp>
        <p:nvSpPr>
          <p:cNvPr id="114692" name="Üstbilgi Yer Tutucusu 3"/>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14693" name="Slayt Numarası Yer Tutucusu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1C2F6-55B0-461A-BE71-A4A7E53396A3}" type="slidenum">
              <a:rPr lang="en-GB" smtClean="0"/>
              <a:pPr eaLnBrk="1" hangingPunct="1"/>
              <a:t>98</a:t>
            </a:fld>
            <a:endParaRPr lang="en-GB" smtClean="0"/>
          </a:p>
        </p:txBody>
      </p:sp>
      <p:sp>
        <p:nvSpPr>
          <p:cNvPr id="114694" name="Veri Yer Tutucusu 6"/>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14ED7-C02B-44F3-BA8D-32DDBFF55FD2}" type="slidenum">
              <a:rPr lang="en-GB" smtClean="0"/>
              <a:pPr eaLnBrk="1" hangingPunct="1"/>
              <a:t>2</a:t>
            </a:fld>
            <a:endParaRPr lang="en-GB"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p>
        </p:txBody>
      </p:sp>
      <p:sp>
        <p:nvSpPr>
          <p:cNvPr id="105477"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5478"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C4E826-FC30-4C6F-B082-E9275E61CF4C}" type="slidenum">
              <a:rPr lang="en-GB" smtClean="0"/>
              <a:pPr eaLnBrk="1" hangingPunct="1"/>
              <a:t>3</a:t>
            </a:fld>
            <a:endParaRPr lang="en-GB"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p>
        </p:txBody>
      </p:sp>
      <p:sp>
        <p:nvSpPr>
          <p:cNvPr id="106501"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6502"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DBB9E-CE74-4BA8-B6EA-0CA40C8BCD3F}" type="slidenum">
              <a:rPr lang="en-GB" smtClean="0"/>
              <a:pPr eaLnBrk="1" hangingPunct="1"/>
              <a:t>4</a:t>
            </a:fld>
            <a:endParaRPr lang="en-GB"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
        <p:nvSpPr>
          <p:cNvPr id="107525"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7526"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7279CF-C7E3-4AE4-9E85-E2848B7BD523}" type="slidenum">
              <a:rPr lang="en-GB" smtClean="0"/>
              <a:pPr eaLnBrk="1" hangingPunct="1"/>
              <a:t>5</a:t>
            </a:fld>
            <a:endParaRPr lang="en-GB"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p>
        </p:txBody>
      </p:sp>
      <p:sp>
        <p:nvSpPr>
          <p:cNvPr id="108549"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8550"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79D98E-16ED-4830-BB2F-92F46D646B7A}" type="slidenum">
              <a:rPr lang="en-GB" smtClean="0"/>
              <a:pPr eaLnBrk="1" hangingPunct="1"/>
              <a:t>6</a:t>
            </a:fld>
            <a:endParaRPr lang="en-GB"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p>
        </p:txBody>
      </p:sp>
      <p:sp>
        <p:nvSpPr>
          <p:cNvPr id="109573"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09574"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1BCADC-FDB3-436D-936E-862D319250BE}" type="slidenum">
              <a:rPr lang="en-GB" smtClean="0"/>
              <a:pPr eaLnBrk="1" hangingPunct="1"/>
              <a:t>7</a:t>
            </a:fld>
            <a:endParaRPr lang="en-GB"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p>
        </p:txBody>
      </p:sp>
      <p:sp>
        <p:nvSpPr>
          <p:cNvPr id="110597"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10598"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7AF496-FB12-429C-BA29-2CE2147EEEE1}" type="slidenum">
              <a:rPr lang="en-GB" smtClean="0"/>
              <a:pPr eaLnBrk="1" hangingPunct="1"/>
              <a:t>8</a:t>
            </a:fld>
            <a:endParaRPr lang="en-GB"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p>
        </p:txBody>
      </p:sp>
      <p:sp>
        <p:nvSpPr>
          <p:cNvPr id="111621"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11622"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0585A1-8F14-4F1D-B751-E0B93342A2F7}" type="slidenum">
              <a:rPr lang="en-GB" smtClean="0"/>
              <a:pPr eaLnBrk="1" hangingPunct="1"/>
              <a:t>9</a:t>
            </a:fld>
            <a:endParaRPr lang="en-GB"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p>
        </p:txBody>
      </p:sp>
      <p:sp>
        <p:nvSpPr>
          <p:cNvPr id="112645" name="Üstbilgi Yer Tutucusu 1"/>
          <p:cNvSpPr>
            <a:spLocks noGrp="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mtClean="0"/>
              <a:t>Öğr. Grv. Kenan DONUK</a:t>
            </a:r>
          </a:p>
        </p:txBody>
      </p:sp>
      <p:sp>
        <p:nvSpPr>
          <p:cNvPr id="112646" name="Veri Yer Tutucusu 2"/>
          <p:cNvSpPr>
            <a:spLocks noGrp="1"/>
          </p:cNvSpPr>
          <p:nvPr>
            <p:ph type="dt" sz="quarter" idx="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smtClean="0"/>
              <a:t>2012</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8DF4BB5-BE45-4726-A3F7-5DD883270752}" type="slidenum">
              <a:rPr lang="en-GB"/>
              <a:pPr>
                <a:defRPr/>
              </a:pPr>
              <a:t>‹#›</a:t>
            </a:fld>
            <a:endParaRPr lang="en-GB"/>
          </a:p>
        </p:txBody>
      </p:sp>
    </p:spTree>
    <p:extLst>
      <p:ext uri="{BB962C8B-B14F-4D97-AF65-F5344CB8AC3E}">
        <p14:creationId xmlns:p14="http://schemas.microsoft.com/office/powerpoint/2010/main" val="38606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8D03F6C-1E86-4F25-AE99-7D727EFBAF63}" type="slidenum">
              <a:rPr lang="en-GB"/>
              <a:pPr>
                <a:defRPr/>
              </a:pPr>
              <a:t>‹#›</a:t>
            </a:fld>
            <a:endParaRPr lang="en-GB"/>
          </a:p>
        </p:txBody>
      </p:sp>
    </p:spTree>
    <p:extLst>
      <p:ext uri="{BB962C8B-B14F-4D97-AF65-F5344CB8AC3E}">
        <p14:creationId xmlns:p14="http://schemas.microsoft.com/office/powerpoint/2010/main" val="305527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BE9B220-C435-49F7-A8E6-7D22BF059DD0}" type="slidenum">
              <a:rPr lang="en-GB"/>
              <a:pPr>
                <a:defRPr/>
              </a:pPr>
              <a:t>‹#›</a:t>
            </a:fld>
            <a:endParaRPr lang="en-GB"/>
          </a:p>
        </p:txBody>
      </p:sp>
    </p:spTree>
    <p:extLst>
      <p:ext uri="{BB962C8B-B14F-4D97-AF65-F5344CB8AC3E}">
        <p14:creationId xmlns:p14="http://schemas.microsoft.com/office/powerpoint/2010/main" val="22236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26DA6AF-7082-407B-BD5E-63338CF8A7D3}" type="slidenum">
              <a:rPr lang="en-GB"/>
              <a:pPr>
                <a:defRPr/>
              </a:pPr>
              <a:t>‹#›</a:t>
            </a:fld>
            <a:endParaRPr lang="en-GB"/>
          </a:p>
        </p:txBody>
      </p:sp>
    </p:spTree>
    <p:extLst>
      <p:ext uri="{BB962C8B-B14F-4D97-AF65-F5344CB8AC3E}">
        <p14:creationId xmlns:p14="http://schemas.microsoft.com/office/powerpoint/2010/main" val="284616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D952A64-9E96-4DDA-B648-50C2BFFD81DE}" type="slidenum">
              <a:rPr lang="en-GB"/>
              <a:pPr>
                <a:defRPr/>
              </a:pPr>
              <a:t>‹#›</a:t>
            </a:fld>
            <a:endParaRPr lang="en-GB"/>
          </a:p>
        </p:txBody>
      </p:sp>
    </p:spTree>
    <p:extLst>
      <p:ext uri="{BB962C8B-B14F-4D97-AF65-F5344CB8AC3E}">
        <p14:creationId xmlns:p14="http://schemas.microsoft.com/office/powerpoint/2010/main" val="405680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F862FA-55F6-4B66-88B4-A28E4CAFE22E}" type="slidenum">
              <a:rPr lang="en-GB"/>
              <a:pPr>
                <a:defRPr/>
              </a:pPr>
              <a:t>‹#›</a:t>
            </a:fld>
            <a:endParaRPr lang="en-GB"/>
          </a:p>
        </p:txBody>
      </p:sp>
    </p:spTree>
    <p:extLst>
      <p:ext uri="{BB962C8B-B14F-4D97-AF65-F5344CB8AC3E}">
        <p14:creationId xmlns:p14="http://schemas.microsoft.com/office/powerpoint/2010/main" val="91476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04F695C-B26F-462C-A7BF-6233C7CFB85C}" type="slidenum">
              <a:rPr lang="en-GB"/>
              <a:pPr>
                <a:defRPr/>
              </a:pPr>
              <a:t>‹#›</a:t>
            </a:fld>
            <a:endParaRPr lang="en-GB"/>
          </a:p>
        </p:txBody>
      </p:sp>
    </p:spTree>
    <p:extLst>
      <p:ext uri="{BB962C8B-B14F-4D97-AF65-F5344CB8AC3E}">
        <p14:creationId xmlns:p14="http://schemas.microsoft.com/office/powerpoint/2010/main" val="367726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2A2CB1-C569-4F19-8E88-94B183CB4A17}" type="slidenum">
              <a:rPr lang="en-GB"/>
              <a:pPr>
                <a:defRPr/>
              </a:pPr>
              <a:t>‹#›</a:t>
            </a:fld>
            <a:endParaRPr lang="en-GB"/>
          </a:p>
        </p:txBody>
      </p:sp>
    </p:spTree>
    <p:extLst>
      <p:ext uri="{BB962C8B-B14F-4D97-AF65-F5344CB8AC3E}">
        <p14:creationId xmlns:p14="http://schemas.microsoft.com/office/powerpoint/2010/main" val="249959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571768E-DE47-4578-B5F0-EF7370C479A2}" type="slidenum">
              <a:rPr lang="en-GB"/>
              <a:pPr>
                <a:defRPr/>
              </a:pPr>
              <a:t>‹#›</a:t>
            </a:fld>
            <a:endParaRPr lang="en-GB"/>
          </a:p>
        </p:txBody>
      </p:sp>
    </p:spTree>
    <p:extLst>
      <p:ext uri="{BB962C8B-B14F-4D97-AF65-F5344CB8AC3E}">
        <p14:creationId xmlns:p14="http://schemas.microsoft.com/office/powerpoint/2010/main" val="184955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8767FA4-BFDD-4D7E-89EA-5A2BA4A6676B}" type="slidenum">
              <a:rPr lang="en-GB"/>
              <a:pPr>
                <a:defRPr/>
              </a:pPr>
              <a:t>‹#›</a:t>
            </a:fld>
            <a:endParaRPr lang="en-GB"/>
          </a:p>
        </p:txBody>
      </p:sp>
    </p:spTree>
    <p:extLst>
      <p:ext uri="{BB962C8B-B14F-4D97-AF65-F5344CB8AC3E}">
        <p14:creationId xmlns:p14="http://schemas.microsoft.com/office/powerpoint/2010/main" val="10975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B4376BC-6939-45D6-934D-9A91F8E5B801}" type="slidenum">
              <a:rPr lang="en-GB"/>
              <a:pPr>
                <a:defRPr/>
              </a:pPr>
              <a:t>‹#›</a:t>
            </a:fld>
            <a:endParaRPr lang="en-GB"/>
          </a:p>
        </p:txBody>
      </p:sp>
    </p:spTree>
    <p:extLst>
      <p:ext uri="{BB962C8B-B14F-4D97-AF65-F5344CB8AC3E}">
        <p14:creationId xmlns:p14="http://schemas.microsoft.com/office/powerpoint/2010/main" val="94161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C4F412D-5627-4635-AD70-A3DC7E08BF7E}" type="slidenum">
              <a:rPr lang="en-GB"/>
              <a:pPr>
                <a:defRPr/>
              </a:pPr>
              <a:t>‹#›</a:t>
            </a:fld>
            <a:endParaRPr lang="en-GB"/>
          </a:p>
        </p:txBody>
      </p:sp>
    </p:spTree>
    <p:extLst>
      <p:ext uri="{BB962C8B-B14F-4D97-AF65-F5344CB8AC3E}">
        <p14:creationId xmlns:p14="http://schemas.microsoft.com/office/powerpoint/2010/main" val="375457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547A9A-D7AA-4D5B-8F7B-18135D0842AF}" type="slidenum">
              <a:rPr lang="en-GB"/>
              <a:pPr>
                <a:defRPr/>
              </a:pPr>
              <a:t>‹#›</a:t>
            </a:fld>
            <a:endParaRPr lang="en-GB"/>
          </a:p>
        </p:txBody>
      </p:sp>
    </p:spTree>
    <p:extLst>
      <p:ext uri="{BB962C8B-B14F-4D97-AF65-F5344CB8AC3E}">
        <p14:creationId xmlns:p14="http://schemas.microsoft.com/office/powerpoint/2010/main" val="2012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0E96F6D-2379-4972-94D5-24DCF5B808A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43"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70263" y="0"/>
            <a:ext cx="2466975" cy="369888"/>
          </a:xfrm>
          <a:prstGeom prst="rect">
            <a:avLst/>
          </a:prstGeom>
        </p:spPr>
        <p:txBody>
          <a:bodyPr wrap="none">
            <a:spAutoFit/>
          </a:bodyPr>
          <a:lstStyle/>
          <a:p>
            <a:pPr>
              <a:defRPr/>
            </a:pPr>
            <a:r>
              <a:rPr lang="x-none" b="1" cap="all"/>
              <a:t>MICROSOFT </a:t>
            </a:r>
            <a:r>
              <a:rPr lang="tr-TR" b="1" cap="all" dirty="0"/>
              <a:t> </a:t>
            </a:r>
            <a:r>
              <a:rPr lang="x-none" b="1" cap="all"/>
              <a:t>EXCEL</a:t>
            </a:r>
            <a:endParaRPr lang="tr-TR" b="1" cap="all" dirty="0"/>
          </a:p>
        </p:txBody>
      </p:sp>
      <p:sp>
        <p:nvSpPr>
          <p:cNvPr id="3075" name="Dikdörtgen 4"/>
          <p:cNvSpPr>
            <a:spLocks noChangeArrowheads="1"/>
          </p:cNvSpPr>
          <p:nvPr/>
        </p:nvSpPr>
        <p:spPr bwMode="auto">
          <a:xfrm>
            <a:off x="1681163" y="417513"/>
            <a:ext cx="584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t>A - MİCROSOFT OFFİCE EXCEL 2010’ A GİRİŞ</a:t>
            </a:r>
          </a:p>
        </p:txBody>
      </p:sp>
      <p:sp>
        <p:nvSpPr>
          <p:cNvPr id="3076" name="Dikdörtgen 5"/>
          <p:cNvSpPr>
            <a:spLocks noChangeArrowheads="1"/>
          </p:cNvSpPr>
          <p:nvPr/>
        </p:nvSpPr>
        <p:spPr bwMode="auto">
          <a:xfrm>
            <a:off x="666750" y="282575"/>
            <a:ext cx="8094663" cy="6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solidFill>
                <a:srgbClr val="002060"/>
              </a:solidFill>
            </a:endParaRPr>
          </a:p>
          <a:p>
            <a:pPr algn="just"/>
            <a:endParaRPr lang="tr-TR">
              <a:solidFill>
                <a:srgbClr val="002060"/>
              </a:solidFill>
            </a:endParaRPr>
          </a:p>
          <a:p>
            <a:pPr algn="just"/>
            <a:r>
              <a:rPr lang="tr-TR">
                <a:solidFill>
                  <a:srgbClr val="002060"/>
                </a:solidFill>
              </a:rPr>
              <a:t>Microsoft Office’in ürünü olan Excel, verilerin tablolar ya da listeler halinde tutulduğu, kullanım amacına göre sayısal ya da metinsel işlemlerle kısa bir sürede sonuçların elde edildiği hesaplama, analiz etme, grafik çizme ,filtreleme ve tablolama özellikleriyle,  özellikle ofisler için gerekli bir hesap tablosu programıdır.</a:t>
            </a:r>
          </a:p>
          <a:p>
            <a:pPr algn="just"/>
            <a:endParaRPr lang="tr-TR">
              <a:solidFill>
                <a:srgbClr val="002060"/>
              </a:solidFill>
            </a:endParaRPr>
          </a:p>
          <a:p>
            <a:pPr algn="just"/>
            <a:r>
              <a:rPr lang="tr-TR">
                <a:solidFill>
                  <a:srgbClr val="002060"/>
                </a:solidFill>
              </a:rPr>
              <a:t>Excel sayesinde satış istatistikleri, kar-zarar durumları, bir okulun derece sıralaması, yıllık bütçe hesaplaması, stok takibi, şirket personellerinin maaş listesi ve buna benzer çoğu işlem gerçekleştirebilir ve grafiksel gösterimlerle de desteklenebilir</a:t>
            </a:r>
          </a:p>
          <a:p>
            <a:pPr algn="just"/>
            <a:endParaRPr lang="tr-TR">
              <a:solidFill>
                <a:srgbClr val="002060"/>
              </a:solidFill>
            </a:endParaRPr>
          </a:p>
          <a:p>
            <a:pPr algn="just"/>
            <a:r>
              <a:rPr lang="tr-TR">
                <a:solidFill>
                  <a:srgbClr val="002060"/>
                </a:solidFill>
              </a:rPr>
              <a:t>Satır ve sütunlardan oluşan Excel programının satırları sayılarla sütunlar ise harflerle etiketlenmiştir. Satırlara 1 - 1048576 arasında, sütunlara ise A – XFD (1-16384) arasında etiketler verilmiştir. Satır ile sütunun kesişimi hücreyi oluşturur. Hücre ise verilerin girildiği yerdir. </a:t>
            </a:r>
          </a:p>
          <a:p>
            <a:r>
              <a:rPr lang="tr-TR"/>
              <a:t> </a:t>
            </a:r>
          </a:p>
          <a:p>
            <a:r>
              <a:rPr lang="tr-TR"/>
              <a:t> </a:t>
            </a:r>
          </a:p>
          <a:p>
            <a:endParaRPr lang="tr-TR">
              <a:solidFill>
                <a:srgbClr val="002060"/>
              </a:solidFill>
            </a:endParaRPr>
          </a:p>
          <a:p>
            <a:endParaRPr lang="tr-TR">
              <a:solidFill>
                <a:srgbClr val="002060"/>
              </a:solidFill>
            </a:endParaRPr>
          </a:p>
          <a:p>
            <a:endParaRPr lang="tr-TR">
              <a:solidFill>
                <a:srgbClr val="002060"/>
              </a:solidFill>
            </a:endParaRPr>
          </a:p>
          <a:p>
            <a:endParaRPr lang="tr-TR">
              <a:solidFill>
                <a:srgbClr val="002060"/>
              </a:solidFill>
            </a:endParaRPr>
          </a:p>
          <a:p>
            <a:endParaRPr lang="tr-TR">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kdörtgen 4"/>
          <p:cNvSpPr>
            <a:spLocks noChangeArrowheads="1"/>
          </p:cNvSpPr>
          <p:nvPr/>
        </p:nvSpPr>
        <p:spPr bwMode="auto">
          <a:xfrm>
            <a:off x="741363" y="127000"/>
            <a:ext cx="218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c- Hücrelerin Stilleri</a:t>
            </a:r>
          </a:p>
        </p:txBody>
      </p:sp>
      <p:sp>
        <p:nvSpPr>
          <p:cNvPr id="12291" name="Dikdörtgen 5"/>
          <p:cNvSpPr>
            <a:spLocks noChangeArrowheads="1"/>
          </p:cNvSpPr>
          <p:nvPr/>
        </p:nvSpPr>
        <p:spPr bwMode="auto">
          <a:xfrm>
            <a:off x="741363" y="495300"/>
            <a:ext cx="7550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Biçimlendirmek istenen hücreler seçilir. Ve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Hücre Stilleri</a:t>
            </a:r>
            <a:r>
              <a:rPr lang="tr-TR">
                <a:solidFill>
                  <a:srgbClr val="002060"/>
                </a:solidFill>
              </a:rPr>
              <a:t> tıklanır. Var olan bir biçimlendirmeyi değiştirmek ya da kendi biçimlendirmemizi oluşturmak için kenarlık, hizalama, vurgu, yazı tipi, sayı tipini değiştirilebilir.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Hücre Stilleri</a:t>
            </a:r>
            <a:r>
              <a:rPr lang="tr-TR" b="1">
                <a:solidFill>
                  <a:srgbClr val="002060"/>
                </a:solidFill>
                <a:sym typeface="Wingdings" pitchFamily="2" charset="2"/>
              </a:rPr>
              <a:t></a:t>
            </a:r>
            <a:r>
              <a:rPr lang="tr-TR" b="1">
                <a:solidFill>
                  <a:srgbClr val="002060"/>
                </a:solidFill>
              </a:rPr>
              <a:t>Yeni Hücre Stili</a:t>
            </a:r>
            <a:r>
              <a:rPr lang="tr-TR" b="1">
                <a:solidFill>
                  <a:srgbClr val="002060"/>
                </a:solidFill>
                <a:sym typeface="Wingdings" pitchFamily="2" charset="2"/>
              </a:rPr>
              <a:t></a:t>
            </a:r>
            <a:r>
              <a:rPr lang="tr-TR" b="1">
                <a:solidFill>
                  <a:srgbClr val="002060"/>
                </a:solidFill>
              </a:rPr>
              <a:t>Biçimlendir</a:t>
            </a:r>
            <a:r>
              <a:rPr lang="tr-TR">
                <a:solidFill>
                  <a:srgbClr val="002060"/>
                </a:solidFill>
              </a:rPr>
              <a:t> düğmesine tıklanarak istenilen şekilde biçimlendirme ayarlanabilir.</a:t>
            </a:r>
          </a:p>
        </p:txBody>
      </p:sp>
      <p:pic>
        <p:nvPicPr>
          <p:cNvPr id="12292" name="Resim 6"/>
          <p:cNvPicPr>
            <a:picLocks noChangeAspect="1" noChangeArrowheads="1"/>
          </p:cNvPicPr>
          <p:nvPr/>
        </p:nvPicPr>
        <p:blipFill>
          <a:blip r:embed="rId2">
            <a:extLst>
              <a:ext uri="{28A0092B-C50C-407E-A947-70E740481C1C}">
                <a14:useLocalDpi xmlns:a14="http://schemas.microsoft.com/office/drawing/2010/main" val="0"/>
              </a:ext>
            </a:extLst>
          </a:blip>
          <a:srcRect b="3758"/>
          <a:stretch>
            <a:fillRect/>
          </a:stretch>
        </p:blipFill>
        <p:spPr bwMode="auto">
          <a:xfrm>
            <a:off x="1557338" y="2706688"/>
            <a:ext cx="6140450" cy="31416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kdörtgen 4"/>
          <p:cNvSpPr>
            <a:spLocks noChangeArrowheads="1"/>
          </p:cNvSpPr>
          <p:nvPr/>
        </p:nvSpPr>
        <p:spPr bwMode="auto">
          <a:xfrm>
            <a:off x="730250" y="23813"/>
            <a:ext cx="289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d- Hücreleri Biçimlendirme</a:t>
            </a:r>
          </a:p>
        </p:txBody>
      </p:sp>
      <p:sp>
        <p:nvSpPr>
          <p:cNvPr id="13315" name="Dikdörtgen 5"/>
          <p:cNvSpPr>
            <a:spLocks noChangeArrowheads="1"/>
          </p:cNvSpPr>
          <p:nvPr/>
        </p:nvSpPr>
        <p:spPr bwMode="auto">
          <a:xfrm>
            <a:off x="730250" y="415925"/>
            <a:ext cx="7708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Hücreler sağ tıklanarak </a:t>
            </a:r>
            <a:r>
              <a:rPr lang="tr-TR" b="1">
                <a:solidFill>
                  <a:srgbClr val="002060"/>
                </a:solidFill>
              </a:rPr>
              <a:t>“Hücreleri Biçimlendir”</a:t>
            </a:r>
            <a:r>
              <a:rPr lang="tr-TR">
                <a:solidFill>
                  <a:srgbClr val="002060"/>
                </a:solidFill>
              </a:rPr>
              <a:t> sekmesinden hücre biçimlendirilmesi için gereken tüm araçlara buradan ulaşılabilir.</a:t>
            </a:r>
          </a:p>
        </p:txBody>
      </p:sp>
      <p:pic>
        <p:nvPicPr>
          <p:cNvPr id="13316"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616075"/>
            <a:ext cx="5621338" cy="27955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kdörtgen 5"/>
          <p:cNvSpPr>
            <a:spLocks noChangeArrowheads="1"/>
          </p:cNvSpPr>
          <p:nvPr/>
        </p:nvSpPr>
        <p:spPr bwMode="auto">
          <a:xfrm>
            <a:off x="611188" y="1423988"/>
            <a:ext cx="7723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Bir sayfayı silmek için de herhangi bir sayfanın üzerine gelerek sağ tıklayıp çıkan menüden </a:t>
            </a:r>
            <a:r>
              <a:rPr lang="tr-TR" b="1">
                <a:solidFill>
                  <a:srgbClr val="002060"/>
                </a:solidFill>
              </a:rPr>
              <a:t>Sil </a:t>
            </a:r>
            <a:r>
              <a:rPr lang="tr-TR">
                <a:solidFill>
                  <a:srgbClr val="002060"/>
                </a:solidFill>
              </a:rPr>
              <a:t>, </a:t>
            </a:r>
            <a:r>
              <a:rPr lang="tr-TR" b="1">
                <a:solidFill>
                  <a:srgbClr val="002060"/>
                </a:solidFill>
              </a:rPr>
              <a:t>Gizle, Göster </a:t>
            </a:r>
            <a:r>
              <a:rPr lang="tr-TR">
                <a:solidFill>
                  <a:srgbClr val="002060"/>
                </a:solidFill>
              </a:rPr>
              <a:t>işlemlerinden biri uygulanabilir.</a:t>
            </a:r>
            <a:r>
              <a:rPr lang="tr-TR" b="1">
                <a:solidFill>
                  <a:srgbClr val="002060"/>
                </a:solidFill>
              </a:rPr>
              <a:t>  </a:t>
            </a:r>
          </a:p>
        </p:txBody>
      </p:sp>
      <p:pic>
        <p:nvPicPr>
          <p:cNvPr id="14339" name="Resim 2"/>
          <p:cNvPicPr>
            <a:picLocks noChangeAspect="1" noChangeArrowheads="1"/>
          </p:cNvPicPr>
          <p:nvPr/>
        </p:nvPicPr>
        <p:blipFill>
          <a:blip r:embed="rId2">
            <a:extLst>
              <a:ext uri="{28A0092B-C50C-407E-A947-70E740481C1C}">
                <a14:useLocalDpi xmlns:a14="http://schemas.microsoft.com/office/drawing/2010/main" val="0"/>
              </a:ext>
            </a:extLst>
          </a:blip>
          <a:srcRect b="3062"/>
          <a:stretch>
            <a:fillRect/>
          </a:stretch>
        </p:blipFill>
        <p:spPr bwMode="auto">
          <a:xfrm>
            <a:off x="1206500" y="2428875"/>
            <a:ext cx="6532563" cy="349091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4340" name="Dikdörtgen 7"/>
          <p:cNvSpPr>
            <a:spLocks noChangeArrowheads="1"/>
          </p:cNvSpPr>
          <p:nvPr/>
        </p:nvSpPr>
        <p:spPr bwMode="auto">
          <a:xfrm>
            <a:off x="500063" y="22225"/>
            <a:ext cx="7834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e- Yeni Bir Çalışma Sayfası Eklemek, Silmek ve Gizlemek</a:t>
            </a:r>
          </a:p>
        </p:txBody>
      </p:sp>
      <p:sp>
        <p:nvSpPr>
          <p:cNvPr id="14341" name="Dikdörtgen 8"/>
          <p:cNvSpPr>
            <a:spLocks noChangeArrowheads="1"/>
          </p:cNvSpPr>
          <p:nvPr/>
        </p:nvSpPr>
        <p:spPr bwMode="auto">
          <a:xfrm>
            <a:off x="625475" y="390525"/>
            <a:ext cx="7708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Yeni bir çalışma sayfası eklemek için çalışma kitabında herhangi bir sayfa üzerine gelinip sağ tıklanıp </a:t>
            </a:r>
            <a:r>
              <a:rPr lang="tr-TR" b="1">
                <a:solidFill>
                  <a:srgbClr val="002060"/>
                </a:solidFill>
              </a:rPr>
              <a:t>Ekle Komutuna</a:t>
            </a:r>
            <a:r>
              <a:rPr lang="tr-TR">
                <a:solidFill>
                  <a:srgbClr val="002060"/>
                </a:solidFill>
              </a:rPr>
              <a:t> tıklanır ya da kısa yol olarak </a:t>
            </a:r>
            <a:r>
              <a:rPr lang="tr-TR" b="1">
                <a:solidFill>
                  <a:srgbClr val="002060"/>
                </a:solidFill>
              </a:rPr>
              <a:t>Shift+F11 Tuşlarına</a:t>
            </a:r>
            <a:r>
              <a:rPr lang="tr-TR">
                <a:solidFill>
                  <a:srgbClr val="002060"/>
                </a:solidFill>
              </a:rPr>
              <a:t> basılarak yeni bir sayfa eklenebilir. </a:t>
            </a: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kdörtgen 1"/>
          <p:cNvSpPr>
            <a:spLocks noChangeArrowheads="1"/>
          </p:cNvSpPr>
          <p:nvPr/>
        </p:nvSpPr>
        <p:spPr bwMode="auto">
          <a:xfrm>
            <a:off x="603250" y="0"/>
            <a:ext cx="434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f- Çalışma Sayfasının İsmini Değiştirmek</a:t>
            </a:r>
          </a:p>
        </p:txBody>
      </p:sp>
      <p:sp>
        <p:nvSpPr>
          <p:cNvPr id="15363" name="Dikdörtgen 2"/>
          <p:cNvSpPr>
            <a:spLocks noChangeArrowheads="1"/>
          </p:cNvSpPr>
          <p:nvPr/>
        </p:nvSpPr>
        <p:spPr bwMode="auto">
          <a:xfrm>
            <a:off x="603250" y="401638"/>
            <a:ext cx="74517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Dosya</a:t>
            </a:r>
            <a:r>
              <a:rPr lang="tr-TR" b="1">
                <a:solidFill>
                  <a:srgbClr val="002060"/>
                </a:solidFill>
                <a:sym typeface="Wingdings" pitchFamily="2" charset="2"/>
              </a:rPr>
              <a:t></a:t>
            </a:r>
            <a:r>
              <a:rPr lang="tr-TR" b="1">
                <a:solidFill>
                  <a:srgbClr val="002060"/>
                </a:solidFill>
              </a:rPr>
              <a:t>Excel Seçenekleri</a:t>
            </a:r>
            <a:r>
              <a:rPr lang="tr-TR" b="1">
                <a:solidFill>
                  <a:srgbClr val="002060"/>
                </a:solidFill>
                <a:sym typeface="Wingdings" pitchFamily="2" charset="2"/>
              </a:rPr>
              <a:t></a:t>
            </a:r>
            <a:r>
              <a:rPr lang="tr-TR" b="1">
                <a:solidFill>
                  <a:srgbClr val="002060"/>
                </a:solidFill>
              </a:rPr>
              <a:t>Genel</a:t>
            </a:r>
            <a:r>
              <a:rPr lang="tr-TR" b="1">
                <a:solidFill>
                  <a:srgbClr val="002060"/>
                </a:solidFill>
                <a:sym typeface="Wingdings" pitchFamily="2" charset="2"/>
              </a:rPr>
              <a:t></a:t>
            </a:r>
            <a:r>
              <a:rPr lang="tr-TR" b="1">
                <a:solidFill>
                  <a:srgbClr val="002060"/>
                </a:solidFill>
              </a:rPr>
              <a:t> Bu Kadar Çok Boş Sayfa Ekle</a:t>
            </a:r>
            <a:r>
              <a:rPr lang="tr-TR">
                <a:solidFill>
                  <a:srgbClr val="002060"/>
                </a:solidFill>
              </a:rPr>
              <a:t> sekmesinin karşısındaki değeri açılması istenen sayfa adedi girilir. Açılan sayfalardan hangisinin ismi değiştirilmek isteniyorsa imleci o sayfanın üzerine getirip </a:t>
            </a:r>
            <a:r>
              <a:rPr lang="tr-TR" b="1">
                <a:solidFill>
                  <a:srgbClr val="002060"/>
                </a:solidFill>
              </a:rPr>
              <a:t>Sağ Tıkla</a:t>
            </a:r>
            <a:r>
              <a:rPr lang="tr-TR" b="1">
                <a:solidFill>
                  <a:srgbClr val="002060"/>
                </a:solidFill>
                <a:sym typeface="Wingdings" pitchFamily="2" charset="2"/>
              </a:rPr>
              <a:t></a:t>
            </a:r>
            <a:r>
              <a:rPr lang="tr-TR" b="1">
                <a:solidFill>
                  <a:srgbClr val="002060"/>
                </a:solidFill>
              </a:rPr>
              <a:t>Yeniden Adlandır</a:t>
            </a:r>
            <a:r>
              <a:rPr lang="tr-TR">
                <a:solidFill>
                  <a:srgbClr val="002060"/>
                </a:solidFill>
              </a:rPr>
              <a:t> komutu tıklanır ve girmek istenen isim yazılır. </a:t>
            </a:r>
          </a:p>
        </p:txBody>
      </p:sp>
      <p:pic>
        <p:nvPicPr>
          <p:cNvPr id="15364" name="Resim 6"/>
          <p:cNvPicPr>
            <a:picLocks noChangeAspect="1" noChangeArrowheads="1"/>
          </p:cNvPicPr>
          <p:nvPr/>
        </p:nvPicPr>
        <p:blipFill>
          <a:blip r:embed="rId2">
            <a:extLst>
              <a:ext uri="{28A0092B-C50C-407E-A947-70E740481C1C}">
                <a14:useLocalDpi xmlns:a14="http://schemas.microsoft.com/office/drawing/2010/main" val="0"/>
              </a:ext>
            </a:extLst>
          </a:blip>
          <a:srcRect l="2" r="-244" b="8781"/>
          <a:stretch>
            <a:fillRect/>
          </a:stretch>
        </p:blipFill>
        <p:spPr bwMode="auto">
          <a:xfrm>
            <a:off x="2427288" y="2941638"/>
            <a:ext cx="3333750" cy="28416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kdörtgen 1"/>
          <p:cNvSpPr>
            <a:spLocks noChangeArrowheads="1"/>
          </p:cNvSpPr>
          <p:nvPr/>
        </p:nvSpPr>
        <p:spPr bwMode="auto">
          <a:xfrm>
            <a:off x="587375" y="-30163"/>
            <a:ext cx="336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g- Çalışma Kitabını Kaydetmek</a:t>
            </a:r>
          </a:p>
        </p:txBody>
      </p:sp>
      <p:sp>
        <p:nvSpPr>
          <p:cNvPr id="16387" name="Dikdörtgen 2"/>
          <p:cNvSpPr>
            <a:spLocks noChangeArrowheads="1"/>
          </p:cNvSpPr>
          <p:nvPr/>
        </p:nvSpPr>
        <p:spPr bwMode="auto">
          <a:xfrm>
            <a:off x="619125" y="574675"/>
            <a:ext cx="760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Bir çalışma kitabı ile ilgili bütün değişiklikler yapıldıktan sonra </a:t>
            </a:r>
            <a:r>
              <a:rPr lang="tr-TR" b="1">
                <a:solidFill>
                  <a:srgbClr val="002060"/>
                </a:solidFill>
              </a:rPr>
              <a:t>Dosya(Backstage Alanı)</a:t>
            </a:r>
            <a:r>
              <a:rPr lang="tr-TR" b="1">
                <a:solidFill>
                  <a:srgbClr val="002060"/>
                </a:solidFill>
                <a:sym typeface="Wingdings" pitchFamily="2" charset="2"/>
              </a:rPr>
              <a:t></a:t>
            </a:r>
            <a:r>
              <a:rPr lang="tr-TR" b="1">
                <a:solidFill>
                  <a:srgbClr val="002060"/>
                </a:solidFill>
              </a:rPr>
              <a:t>Kaydet ya da Farklı Kaydet</a:t>
            </a:r>
            <a:r>
              <a:rPr lang="tr-TR">
                <a:solidFill>
                  <a:srgbClr val="002060"/>
                </a:solidFill>
              </a:rPr>
              <a:t> komutu tıklanır. </a:t>
            </a:r>
          </a:p>
        </p:txBody>
      </p:sp>
      <p:sp>
        <p:nvSpPr>
          <p:cNvPr id="16388" name="Dikdörtgen 3"/>
          <p:cNvSpPr>
            <a:spLocks noChangeArrowheads="1"/>
          </p:cNvSpPr>
          <p:nvPr/>
        </p:nvSpPr>
        <p:spPr bwMode="auto">
          <a:xfrm>
            <a:off x="587375" y="2136775"/>
            <a:ext cx="168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h- Hizalama</a:t>
            </a:r>
            <a:r>
              <a:rPr lang="tr-TR" b="1"/>
              <a:t>  </a:t>
            </a:r>
          </a:p>
        </p:txBody>
      </p:sp>
      <p:sp>
        <p:nvSpPr>
          <p:cNvPr id="16389" name="Dikdörtgen 4"/>
          <p:cNvSpPr>
            <a:spLocks noChangeArrowheads="1"/>
          </p:cNvSpPr>
          <p:nvPr/>
        </p:nvSpPr>
        <p:spPr bwMode="auto">
          <a:xfrm>
            <a:off x="587375" y="2851150"/>
            <a:ext cx="76374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t> </a:t>
            </a:r>
            <a:endParaRPr lang="tr-TR"/>
          </a:p>
          <a:p>
            <a:pPr algn="just"/>
            <a:r>
              <a:rPr lang="tr-TR" b="1">
                <a:solidFill>
                  <a:srgbClr val="002060"/>
                </a:solidFill>
              </a:rPr>
              <a:t>Giriş Sekmesi </a:t>
            </a:r>
            <a:r>
              <a:rPr lang="tr-TR" b="1">
                <a:solidFill>
                  <a:srgbClr val="002060"/>
                </a:solidFill>
                <a:sym typeface="Wingdings" pitchFamily="2" charset="2"/>
              </a:rPr>
              <a:t></a:t>
            </a:r>
            <a:r>
              <a:rPr lang="tr-TR" b="1">
                <a:solidFill>
                  <a:srgbClr val="002060"/>
                </a:solidFill>
              </a:rPr>
              <a:t> Hizalama</a:t>
            </a:r>
            <a:r>
              <a:rPr lang="tr-TR">
                <a:solidFill>
                  <a:srgbClr val="002060"/>
                </a:solidFill>
              </a:rPr>
              <a:t> bölümünden yazının hücre içerisinde ortalanmış, sağa, sola, üste, alta, çapraz ayarlanabilir. Yada kendimiz yönlendirme yapmak istiyorsak yönlendirme komut düğmesine tıklanır.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kdörtgen 1"/>
          <p:cNvSpPr>
            <a:spLocks noChangeArrowheads="1"/>
          </p:cNvSpPr>
          <p:nvPr/>
        </p:nvSpPr>
        <p:spPr bwMode="auto">
          <a:xfrm>
            <a:off x="473075" y="117475"/>
            <a:ext cx="264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i- Koşullu Biçimlendirme</a:t>
            </a:r>
          </a:p>
        </p:txBody>
      </p:sp>
      <p:sp>
        <p:nvSpPr>
          <p:cNvPr id="17411" name="Dikdörtgen 2"/>
          <p:cNvSpPr>
            <a:spLocks noChangeArrowheads="1"/>
          </p:cNvSpPr>
          <p:nvPr/>
        </p:nvSpPr>
        <p:spPr bwMode="auto">
          <a:xfrm>
            <a:off x="473075" y="684213"/>
            <a:ext cx="76088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Koşullu Biçimlendirme</a:t>
            </a:r>
            <a:r>
              <a:rPr lang="tr-TR">
                <a:solidFill>
                  <a:srgbClr val="002060"/>
                </a:solidFill>
              </a:rPr>
              <a:t> komutundan hücrelerin farklı şekillerde ve renklerde gösterimi ayarlanabilir. </a:t>
            </a:r>
          </a:p>
          <a:p>
            <a:pPr algn="just"/>
            <a:endParaRPr lang="tr-TR">
              <a:solidFill>
                <a:srgbClr val="002060"/>
              </a:solidFill>
            </a:endParaRPr>
          </a:p>
          <a:p>
            <a:pPr algn="just"/>
            <a:r>
              <a:rPr lang="tr-TR">
                <a:solidFill>
                  <a:srgbClr val="002060"/>
                </a:solidFill>
              </a:rPr>
              <a:t>Örneğin sınav sonuçlarının yer aldığı bir listede öğrencinin Başarılı veya Başarısız olduğu hücreye girildikten sonra Başarılı ise hücrenin Yeşil Başarısız ise hücrenin kırmızı olması gerektiği şartı Koşullu Biçimlendirme ile ayarlanabilir. Bunun için öncelikle şartın verileceği hücre seçilir.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Koşullu Biçimlendirme </a:t>
            </a:r>
            <a:r>
              <a:rPr lang="tr-TR">
                <a:solidFill>
                  <a:srgbClr val="002060"/>
                </a:solidFill>
              </a:rPr>
              <a:t>sekmesi tıklanarak açılan menüden </a:t>
            </a:r>
            <a:r>
              <a:rPr lang="tr-TR" b="1">
                <a:solidFill>
                  <a:srgbClr val="002060"/>
                </a:solidFill>
              </a:rPr>
              <a:t>“Hücre Kurallarını Vurgula”</a:t>
            </a:r>
            <a:r>
              <a:rPr lang="tr-TR">
                <a:solidFill>
                  <a:srgbClr val="002060"/>
                </a:solidFill>
              </a:rPr>
              <a:t> sekmesi üzerine gelince sağ tarafta </a:t>
            </a:r>
            <a:r>
              <a:rPr lang="tr-TR" b="1">
                <a:solidFill>
                  <a:srgbClr val="002060"/>
                </a:solidFill>
              </a:rPr>
              <a:t>Büyüktür, Küçüktür, Arasında, Eşittir, İçeren Metin, Gerçekleşen Tarih, Yinelenen Değerler</a:t>
            </a:r>
            <a:r>
              <a:rPr lang="tr-TR">
                <a:solidFill>
                  <a:srgbClr val="002060"/>
                </a:solidFill>
              </a:rPr>
              <a:t> sekmeleri belirecektir. Örneğimiz için uygun olanı yani “İçeren Metin”’ i seçiyoruz. Bunun anlamı hücrede belirtilen metin varsa hücrenin rengi belirttiğimiz renk veya dolguda olacak anlamına gelmektedir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Resim 4"/>
          <p:cNvPicPr>
            <a:picLocks noChangeAspect="1" noChangeArrowheads="1"/>
          </p:cNvPicPr>
          <p:nvPr/>
        </p:nvPicPr>
        <p:blipFill>
          <a:blip r:embed="rId2">
            <a:extLst>
              <a:ext uri="{28A0092B-C50C-407E-A947-70E740481C1C}">
                <a14:useLocalDpi xmlns:a14="http://schemas.microsoft.com/office/drawing/2010/main" val="0"/>
              </a:ext>
            </a:extLst>
          </a:blip>
          <a:srcRect r="-11" b="5405"/>
          <a:stretch>
            <a:fillRect/>
          </a:stretch>
        </p:blipFill>
        <p:spPr bwMode="auto">
          <a:xfrm>
            <a:off x="474663" y="352425"/>
            <a:ext cx="3281362" cy="31813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8435" name="Resim 5"/>
          <p:cNvPicPr>
            <a:picLocks noChangeAspect="1" noChangeArrowheads="1"/>
          </p:cNvPicPr>
          <p:nvPr/>
        </p:nvPicPr>
        <p:blipFill>
          <a:blip r:embed="rId3">
            <a:extLst>
              <a:ext uri="{28A0092B-C50C-407E-A947-70E740481C1C}">
                <a14:useLocalDpi xmlns:a14="http://schemas.microsoft.com/office/drawing/2010/main" val="0"/>
              </a:ext>
            </a:extLst>
          </a:blip>
          <a:srcRect b="5061"/>
          <a:stretch>
            <a:fillRect/>
          </a:stretch>
        </p:blipFill>
        <p:spPr bwMode="auto">
          <a:xfrm>
            <a:off x="4694238" y="352425"/>
            <a:ext cx="3509962" cy="31813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8436" name="Dikdörtgen 1"/>
          <p:cNvSpPr>
            <a:spLocks noChangeArrowheads="1"/>
          </p:cNvSpPr>
          <p:nvPr/>
        </p:nvSpPr>
        <p:spPr bwMode="auto">
          <a:xfrm>
            <a:off x="474663" y="4081463"/>
            <a:ext cx="7853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E2 hücresi için Koşullu biçimlendirme uygulandı. Eğer E2 hücresine büyük harfler ile “BAŞARILI” yazılılıp Enter tuşuna basılırsa hücre yeşil rengini alacaktır. Yalnız “BAŞARISIZ” durumu içinde aynı işlemler aynı hücre için tekrarlanmalı ve bu defa renk farklı verilmelidir.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Resim 4"/>
          <p:cNvPicPr>
            <a:picLocks noChangeAspect="1" noChangeArrowheads="1"/>
          </p:cNvPicPr>
          <p:nvPr/>
        </p:nvPicPr>
        <p:blipFill>
          <a:blip r:embed="rId2">
            <a:extLst>
              <a:ext uri="{28A0092B-C50C-407E-A947-70E740481C1C}">
                <a14:useLocalDpi xmlns:a14="http://schemas.microsoft.com/office/drawing/2010/main" val="0"/>
              </a:ext>
            </a:extLst>
          </a:blip>
          <a:srcRect b="12801"/>
          <a:stretch>
            <a:fillRect/>
          </a:stretch>
        </p:blipFill>
        <p:spPr bwMode="auto">
          <a:xfrm>
            <a:off x="992188" y="377825"/>
            <a:ext cx="5754687" cy="17907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19459" name="Dikdörtgen 5"/>
          <p:cNvSpPr>
            <a:spLocks noChangeArrowheads="1"/>
          </p:cNvSpPr>
          <p:nvPr/>
        </p:nvSpPr>
        <p:spPr bwMode="auto">
          <a:xfrm>
            <a:off x="846138" y="2333625"/>
            <a:ext cx="287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j- Tablo Olarak Biçimlendir</a:t>
            </a:r>
          </a:p>
        </p:txBody>
      </p:sp>
      <p:sp>
        <p:nvSpPr>
          <p:cNvPr id="19460" name="Dikdörtgen 6"/>
          <p:cNvSpPr>
            <a:spLocks noChangeArrowheads="1"/>
          </p:cNvSpPr>
          <p:nvPr/>
        </p:nvSpPr>
        <p:spPr bwMode="auto">
          <a:xfrm>
            <a:off x="846138" y="2657475"/>
            <a:ext cx="7246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Giriş Sekmesi</a:t>
            </a:r>
            <a:r>
              <a:rPr lang="tr-TR" b="1">
                <a:solidFill>
                  <a:srgbClr val="002060"/>
                </a:solidFill>
                <a:sym typeface="Wingdings" pitchFamily="2" charset="2"/>
              </a:rPr>
              <a:t></a:t>
            </a:r>
            <a:r>
              <a:rPr lang="tr-TR" b="1">
                <a:solidFill>
                  <a:srgbClr val="002060"/>
                </a:solidFill>
              </a:rPr>
              <a:t> Tablo Olarak Biçimlendir</a:t>
            </a:r>
            <a:r>
              <a:rPr lang="tr-TR">
                <a:solidFill>
                  <a:srgbClr val="002060"/>
                </a:solidFill>
              </a:rPr>
              <a:t> komut düğmesine tıklanarak önceden tanımlanmış Tablo Stilleri uygulanarak veriler Tabloya dönüştürülebilir. </a:t>
            </a:r>
            <a:r>
              <a:rPr lang="tr-TR"/>
              <a:t> </a:t>
            </a:r>
          </a:p>
        </p:txBody>
      </p:sp>
      <p:pic>
        <p:nvPicPr>
          <p:cNvPr id="19461" name="Resim 7"/>
          <p:cNvPicPr>
            <a:picLocks noChangeAspect="1" noChangeArrowheads="1"/>
          </p:cNvPicPr>
          <p:nvPr/>
        </p:nvPicPr>
        <p:blipFill>
          <a:blip r:embed="rId3">
            <a:extLst>
              <a:ext uri="{28A0092B-C50C-407E-A947-70E740481C1C}">
                <a14:useLocalDpi xmlns:a14="http://schemas.microsoft.com/office/drawing/2010/main" val="0"/>
              </a:ext>
            </a:extLst>
          </a:blip>
          <a:srcRect r="-72" b="7442"/>
          <a:stretch>
            <a:fillRect/>
          </a:stretch>
        </p:blipFill>
        <p:spPr bwMode="auto">
          <a:xfrm>
            <a:off x="992188" y="4087813"/>
            <a:ext cx="5754687" cy="18954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kdörtgen 4"/>
          <p:cNvSpPr>
            <a:spLocks noChangeArrowheads="1"/>
          </p:cNvSpPr>
          <p:nvPr/>
        </p:nvSpPr>
        <p:spPr bwMode="auto">
          <a:xfrm>
            <a:off x="534988" y="228600"/>
            <a:ext cx="3659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k- Satır, Sütun Eklemek ve Silmek</a:t>
            </a:r>
          </a:p>
        </p:txBody>
      </p:sp>
      <p:sp>
        <p:nvSpPr>
          <p:cNvPr id="20483" name="Dikdörtgen 5"/>
          <p:cNvSpPr>
            <a:spLocks noChangeArrowheads="1"/>
          </p:cNvSpPr>
          <p:nvPr/>
        </p:nvSpPr>
        <p:spPr bwMode="auto">
          <a:xfrm>
            <a:off x="666750" y="703263"/>
            <a:ext cx="7673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Güzel bir çalışma sayfası hazırlamak biraz zaman alabilir. Bazen işinize yaramayan bir satırı veya sütunu silmek isteyebilir ya da yeni satır veya sütun eklemek istenebilir. </a:t>
            </a:r>
          </a:p>
        </p:txBody>
      </p:sp>
      <p:sp>
        <p:nvSpPr>
          <p:cNvPr id="20484" name="Dikdörtgen 6"/>
          <p:cNvSpPr>
            <a:spLocks noChangeArrowheads="1"/>
          </p:cNvSpPr>
          <p:nvPr/>
        </p:nvSpPr>
        <p:spPr bwMode="auto">
          <a:xfrm>
            <a:off x="666750" y="2235200"/>
            <a:ext cx="75628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    i- Sütun Eklemek</a:t>
            </a:r>
          </a:p>
          <a:p>
            <a:pPr algn="just"/>
            <a:r>
              <a:rPr lang="tr-TR">
                <a:solidFill>
                  <a:srgbClr val="002060"/>
                </a:solidFill>
              </a:rPr>
              <a:t>Yeni bir sütun, olması istenen sütun başlığının sağına, farenin sağ düğmesine tıklanarak ekrana çıkan kısayol menüsünden </a:t>
            </a:r>
            <a:r>
              <a:rPr lang="tr-TR" b="1">
                <a:solidFill>
                  <a:srgbClr val="002060"/>
                </a:solidFill>
              </a:rPr>
              <a:t>Ekle</a:t>
            </a:r>
            <a:r>
              <a:rPr lang="tr-TR">
                <a:solidFill>
                  <a:srgbClr val="002060"/>
                </a:solidFill>
              </a:rPr>
              <a:t> tıklanarak oluşturulabilir. </a:t>
            </a:r>
          </a:p>
          <a:p>
            <a:endParaRPr lang="tr-TR">
              <a:solidFill>
                <a:srgbClr val="002060"/>
              </a:solidFill>
            </a:endParaRPr>
          </a:p>
          <a:p>
            <a:r>
              <a:rPr lang="tr-TR"/>
              <a:t>    ii-Satır Eklemek</a:t>
            </a:r>
          </a:p>
          <a:p>
            <a:pPr algn="just"/>
            <a:r>
              <a:rPr lang="tr-TR">
                <a:solidFill>
                  <a:srgbClr val="002060"/>
                </a:solidFill>
              </a:rPr>
              <a:t>Yeni bir satırın, olması istenen satır başlığının altına farenin sağ düğmesini tıklayarak ekrana çıkan kısayol menüsünden </a:t>
            </a:r>
            <a:r>
              <a:rPr lang="tr-TR" b="1">
                <a:solidFill>
                  <a:srgbClr val="002060"/>
                </a:solidFill>
              </a:rPr>
              <a:t>Ekle</a:t>
            </a:r>
            <a:r>
              <a:rPr lang="tr-TR">
                <a:solidFill>
                  <a:srgbClr val="002060"/>
                </a:solidFill>
              </a:rPr>
              <a:t> tıklanarak oluşturulabilir..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Resim 4"/>
          <p:cNvPicPr>
            <a:picLocks noChangeAspect="1" noChangeArrowheads="1"/>
          </p:cNvPicPr>
          <p:nvPr/>
        </p:nvPicPr>
        <p:blipFill>
          <a:blip r:embed="rId2">
            <a:extLst>
              <a:ext uri="{28A0092B-C50C-407E-A947-70E740481C1C}">
                <a14:useLocalDpi xmlns:a14="http://schemas.microsoft.com/office/drawing/2010/main" val="0"/>
              </a:ext>
            </a:extLst>
          </a:blip>
          <a:srcRect b="5070"/>
          <a:stretch>
            <a:fillRect/>
          </a:stretch>
        </p:blipFill>
        <p:spPr bwMode="auto">
          <a:xfrm>
            <a:off x="715963" y="1323975"/>
            <a:ext cx="5803900" cy="2840038"/>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1507" name="Dikdörtgen 5"/>
          <p:cNvSpPr>
            <a:spLocks noChangeArrowheads="1"/>
          </p:cNvSpPr>
          <p:nvPr/>
        </p:nvSpPr>
        <p:spPr bwMode="auto">
          <a:xfrm>
            <a:off x="568325" y="185738"/>
            <a:ext cx="7539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Bir defada çok sayıda satır ve sütun eklenebilir yada içerikleri temizlenebilir</a:t>
            </a:r>
          </a:p>
        </p:txBody>
      </p:sp>
      <p:sp>
        <p:nvSpPr>
          <p:cNvPr id="21508" name="Dikdörtgen 6"/>
          <p:cNvSpPr>
            <a:spLocks noChangeArrowheads="1"/>
          </p:cNvSpPr>
          <p:nvPr/>
        </p:nvSpPr>
        <p:spPr bwMode="auto">
          <a:xfrm>
            <a:off x="989013" y="4368800"/>
            <a:ext cx="7339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iii- Sütun yada Satırı Silmek </a:t>
            </a:r>
          </a:p>
          <a:p>
            <a:endParaRPr lang="tr-TR"/>
          </a:p>
          <a:p>
            <a:pPr algn="just"/>
            <a:r>
              <a:rPr lang="tr-TR">
                <a:solidFill>
                  <a:srgbClr val="002060"/>
                </a:solidFill>
              </a:rPr>
              <a:t>Silinecek satır yada sütun başlığını seçilir. Farenin sağ düğmesi tıklayıp ekrana çıkan kısayol menüsünden </a:t>
            </a:r>
            <a:r>
              <a:rPr lang="tr-TR" b="1">
                <a:solidFill>
                  <a:srgbClr val="002060"/>
                </a:solidFill>
              </a:rPr>
              <a:t>Sil sekmesi</a:t>
            </a:r>
            <a:r>
              <a:rPr lang="tr-TR">
                <a:solidFill>
                  <a:srgbClr val="002060"/>
                </a:solidFill>
              </a:rPr>
              <a:t> tıklanır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Resim 5"/>
          <p:cNvPicPr>
            <a:picLocks noChangeAspect="1" noChangeArrowheads="1"/>
          </p:cNvPicPr>
          <p:nvPr/>
        </p:nvPicPr>
        <p:blipFill>
          <a:blip r:embed="rId3">
            <a:extLst>
              <a:ext uri="{28A0092B-C50C-407E-A947-70E740481C1C}">
                <a14:useLocalDpi xmlns:a14="http://schemas.microsoft.com/office/drawing/2010/main" val="0"/>
              </a:ext>
            </a:extLst>
          </a:blip>
          <a:srcRect b="4213"/>
          <a:stretch>
            <a:fillRect/>
          </a:stretch>
        </p:blipFill>
        <p:spPr bwMode="auto">
          <a:xfrm>
            <a:off x="1273175" y="1285875"/>
            <a:ext cx="6362700" cy="460851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4099" name="Metin kutusu 3"/>
          <p:cNvSpPr txBox="1">
            <a:spLocks noChangeArrowheads="1"/>
          </p:cNvSpPr>
          <p:nvPr/>
        </p:nvSpPr>
        <p:spPr bwMode="auto">
          <a:xfrm>
            <a:off x="0" y="222250"/>
            <a:ext cx="580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t>EXCEL 2010 GENEL GÖRÜNÜM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kdörtgen 5"/>
          <p:cNvSpPr>
            <a:spLocks noChangeArrowheads="1"/>
          </p:cNvSpPr>
          <p:nvPr/>
        </p:nvSpPr>
        <p:spPr bwMode="auto">
          <a:xfrm>
            <a:off x="444500" y="0"/>
            <a:ext cx="7970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Eğer birden fazla hücreyi silecekseniz CTRL tuşunu basılı tutup hücreleri seçip farenin sağ düğmesini tıklayıp kısayol menüsünden hücreler silinebilir. Hızlı bir şekilde seçili hücre veya hücrelerin içeriğini silmek için </a:t>
            </a:r>
            <a:r>
              <a:rPr lang="tr-TR" b="1">
                <a:solidFill>
                  <a:srgbClr val="002060"/>
                </a:solidFill>
              </a:rPr>
              <a:t>Delete</a:t>
            </a:r>
            <a:r>
              <a:rPr lang="tr-TR">
                <a:solidFill>
                  <a:srgbClr val="002060"/>
                </a:solidFill>
              </a:rPr>
              <a:t> tuşuna basılır. </a:t>
            </a:r>
          </a:p>
        </p:txBody>
      </p:sp>
      <p:pic>
        <p:nvPicPr>
          <p:cNvPr id="22531" name="Resim 6"/>
          <p:cNvPicPr>
            <a:picLocks noChangeAspect="1" noChangeArrowheads="1"/>
          </p:cNvPicPr>
          <p:nvPr/>
        </p:nvPicPr>
        <p:blipFill>
          <a:blip r:embed="rId2">
            <a:extLst>
              <a:ext uri="{28A0092B-C50C-407E-A947-70E740481C1C}">
                <a14:useLocalDpi xmlns:a14="http://schemas.microsoft.com/office/drawing/2010/main" val="0"/>
              </a:ext>
            </a:extLst>
          </a:blip>
          <a:srcRect r="-157" b="4378"/>
          <a:stretch>
            <a:fillRect/>
          </a:stretch>
        </p:blipFill>
        <p:spPr bwMode="auto">
          <a:xfrm>
            <a:off x="606425" y="1693863"/>
            <a:ext cx="5535613" cy="34718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kdörtgen 4"/>
          <p:cNvSpPr>
            <a:spLocks noChangeArrowheads="1"/>
          </p:cNvSpPr>
          <p:nvPr/>
        </p:nvSpPr>
        <p:spPr bwMode="auto">
          <a:xfrm>
            <a:off x="706438" y="20638"/>
            <a:ext cx="330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iv- Sütun ve Satırları Gizlemek</a:t>
            </a:r>
          </a:p>
        </p:txBody>
      </p:sp>
      <p:sp>
        <p:nvSpPr>
          <p:cNvPr id="23555" name="Dikdörtgen 5"/>
          <p:cNvSpPr>
            <a:spLocks noChangeArrowheads="1"/>
          </p:cNvSpPr>
          <p:nvPr/>
        </p:nvSpPr>
        <p:spPr bwMode="auto">
          <a:xfrm>
            <a:off x="706438" y="623888"/>
            <a:ext cx="7807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Başkalarının görmesinin istenilmediği durumlarda satır ve sütunları gizlemek için satır veya sütunları seçip, seçili başlıklardan biri farenin sağ düğmesiyle tıklanır ve Kısayol menüsünden </a:t>
            </a:r>
            <a:r>
              <a:rPr lang="tr-TR" b="1">
                <a:solidFill>
                  <a:srgbClr val="002060"/>
                </a:solidFill>
              </a:rPr>
              <a:t>Gizle</a:t>
            </a:r>
            <a:r>
              <a:rPr lang="tr-TR">
                <a:solidFill>
                  <a:srgbClr val="002060"/>
                </a:solidFill>
              </a:rPr>
              <a:t> seçilir.</a:t>
            </a:r>
          </a:p>
        </p:txBody>
      </p:sp>
      <p:pic>
        <p:nvPicPr>
          <p:cNvPr id="23556" name="Resim 6"/>
          <p:cNvPicPr>
            <a:picLocks noChangeAspect="1" noChangeArrowheads="1"/>
          </p:cNvPicPr>
          <p:nvPr/>
        </p:nvPicPr>
        <p:blipFill>
          <a:blip r:embed="rId2">
            <a:extLst>
              <a:ext uri="{28A0092B-C50C-407E-A947-70E740481C1C}">
                <a14:useLocalDpi xmlns:a14="http://schemas.microsoft.com/office/drawing/2010/main" val="0"/>
              </a:ext>
            </a:extLst>
          </a:blip>
          <a:srcRect b="5219"/>
          <a:stretch>
            <a:fillRect/>
          </a:stretch>
        </p:blipFill>
        <p:spPr bwMode="auto">
          <a:xfrm>
            <a:off x="857250" y="2081213"/>
            <a:ext cx="4665663" cy="31083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4"/>
          <p:cNvSpPr>
            <a:spLocks noChangeArrowheads="1"/>
          </p:cNvSpPr>
          <p:nvPr/>
        </p:nvSpPr>
        <p:spPr bwMode="auto">
          <a:xfrm>
            <a:off x="382588" y="0"/>
            <a:ext cx="798353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I- Hücre Boyutunu Biçimlendirmek</a:t>
            </a:r>
          </a:p>
          <a:p>
            <a:endParaRPr lang="tr-TR"/>
          </a:p>
          <a:p>
            <a:pPr algn="just"/>
            <a:r>
              <a:rPr lang="tr-TR">
                <a:solidFill>
                  <a:srgbClr val="002060"/>
                </a:solidFill>
              </a:rPr>
              <a:t>Çalışma sayfasının daha güzel bir görünüme kavuşması için satır yüksekliği, sütun genişliği üzerinde otomatik olarak düzenleme yapılabilir.</a:t>
            </a:r>
          </a:p>
          <a:p>
            <a:r>
              <a:rPr lang="tr-TR"/>
              <a:t> </a:t>
            </a:r>
          </a:p>
          <a:p>
            <a:endParaRPr lang="tr-TR"/>
          </a:p>
          <a:p>
            <a:r>
              <a:rPr lang="tr-TR"/>
              <a:t>     i- Satır Yüksekliğini Ayarlamak</a:t>
            </a:r>
          </a:p>
          <a:p>
            <a:pPr algn="just"/>
            <a:endParaRPr lang="tr-TR" b="1"/>
          </a:p>
          <a:p>
            <a:pPr algn="just"/>
            <a:r>
              <a:rPr lang="tr-TR">
                <a:solidFill>
                  <a:srgbClr val="002060"/>
                </a:solidFill>
              </a:rPr>
              <a:t>Yüksekliğini değiştirmek istediğiniz satırlar seçilir. Bu satırlardan herhangi birinin başlığına farenin sağ düğmesiyle tıklanır. Kısayol menüsünden </a:t>
            </a:r>
            <a:r>
              <a:rPr lang="tr-TR" b="1">
                <a:solidFill>
                  <a:srgbClr val="002060"/>
                </a:solidFill>
              </a:rPr>
              <a:t>Satır Yüksekliği</a:t>
            </a:r>
            <a:r>
              <a:rPr lang="tr-TR">
                <a:solidFill>
                  <a:srgbClr val="002060"/>
                </a:solidFill>
              </a:rPr>
              <a:t> seçilir. </a:t>
            </a:r>
          </a:p>
          <a:p>
            <a:pPr algn="just"/>
            <a:endParaRPr lang="tr-TR" b="1"/>
          </a:p>
          <a:p>
            <a:pPr algn="just"/>
            <a:r>
              <a:rPr lang="tr-TR" b="1"/>
              <a:t> </a:t>
            </a:r>
            <a:endParaRPr lang="tr-TR"/>
          </a:p>
          <a:p>
            <a:r>
              <a:rPr lang="tr-TR" b="1"/>
              <a:t>     </a:t>
            </a:r>
            <a:r>
              <a:rPr lang="tr-TR"/>
              <a:t>ii- Sütun Genişliğini Ayarlamak</a:t>
            </a:r>
          </a:p>
          <a:p>
            <a:endParaRPr lang="tr-TR"/>
          </a:p>
          <a:p>
            <a:pPr algn="just"/>
            <a:r>
              <a:rPr lang="tr-TR">
                <a:solidFill>
                  <a:srgbClr val="002060"/>
                </a:solidFill>
              </a:rPr>
              <a:t>Genişliği değiştirilmek istenen sütun başlıklarından biri farenin sağ düğmesiyle tıklanır. Kısayol menüsünden </a:t>
            </a:r>
            <a:r>
              <a:rPr lang="tr-TR" b="1">
                <a:solidFill>
                  <a:srgbClr val="002060"/>
                </a:solidFill>
              </a:rPr>
              <a:t>Sütun Genişliği</a:t>
            </a:r>
            <a:r>
              <a:rPr lang="tr-TR">
                <a:solidFill>
                  <a:srgbClr val="002060"/>
                </a:solidFill>
              </a:rPr>
              <a:t> seçilir. Ardından istenen değer girilerek tamam tıklanır.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kdörtgen 4"/>
          <p:cNvSpPr>
            <a:spLocks noChangeArrowheads="1"/>
          </p:cNvSpPr>
          <p:nvPr/>
        </p:nvSpPr>
        <p:spPr bwMode="auto">
          <a:xfrm>
            <a:off x="382588" y="-28575"/>
            <a:ext cx="7810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      iii- İçeriğe Uygun Genişlik ve Yüksekliği Ayarlamak</a:t>
            </a:r>
          </a:p>
          <a:p>
            <a:endParaRPr lang="tr-TR"/>
          </a:p>
          <a:p>
            <a:pPr algn="just"/>
            <a:r>
              <a:rPr lang="tr-TR">
                <a:solidFill>
                  <a:srgbClr val="002060"/>
                </a:solidFill>
              </a:rPr>
              <a:t>Biçimlendirilmek istenen sütunlar seçilir.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Biçim </a:t>
            </a:r>
            <a:r>
              <a:rPr lang="tr-TR">
                <a:solidFill>
                  <a:srgbClr val="002060"/>
                </a:solidFill>
              </a:rPr>
              <a:t>menüsünden </a:t>
            </a:r>
            <a:r>
              <a:rPr lang="tr-TR" b="1">
                <a:solidFill>
                  <a:srgbClr val="002060"/>
                </a:solidFill>
              </a:rPr>
              <a:t>En Uygun Sütun Genişliği</a:t>
            </a:r>
            <a:r>
              <a:rPr lang="tr-TR">
                <a:solidFill>
                  <a:srgbClr val="002060"/>
                </a:solidFill>
              </a:rPr>
              <a:t> seçilir. Biçimlendirmek istenilen satırlarda da yine aynı yoldan </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Biçim </a:t>
            </a:r>
            <a:r>
              <a:rPr lang="tr-TR">
                <a:solidFill>
                  <a:srgbClr val="002060"/>
                </a:solidFill>
              </a:rPr>
              <a:t>menüsünden </a:t>
            </a:r>
            <a:r>
              <a:rPr lang="tr-TR" b="1">
                <a:solidFill>
                  <a:srgbClr val="002060"/>
                </a:solidFill>
              </a:rPr>
              <a:t>En Uygun Satır Yüksekliği</a:t>
            </a:r>
            <a:r>
              <a:rPr lang="tr-TR">
                <a:solidFill>
                  <a:srgbClr val="002060"/>
                </a:solidFill>
              </a:rPr>
              <a:t> seçilir. </a:t>
            </a:r>
          </a:p>
          <a:p>
            <a:pPr algn="just"/>
            <a:endParaRPr lang="tr-TR" b="1">
              <a:solidFill>
                <a:srgbClr val="002060"/>
              </a:solidFill>
            </a:endParaRPr>
          </a:p>
          <a:p>
            <a:pPr algn="just"/>
            <a:r>
              <a:rPr lang="tr-TR" b="1">
                <a:solidFill>
                  <a:srgbClr val="002060"/>
                </a:solidFill>
              </a:rPr>
              <a:t> </a:t>
            </a:r>
            <a:r>
              <a:rPr lang="tr-TR"/>
              <a:t>m- Seri oluşturmak</a:t>
            </a:r>
          </a:p>
          <a:p>
            <a:endParaRPr lang="tr-TR" b="1"/>
          </a:p>
          <a:p>
            <a:pPr algn="just"/>
            <a:r>
              <a:rPr lang="tr-TR">
                <a:solidFill>
                  <a:srgbClr val="002060"/>
                </a:solidFill>
              </a:rPr>
              <a:t>Serideki ilk öğeyi seçtikten sonra fare işaretçisi bir artı işaretine dönüşüne dek hücrenin sağ alt köşesi işaret edilir. Seriye eklenmesi istenen hücrelerin doldurulması için “Doldurma Tutamacı”nı sürükleyiniz. </a:t>
            </a:r>
          </a:p>
        </p:txBody>
      </p:sp>
      <p:pic>
        <p:nvPicPr>
          <p:cNvPr id="25603" name="Resim 4"/>
          <p:cNvPicPr>
            <a:picLocks noChangeAspect="1" noChangeArrowheads="1"/>
          </p:cNvPicPr>
          <p:nvPr/>
        </p:nvPicPr>
        <p:blipFill>
          <a:blip r:embed="rId2">
            <a:extLst>
              <a:ext uri="{28A0092B-C50C-407E-A947-70E740481C1C}">
                <a14:useLocalDpi xmlns:a14="http://schemas.microsoft.com/office/drawing/2010/main" val="0"/>
              </a:ext>
            </a:extLst>
          </a:blip>
          <a:srcRect r="-95" b="7843"/>
          <a:stretch>
            <a:fillRect/>
          </a:stretch>
        </p:blipFill>
        <p:spPr bwMode="auto">
          <a:xfrm>
            <a:off x="600075" y="3621088"/>
            <a:ext cx="4678363" cy="24225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06413" y="155575"/>
            <a:ext cx="2133600" cy="368300"/>
          </a:xfrm>
          <a:prstGeom prst="rect">
            <a:avLst/>
          </a:prstGeom>
        </p:spPr>
        <p:txBody>
          <a:bodyPr wrap="none">
            <a:spAutoFit/>
          </a:bodyPr>
          <a:lstStyle/>
          <a:p>
            <a:pPr>
              <a:defRPr/>
            </a:pPr>
            <a:r>
              <a:rPr lang="tr-TR" cap="all" dirty="0"/>
              <a:t>2- </a:t>
            </a:r>
            <a:r>
              <a:rPr lang="x-none" cap="all"/>
              <a:t>EKLE SEKMESİ</a:t>
            </a:r>
            <a:endParaRPr lang="tr-TR" cap="all" dirty="0"/>
          </a:p>
        </p:txBody>
      </p:sp>
      <p:sp>
        <p:nvSpPr>
          <p:cNvPr id="26627" name="Dikdörtgen 5"/>
          <p:cNvSpPr>
            <a:spLocks noChangeArrowheads="1"/>
          </p:cNvSpPr>
          <p:nvPr/>
        </p:nvSpPr>
        <p:spPr bwMode="auto">
          <a:xfrm>
            <a:off x="692150" y="581025"/>
            <a:ext cx="7710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 sekmede genel olarak Word de olduğu gibi Çizimler, Tablolar, Metin bölümleri yer almaktadır. Word  ten farklı olarak “Grafikler” bölümü de yer almaktadır.</a:t>
            </a:r>
          </a:p>
        </p:txBody>
      </p:sp>
      <p:sp>
        <p:nvSpPr>
          <p:cNvPr id="26628" name="Dikdörtgen 2"/>
          <p:cNvSpPr>
            <a:spLocks noChangeArrowheads="1"/>
          </p:cNvSpPr>
          <p:nvPr/>
        </p:nvSpPr>
        <p:spPr bwMode="auto">
          <a:xfrm>
            <a:off x="642938" y="1828800"/>
            <a:ext cx="2103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a- Tablolar Bölümü</a:t>
            </a:r>
          </a:p>
        </p:txBody>
      </p:sp>
      <p:sp>
        <p:nvSpPr>
          <p:cNvPr id="26629" name="Dikdörtgen 3"/>
          <p:cNvSpPr>
            <a:spLocks noChangeArrowheads="1"/>
          </p:cNvSpPr>
          <p:nvPr/>
        </p:nvSpPr>
        <p:spPr bwMode="auto">
          <a:xfrm>
            <a:off x="692150" y="2374900"/>
            <a:ext cx="76120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 bölümde ilişkili verileri yönetmek ve çözümlemek için tablolar oluşturulabilir. Tabloyu oluşturabilmek için veriler seçilmelidir. Daha sonra </a:t>
            </a:r>
            <a:r>
              <a:rPr lang="tr-TR" b="1">
                <a:solidFill>
                  <a:srgbClr val="002060"/>
                </a:solidFill>
              </a:rPr>
              <a:t>Ekle</a:t>
            </a:r>
            <a:r>
              <a:rPr lang="tr-TR" b="1">
                <a:solidFill>
                  <a:srgbClr val="002060"/>
                </a:solidFill>
                <a:sym typeface="Wingdings" pitchFamily="2" charset="2"/>
              </a:rPr>
              <a:t></a:t>
            </a:r>
            <a:r>
              <a:rPr lang="tr-TR" b="1">
                <a:solidFill>
                  <a:srgbClr val="002060"/>
                </a:solidFill>
              </a:rPr>
              <a:t>Tablo</a:t>
            </a:r>
            <a:r>
              <a:rPr lang="tr-TR">
                <a:solidFill>
                  <a:srgbClr val="002060"/>
                </a:solidFill>
              </a:rPr>
              <a:t> sekmesine tıklanır ve “Tablo Oluştur” dialog kutusu açılır. Bu sayede verileri daha kolay bir şekilde biçimlendirebilir, sıralayabilir ve bunlara filtre uygulanabilir.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Resim 4"/>
          <p:cNvPicPr>
            <a:picLocks noChangeAspect="1" noChangeArrowheads="1"/>
          </p:cNvPicPr>
          <p:nvPr/>
        </p:nvPicPr>
        <p:blipFill>
          <a:blip r:embed="rId2">
            <a:extLst>
              <a:ext uri="{28A0092B-C50C-407E-A947-70E740481C1C}">
                <a14:useLocalDpi xmlns:a14="http://schemas.microsoft.com/office/drawing/2010/main" val="0"/>
              </a:ext>
            </a:extLst>
          </a:blip>
          <a:srcRect b="4657"/>
          <a:stretch>
            <a:fillRect/>
          </a:stretch>
        </p:blipFill>
        <p:spPr bwMode="auto">
          <a:xfrm>
            <a:off x="712788" y="-123825"/>
            <a:ext cx="3636962" cy="23971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7651" name="Dikdörtgen 1"/>
          <p:cNvSpPr>
            <a:spLocks noChangeArrowheads="1"/>
          </p:cNvSpPr>
          <p:nvPr/>
        </p:nvSpPr>
        <p:spPr bwMode="auto">
          <a:xfrm>
            <a:off x="600075" y="2335213"/>
            <a:ext cx="74977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Tablo oluştururken belli sayıda veriler seçilebilir.  Seçimden sonra elde edilen tablonun en üst başlık kısımlarından herhangi bir hücrenin yanındaki aşağı ok işaretine tıklanır. Ardından sıralama ve metin filtre seçenekleri karşımıza çıkar</a:t>
            </a:r>
          </a:p>
        </p:txBody>
      </p:sp>
      <p:pic>
        <p:nvPicPr>
          <p:cNvPr id="27652" name="Resim 6"/>
          <p:cNvPicPr>
            <a:picLocks noChangeAspect="1" noChangeArrowheads="1"/>
          </p:cNvPicPr>
          <p:nvPr/>
        </p:nvPicPr>
        <p:blipFill>
          <a:blip r:embed="rId3">
            <a:extLst>
              <a:ext uri="{28A0092B-C50C-407E-A947-70E740481C1C}">
                <a14:useLocalDpi xmlns:a14="http://schemas.microsoft.com/office/drawing/2010/main" val="0"/>
              </a:ext>
            </a:extLst>
          </a:blip>
          <a:srcRect b="4442"/>
          <a:stretch>
            <a:fillRect/>
          </a:stretch>
        </p:blipFill>
        <p:spPr bwMode="auto">
          <a:xfrm>
            <a:off x="712788" y="3648075"/>
            <a:ext cx="3689350" cy="24606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kdörtgen 1"/>
          <p:cNvSpPr>
            <a:spLocks noChangeArrowheads="1"/>
          </p:cNvSpPr>
          <p:nvPr/>
        </p:nvSpPr>
        <p:spPr bwMode="auto">
          <a:xfrm>
            <a:off x="706438" y="-38100"/>
            <a:ext cx="191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b- Grafik Bölümü</a:t>
            </a:r>
          </a:p>
        </p:txBody>
      </p:sp>
      <p:sp>
        <p:nvSpPr>
          <p:cNvPr id="28675" name="Dikdörtgen 2"/>
          <p:cNvSpPr>
            <a:spLocks noChangeArrowheads="1"/>
          </p:cNvSpPr>
          <p:nvPr/>
        </p:nvSpPr>
        <p:spPr bwMode="auto">
          <a:xfrm>
            <a:off x="706438" y="654050"/>
            <a:ext cx="7673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Ekle Sekmesi</a:t>
            </a:r>
            <a:r>
              <a:rPr lang="tr-TR" b="1">
                <a:solidFill>
                  <a:srgbClr val="002060"/>
                </a:solidFill>
                <a:sym typeface="Wingdings" pitchFamily="2" charset="2"/>
              </a:rPr>
              <a:t></a:t>
            </a:r>
            <a:r>
              <a:rPr lang="tr-TR" b="1">
                <a:solidFill>
                  <a:srgbClr val="002060"/>
                </a:solidFill>
              </a:rPr>
              <a:t>Grafikler</a:t>
            </a:r>
            <a:r>
              <a:rPr lang="tr-TR">
                <a:solidFill>
                  <a:srgbClr val="002060"/>
                </a:solidFill>
              </a:rPr>
              <a:t> bölümünden veriler herhangi bir grafik biçiminde hazırlanabilir. Bunlardan biri </a:t>
            </a:r>
            <a:r>
              <a:rPr lang="tr-TR" b="1">
                <a:solidFill>
                  <a:srgbClr val="002060"/>
                </a:solidFill>
              </a:rPr>
              <a:t>Düzen Sekmesi</a:t>
            </a:r>
            <a:r>
              <a:rPr lang="tr-TR">
                <a:solidFill>
                  <a:srgbClr val="002060"/>
                </a:solidFill>
              </a:rPr>
              <a:t> diğerleri de </a:t>
            </a:r>
            <a:r>
              <a:rPr lang="tr-TR" b="1">
                <a:solidFill>
                  <a:srgbClr val="002060"/>
                </a:solidFill>
              </a:rPr>
              <a:t>Tasarım</a:t>
            </a:r>
            <a:r>
              <a:rPr lang="tr-TR">
                <a:solidFill>
                  <a:srgbClr val="002060"/>
                </a:solidFill>
              </a:rPr>
              <a:t> ve </a:t>
            </a:r>
            <a:r>
              <a:rPr lang="tr-TR" b="1">
                <a:solidFill>
                  <a:srgbClr val="002060"/>
                </a:solidFill>
              </a:rPr>
              <a:t>Biçim Sekmesidir</a:t>
            </a:r>
            <a:r>
              <a:rPr lang="tr-TR">
                <a:solidFill>
                  <a:srgbClr val="002060"/>
                </a:solidFill>
              </a:rPr>
              <a:t>.</a:t>
            </a:r>
          </a:p>
        </p:txBody>
      </p:sp>
      <p:pic>
        <p:nvPicPr>
          <p:cNvPr id="28676" name="Resim 6"/>
          <p:cNvPicPr>
            <a:picLocks noChangeAspect="1" noChangeArrowheads="1"/>
          </p:cNvPicPr>
          <p:nvPr/>
        </p:nvPicPr>
        <p:blipFill>
          <a:blip r:embed="rId2">
            <a:extLst>
              <a:ext uri="{28A0092B-C50C-407E-A947-70E740481C1C}">
                <a14:useLocalDpi xmlns:a14="http://schemas.microsoft.com/office/drawing/2010/main" val="0"/>
              </a:ext>
            </a:extLst>
          </a:blip>
          <a:srcRect r="-121" b="10796"/>
          <a:stretch>
            <a:fillRect/>
          </a:stretch>
        </p:blipFill>
        <p:spPr bwMode="auto">
          <a:xfrm>
            <a:off x="828675" y="1943100"/>
            <a:ext cx="4833938" cy="20605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Resim 4"/>
          <p:cNvPicPr>
            <a:picLocks noChangeAspect="1" noChangeArrowheads="1"/>
          </p:cNvPicPr>
          <p:nvPr/>
        </p:nvPicPr>
        <p:blipFill>
          <a:blip r:embed="rId2">
            <a:extLst>
              <a:ext uri="{28A0092B-C50C-407E-A947-70E740481C1C}">
                <a14:useLocalDpi xmlns:a14="http://schemas.microsoft.com/office/drawing/2010/main" val="0"/>
              </a:ext>
            </a:extLst>
          </a:blip>
          <a:srcRect r="-84" b="3474"/>
          <a:stretch>
            <a:fillRect/>
          </a:stretch>
        </p:blipFill>
        <p:spPr bwMode="auto">
          <a:xfrm>
            <a:off x="685800" y="2074863"/>
            <a:ext cx="3700463" cy="38417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29699" name="Dikdörtgen 3"/>
          <p:cNvSpPr>
            <a:spLocks noChangeArrowheads="1"/>
          </p:cNvSpPr>
          <p:nvPr/>
        </p:nvSpPr>
        <p:spPr bwMode="auto">
          <a:xfrm>
            <a:off x="604838" y="0"/>
            <a:ext cx="75612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Grafik sekmesini örnekle açıklayacak olursak. Örneğimizde yıl içerisinde aylara göre değişen sıcaklık değerlerini bir tablo üzerinde gösterip bunu grafik ile daha görsel bir şekilde sunabiliriz. Tablo oluşturulup veriler girildikten sonra tüm tablo seçilerek Ekle menüsünden grafik sekmesine tıklanır. Açılan grafik sekmesinden çeşitli grafiksel şekillerden uygun olanına tıklanır. Bu şekilde tablomuz grafiksel olarak gösterilmiş olacaktır.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38163" y="93663"/>
            <a:ext cx="3221037" cy="368300"/>
          </a:xfrm>
          <a:prstGeom prst="rect">
            <a:avLst/>
          </a:prstGeom>
        </p:spPr>
        <p:txBody>
          <a:bodyPr wrap="none">
            <a:spAutoFit/>
          </a:bodyPr>
          <a:lstStyle/>
          <a:p>
            <a:pPr>
              <a:defRPr/>
            </a:pPr>
            <a:r>
              <a:rPr lang="tr-TR" cap="all" dirty="0"/>
              <a:t>3- </a:t>
            </a:r>
            <a:r>
              <a:rPr lang="x-none" cap="all"/>
              <a:t>SAYFA DÜZENİ SEKMESİ</a:t>
            </a:r>
            <a:endParaRPr lang="tr-TR" cap="all" dirty="0"/>
          </a:p>
        </p:txBody>
      </p:sp>
      <p:sp>
        <p:nvSpPr>
          <p:cNvPr id="30723" name="Dikdörtgen 5"/>
          <p:cNvSpPr>
            <a:spLocks noChangeArrowheads="1"/>
          </p:cNvSpPr>
          <p:nvPr/>
        </p:nvSpPr>
        <p:spPr bwMode="auto">
          <a:xfrm>
            <a:off x="538163" y="474663"/>
            <a:ext cx="78390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t> </a:t>
            </a:r>
          </a:p>
          <a:p>
            <a:pPr algn="just"/>
            <a:r>
              <a:rPr lang="tr-TR">
                <a:solidFill>
                  <a:srgbClr val="002060"/>
                </a:solidFill>
              </a:rPr>
              <a:t>Düzen sekmesinde temalar, sayfa yapısı, sığdırmak için ölçeklendir, sayfa seçenekleri ve yerleştir gibi bölümler vardır. Bu sekmede her bölüme kısaca değinilmeye çalışılmıştır.</a:t>
            </a:r>
          </a:p>
          <a:p>
            <a:pPr algn="just"/>
            <a:endParaRPr lang="tr-TR"/>
          </a:p>
          <a:p>
            <a:pPr algn="just"/>
            <a:r>
              <a:rPr lang="tr-TR"/>
              <a:t>a- Temalar Bölümü</a:t>
            </a:r>
          </a:p>
          <a:p>
            <a:pPr algn="just"/>
            <a:endParaRPr lang="tr-TR"/>
          </a:p>
          <a:p>
            <a:pPr algn="just"/>
            <a:r>
              <a:rPr lang="tr-TR">
                <a:solidFill>
                  <a:srgbClr val="002060"/>
                </a:solidFill>
              </a:rPr>
              <a:t>Wordde olduğu gibi tüm belgede yazı tipi, renkler ve efektlerle beraber tasarım değiştirilebilir.</a:t>
            </a:r>
          </a:p>
          <a:p>
            <a:pPr algn="just"/>
            <a:r>
              <a:rPr lang="tr-TR"/>
              <a:t> </a:t>
            </a:r>
          </a:p>
          <a:p>
            <a:pPr algn="just"/>
            <a:r>
              <a:rPr lang="tr-TR"/>
              <a:t>b- Sayfa Yapısı Bölümü</a:t>
            </a:r>
          </a:p>
          <a:p>
            <a:pPr algn="just"/>
            <a:endParaRPr lang="tr-TR"/>
          </a:p>
          <a:p>
            <a:pPr algn="just"/>
            <a:r>
              <a:rPr lang="tr-TR">
                <a:solidFill>
                  <a:srgbClr val="002060"/>
                </a:solidFill>
              </a:rPr>
              <a:t>Sayfa yapısında sayfanın kenarlığı, boyutu, sayfanın yatay veya dikeyliği, yazdırma alanı, arka planı değiştirilebilir. </a:t>
            </a:r>
            <a:r>
              <a:rPr lang="tr-TR" b="1">
                <a:solidFill>
                  <a:srgbClr val="002060"/>
                </a:solidFill>
              </a:rPr>
              <a:t>Düzen Sekmesi</a:t>
            </a:r>
            <a:r>
              <a:rPr lang="tr-TR" b="1">
                <a:solidFill>
                  <a:srgbClr val="002060"/>
                </a:solidFill>
                <a:sym typeface="Wingdings" pitchFamily="2" charset="2"/>
              </a:rPr>
              <a:t></a:t>
            </a:r>
            <a:r>
              <a:rPr lang="tr-TR" b="1">
                <a:solidFill>
                  <a:srgbClr val="002060"/>
                </a:solidFill>
              </a:rPr>
              <a:t>Yönlendirme</a:t>
            </a:r>
            <a:r>
              <a:rPr lang="tr-TR">
                <a:solidFill>
                  <a:srgbClr val="002060"/>
                </a:solidFill>
              </a:rPr>
              <a:t>’den sayfanın yatay veya dikey olacacağı belirlenebilir.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kdörtgen 6"/>
          <p:cNvSpPr>
            <a:spLocks noChangeArrowheads="1"/>
          </p:cNvSpPr>
          <p:nvPr/>
        </p:nvSpPr>
        <p:spPr bwMode="auto">
          <a:xfrm>
            <a:off x="522288" y="506413"/>
            <a:ext cx="76120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Ekle Sekmesi</a:t>
            </a:r>
            <a:r>
              <a:rPr lang="tr-TR" b="1">
                <a:solidFill>
                  <a:srgbClr val="002060"/>
                </a:solidFill>
                <a:sym typeface="Wingdings" pitchFamily="2" charset="2"/>
              </a:rPr>
              <a:t></a:t>
            </a:r>
            <a:r>
              <a:rPr lang="tr-TR" b="1">
                <a:solidFill>
                  <a:srgbClr val="002060"/>
                </a:solidFill>
              </a:rPr>
              <a:t>Altbilgi ve Üstbilgi</a:t>
            </a:r>
            <a:r>
              <a:rPr lang="tr-TR">
                <a:solidFill>
                  <a:srgbClr val="002060"/>
                </a:solidFill>
              </a:rPr>
              <a:t> komut düğmesi tıklanarak sayfanın üst veya alt kısmına bilgi eklenebilir. Bunun dışında Sayfa Düzeni Sekmesinden de üstbilgi ve altbilgi eklenebilir. Yapılması gereken </a:t>
            </a:r>
            <a:r>
              <a:rPr lang="tr-TR" b="1">
                <a:solidFill>
                  <a:srgbClr val="002060"/>
                </a:solidFill>
              </a:rPr>
              <a:t>Sayfa Düzeni Sekmesi</a:t>
            </a:r>
            <a:r>
              <a:rPr lang="tr-TR" b="1">
                <a:solidFill>
                  <a:srgbClr val="002060"/>
                </a:solidFill>
                <a:sym typeface="Wingdings" pitchFamily="2" charset="2"/>
              </a:rPr>
              <a:t></a:t>
            </a:r>
            <a:r>
              <a:rPr lang="tr-TR" b="1">
                <a:solidFill>
                  <a:srgbClr val="002060"/>
                </a:solidFill>
              </a:rPr>
              <a:t>Başlıkları Yazdır</a:t>
            </a:r>
            <a:r>
              <a:rPr lang="tr-TR" b="1">
                <a:solidFill>
                  <a:srgbClr val="002060"/>
                </a:solidFill>
                <a:sym typeface="Wingdings" pitchFamily="2" charset="2"/>
              </a:rPr>
              <a:t></a:t>
            </a:r>
            <a:r>
              <a:rPr lang="tr-TR" b="1">
                <a:solidFill>
                  <a:srgbClr val="002060"/>
                </a:solidFill>
              </a:rPr>
              <a:t>Üstbilgi/Altbilgi</a:t>
            </a:r>
            <a:r>
              <a:rPr lang="tr-TR">
                <a:solidFill>
                  <a:srgbClr val="002060"/>
                </a:solidFill>
              </a:rPr>
              <a:t> sekmesini tıklamaktır. Özel üstbilgi ve özel altbilgi komut düğmeleri sayesinde sol, orta ve sağa üstbilgi/altbilgi eklenebilir. </a:t>
            </a:r>
          </a:p>
        </p:txBody>
      </p:sp>
      <p:sp>
        <p:nvSpPr>
          <p:cNvPr id="31747" name="Dikdörtgen 7"/>
          <p:cNvSpPr>
            <a:spLocks noChangeArrowheads="1"/>
          </p:cNvSpPr>
          <p:nvPr/>
        </p:nvSpPr>
        <p:spPr bwMode="auto">
          <a:xfrm>
            <a:off x="531813" y="0"/>
            <a:ext cx="336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c- Üst Bilgi ve Alt Bilgi Eklemek</a:t>
            </a:r>
          </a:p>
        </p:txBody>
      </p:sp>
      <p:pic>
        <p:nvPicPr>
          <p:cNvPr id="31748" name="Resim 9"/>
          <p:cNvPicPr>
            <a:picLocks noChangeAspect="1" noChangeArrowheads="1"/>
          </p:cNvPicPr>
          <p:nvPr/>
        </p:nvPicPr>
        <p:blipFill>
          <a:blip r:embed="rId2">
            <a:extLst>
              <a:ext uri="{28A0092B-C50C-407E-A947-70E740481C1C}">
                <a14:useLocalDpi xmlns:a14="http://schemas.microsoft.com/office/drawing/2010/main" val="0"/>
              </a:ext>
            </a:extLst>
          </a:blip>
          <a:srcRect r="-63" b="3580"/>
          <a:stretch>
            <a:fillRect/>
          </a:stretch>
        </p:blipFill>
        <p:spPr bwMode="auto">
          <a:xfrm>
            <a:off x="631825" y="2490788"/>
            <a:ext cx="4389438" cy="34893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kdörtgen 1"/>
          <p:cNvSpPr>
            <a:spLocks noChangeArrowheads="1"/>
          </p:cNvSpPr>
          <p:nvPr/>
        </p:nvSpPr>
        <p:spPr bwMode="auto">
          <a:xfrm>
            <a:off x="2965450" y="228600"/>
            <a:ext cx="3090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B - EXCEL İLE ÇALIŞMAK </a:t>
            </a:r>
          </a:p>
        </p:txBody>
      </p:sp>
      <p:sp>
        <p:nvSpPr>
          <p:cNvPr id="5123" name="Dikdörtgen 2"/>
          <p:cNvSpPr>
            <a:spLocks noChangeArrowheads="1"/>
          </p:cNvSpPr>
          <p:nvPr/>
        </p:nvSpPr>
        <p:spPr bwMode="auto">
          <a:xfrm>
            <a:off x="766763" y="796925"/>
            <a:ext cx="772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ile çalışmak için </a:t>
            </a:r>
            <a:r>
              <a:rPr lang="tr-TR" b="1">
                <a:solidFill>
                  <a:srgbClr val="002060"/>
                </a:solidFill>
              </a:rPr>
              <a:t>Başlat</a:t>
            </a:r>
            <a:r>
              <a:rPr lang="tr-TR" b="1">
                <a:solidFill>
                  <a:srgbClr val="002060"/>
                </a:solidFill>
                <a:sym typeface="Wingdings" pitchFamily="2" charset="2"/>
              </a:rPr>
              <a:t></a:t>
            </a:r>
            <a:r>
              <a:rPr lang="tr-TR" b="1">
                <a:solidFill>
                  <a:srgbClr val="002060"/>
                </a:solidFill>
              </a:rPr>
              <a:t>Programlar</a:t>
            </a:r>
            <a:r>
              <a:rPr lang="tr-TR">
                <a:solidFill>
                  <a:srgbClr val="002060"/>
                </a:solidFill>
              </a:rPr>
              <a:t> yada tüm </a:t>
            </a:r>
            <a:r>
              <a:rPr lang="tr-TR" b="1">
                <a:solidFill>
                  <a:srgbClr val="002060"/>
                </a:solidFill>
              </a:rPr>
              <a:t>Programlar</a:t>
            </a:r>
            <a:r>
              <a:rPr lang="tr-TR" b="1">
                <a:solidFill>
                  <a:srgbClr val="002060"/>
                </a:solidFill>
                <a:sym typeface="Wingdings" pitchFamily="2" charset="2"/>
              </a:rPr>
              <a:t></a:t>
            </a:r>
            <a:r>
              <a:rPr lang="tr-TR" b="1">
                <a:solidFill>
                  <a:srgbClr val="002060"/>
                </a:solidFill>
              </a:rPr>
              <a:t>Microsoft Office</a:t>
            </a:r>
            <a:r>
              <a:rPr lang="tr-TR" b="1">
                <a:solidFill>
                  <a:srgbClr val="002060"/>
                </a:solidFill>
                <a:sym typeface="Wingdings" pitchFamily="2" charset="2"/>
              </a:rPr>
              <a:t></a:t>
            </a:r>
            <a:r>
              <a:rPr lang="tr-TR" b="1">
                <a:solidFill>
                  <a:srgbClr val="002060"/>
                </a:solidFill>
              </a:rPr>
              <a:t>Microsoft Office Excel 2010</a:t>
            </a:r>
            <a:r>
              <a:rPr lang="tr-TR">
                <a:solidFill>
                  <a:srgbClr val="002060"/>
                </a:solidFill>
              </a:rPr>
              <a:t>’ tıklanır. </a:t>
            </a:r>
          </a:p>
          <a:p>
            <a:pPr algn="just"/>
            <a:endParaRPr lang="tr-TR">
              <a:solidFill>
                <a:srgbClr val="002060"/>
              </a:solidFill>
            </a:endParaRPr>
          </a:p>
          <a:p>
            <a:pPr algn="just"/>
            <a:r>
              <a:rPr lang="tr-TR">
                <a:solidFill>
                  <a:srgbClr val="002060"/>
                </a:solidFill>
              </a:rPr>
              <a:t>Klavyedeki yön tuşları ve diğer bazı kısa yol tuşların görevleri olduğu gibi sadece belirtilen tuşlara basarakta bazı kombinasyonlar tek tuşla halledebilir. Tuş kısayollarını aktif yapmak için ALT tuşuna basılır.</a:t>
            </a:r>
          </a:p>
        </p:txBody>
      </p:sp>
      <p:pic>
        <p:nvPicPr>
          <p:cNvPr id="5124" name="Resim 20"/>
          <p:cNvPicPr>
            <a:picLocks noChangeAspect="1" noChangeArrowheads="1"/>
          </p:cNvPicPr>
          <p:nvPr/>
        </p:nvPicPr>
        <p:blipFill>
          <a:blip r:embed="rId3">
            <a:extLst>
              <a:ext uri="{28A0092B-C50C-407E-A947-70E740481C1C}">
                <a14:useLocalDpi xmlns:a14="http://schemas.microsoft.com/office/drawing/2010/main" val="0"/>
              </a:ext>
            </a:extLst>
          </a:blip>
          <a:srcRect r="978" b="14543"/>
          <a:stretch>
            <a:fillRect/>
          </a:stretch>
        </p:blipFill>
        <p:spPr bwMode="auto">
          <a:xfrm>
            <a:off x="877888" y="3538538"/>
            <a:ext cx="7610475" cy="20955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kdörtgen 5"/>
          <p:cNvSpPr>
            <a:spLocks noChangeArrowheads="1"/>
          </p:cNvSpPr>
          <p:nvPr/>
        </p:nvSpPr>
        <p:spPr bwMode="auto">
          <a:xfrm>
            <a:off x="395288" y="-146050"/>
            <a:ext cx="76723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t>d- Yazdırılacak Alanları Belirlemek</a:t>
            </a:r>
          </a:p>
          <a:p>
            <a:pPr algn="just"/>
            <a:endParaRPr lang="tr-TR" b="1"/>
          </a:p>
          <a:p>
            <a:pPr algn="just"/>
            <a:r>
              <a:rPr lang="tr-TR">
                <a:solidFill>
                  <a:srgbClr val="002060"/>
                </a:solidFill>
              </a:rPr>
              <a:t>Öncelikle yazdırılacak alan seçilir. </a:t>
            </a:r>
            <a:r>
              <a:rPr lang="tr-TR" b="1">
                <a:solidFill>
                  <a:srgbClr val="002060"/>
                </a:solidFill>
              </a:rPr>
              <a:t>Sayfa</a:t>
            </a:r>
            <a:r>
              <a:rPr lang="tr-TR">
                <a:solidFill>
                  <a:srgbClr val="002060"/>
                </a:solidFill>
              </a:rPr>
              <a:t> </a:t>
            </a:r>
            <a:r>
              <a:rPr lang="tr-TR" b="1">
                <a:solidFill>
                  <a:srgbClr val="002060"/>
                </a:solidFill>
              </a:rPr>
              <a:t>Düzeni Sekmesi</a:t>
            </a:r>
            <a:r>
              <a:rPr lang="tr-TR" b="1">
                <a:solidFill>
                  <a:srgbClr val="002060"/>
                </a:solidFill>
                <a:sym typeface="Wingdings" pitchFamily="2" charset="2"/>
              </a:rPr>
              <a:t></a:t>
            </a:r>
            <a:r>
              <a:rPr lang="tr-TR" b="1">
                <a:solidFill>
                  <a:srgbClr val="002060"/>
                </a:solidFill>
              </a:rPr>
              <a:t>Başlıkları Yazdır Düğmesini </a:t>
            </a:r>
            <a:r>
              <a:rPr lang="tr-TR">
                <a:solidFill>
                  <a:srgbClr val="002060"/>
                </a:solidFill>
              </a:rPr>
              <a:t>tıklanır. Açılan menüden </a:t>
            </a:r>
            <a:r>
              <a:rPr lang="tr-TR" b="1">
                <a:solidFill>
                  <a:srgbClr val="002060"/>
                </a:solidFill>
              </a:rPr>
              <a:t>Çalışma Sayfası </a:t>
            </a:r>
            <a:r>
              <a:rPr lang="tr-TR">
                <a:solidFill>
                  <a:srgbClr val="002060"/>
                </a:solidFill>
              </a:rPr>
              <a:t>sekmesinden Yazdırma Alanı’nı belirle seçilir. Eğer çalışma birden çok sayfadan oluşuyor ve satır,sütun başlıklarının her sayfada yinelenmesi isteniyorsa </a:t>
            </a:r>
            <a:r>
              <a:rPr lang="tr-TR" b="1">
                <a:solidFill>
                  <a:srgbClr val="002060"/>
                </a:solidFill>
              </a:rPr>
              <a:t>Sayfa</a:t>
            </a:r>
            <a:r>
              <a:rPr lang="tr-TR">
                <a:solidFill>
                  <a:srgbClr val="002060"/>
                </a:solidFill>
              </a:rPr>
              <a:t> </a:t>
            </a:r>
            <a:r>
              <a:rPr lang="tr-TR" b="1">
                <a:solidFill>
                  <a:srgbClr val="002060"/>
                </a:solidFill>
              </a:rPr>
              <a:t>Düzen Sekmesi</a:t>
            </a:r>
            <a:r>
              <a:rPr lang="tr-TR" b="1">
                <a:solidFill>
                  <a:srgbClr val="002060"/>
                </a:solidFill>
                <a:sym typeface="Wingdings" pitchFamily="2" charset="2"/>
              </a:rPr>
              <a:t></a:t>
            </a:r>
            <a:r>
              <a:rPr lang="tr-TR" b="1">
                <a:solidFill>
                  <a:srgbClr val="002060"/>
                </a:solidFill>
              </a:rPr>
              <a:t>Başlıkları Yazdır</a:t>
            </a:r>
            <a:r>
              <a:rPr lang="tr-TR">
                <a:solidFill>
                  <a:srgbClr val="002060"/>
                </a:solidFill>
              </a:rPr>
              <a:t> düğmesini tıklanır. Yinelenmesi istenen satırlar her sayfanın üstünde seçilip Enter tuşuna basılır. </a:t>
            </a:r>
          </a:p>
        </p:txBody>
      </p:sp>
      <p:pic>
        <p:nvPicPr>
          <p:cNvPr id="32771" name="Resim 4"/>
          <p:cNvPicPr>
            <a:picLocks noChangeAspect="1" noChangeArrowheads="1"/>
          </p:cNvPicPr>
          <p:nvPr/>
        </p:nvPicPr>
        <p:blipFill>
          <a:blip r:embed="rId2">
            <a:extLst>
              <a:ext uri="{28A0092B-C50C-407E-A947-70E740481C1C}">
                <a14:useLocalDpi xmlns:a14="http://schemas.microsoft.com/office/drawing/2010/main" val="0"/>
              </a:ext>
            </a:extLst>
          </a:blip>
          <a:srcRect b="3294"/>
          <a:stretch>
            <a:fillRect/>
          </a:stretch>
        </p:blipFill>
        <p:spPr bwMode="auto">
          <a:xfrm>
            <a:off x="1970088" y="2425700"/>
            <a:ext cx="3781425" cy="36163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81025" y="141288"/>
            <a:ext cx="7785100" cy="3970337"/>
          </a:xfrm>
          <a:prstGeom prst="rect">
            <a:avLst/>
          </a:prstGeom>
        </p:spPr>
        <p:txBody>
          <a:bodyPr>
            <a:spAutoFit/>
          </a:bodyPr>
          <a:lstStyle/>
          <a:p>
            <a:pPr>
              <a:defRPr/>
            </a:pPr>
            <a:r>
              <a:rPr lang="tr-TR" cap="all" dirty="0"/>
              <a:t>4- </a:t>
            </a:r>
            <a:r>
              <a:rPr lang="x-none" cap="all"/>
              <a:t>FORMÜLLER SEKMESİ</a:t>
            </a:r>
            <a:endParaRPr lang="tr-TR" cap="all" dirty="0"/>
          </a:p>
          <a:p>
            <a:pPr>
              <a:defRPr/>
            </a:pPr>
            <a:endParaRPr lang="tr-TR" cap="all" dirty="0"/>
          </a:p>
          <a:p>
            <a:pPr algn="just">
              <a:defRPr/>
            </a:pPr>
            <a:r>
              <a:rPr lang="tr-TR" dirty="0">
                <a:solidFill>
                  <a:srgbClr val="002060"/>
                </a:solidFill>
              </a:rPr>
              <a:t>Excel sayesinde matematiksel hesaplamalar kolaylıkla yapılabilir. Burada yapılacak tek şey değerleri girmek ve aritmetik işlemleri verilere uygulamaktır. Girdiğiniz değerleri sonradan çok kolaylıkla değiştirilebilmektedir.</a:t>
            </a:r>
          </a:p>
          <a:p>
            <a:pPr algn="just">
              <a:defRPr/>
            </a:pPr>
            <a:r>
              <a:rPr lang="tr-TR" dirty="0"/>
              <a:t> </a:t>
            </a:r>
          </a:p>
          <a:p>
            <a:pPr algn="just">
              <a:defRPr/>
            </a:pPr>
            <a:r>
              <a:rPr lang="tr-TR" dirty="0"/>
              <a:t>a- Değerleri Hesaplamak	</a:t>
            </a:r>
          </a:p>
          <a:p>
            <a:pPr algn="just">
              <a:defRPr/>
            </a:pPr>
            <a:endParaRPr lang="tr-TR" dirty="0"/>
          </a:p>
          <a:p>
            <a:pPr algn="just">
              <a:defRPr/>
            </a:pPr>
            <a:r>
              <a:rPr lang="tr-TR" dirty="0">
                <a:solidFill>
                  <a:srgbClr val="002060"/>
                </a:solidFill>
              </a:rPr>
              <a:t>Hesap yapılan işlemin sonucunun hangi hücrede görünmesi isteniyorsa o hücreye önce bir eşittir işareti (=) ardından da hesaplanacak sayılar ve işleçler girilir. Ardından da sonucu görmek için </a:t>
            </a:r>
            <a:r>
              <a:rPr lang="tr-TR" dirty="0" err="1">
                <a:solidFill>
                  <a:srgbClr val="002060"/>
                </a:solidFill>
              </a:rPr>
              <a:t>Enter</a:t>
            </a:r>
            <a:r>
              <a:rPr lang="tr-TR" dirty="0">
                <a:solidFill>
                  <a:srgbClr val="002060"/>
                </a:solidFill>
              </a:rPr>
              <a:t> tuşuna basılır. Elle yapılan hesaplamalarda işlem önceliği olduğu gibi bilgisayardan da yaptığınız hesaplamalarda da işlem önceliği vardır.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kdörtgen 4"/>
          <p:cNvSpPr>
            <a:spLocks noChangeArrowheads="1"/>
          </p:cNvSpPr>
          <p:nvPr/>
        </p:nvSpPr>
        <p:spPr bwMode="auto">
          <a:xfrm>
            <a:off x="581025" y="127000"/>
            <a:ext cx="7808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Örneğin D1 hücresinde şu basit matematiksel hesaplamayı yapalım. =10*5+20-4 yazıp Enter tuşuna basalım. Ardından aynı işlemi başka bir hücre olan E1 hücresinde bu defa parantezler ekleyerek deniyelim. =10*(5+20)-4 Sonucunun değiştiği görülmektedir. </a:t>
            </a:r>
          </a:p>
        </p:txBody>
      </p:sp>
      <p:pic>
        <p:nvPicPr>
          <p:cNvPr id="34819" name="Resim 5"/>
          <p:cNvPicPr>
            <a:picLocks noChangeAspect="1" noChangeArrowheads="1"/>
          </p:cNvPicPr>
          <p:nvPr/>
        </p:nvPicPr>
        <p:blipFill>
          <a:blip r:embed="rId2">
            <a:extLst>
              <a:ext uri="{28A0092B-C50C-407E-A947-70E740481C1C}">
                <a14:useLocalDpi xmlns:a14="http://schemas.microsoft.com/office/drawing/2010/main" val="0"/>
              </a:ext>
            </a:extLst>
          </a:blip>
          <a:srcRect t="-2" r="3525" b="8263"/>
          <a:stretch>
            <a:fillRect/>
          </a:stretch>
        </p:blipFill>
        <p:spPr bwMode="auto">
          <a:xfrm>
            <a:off x="746125" y="1333500"/>
            <a:ext cx="3121025" cy="250031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34820" name="Dikdörtgen 6"/>
          <p:cNvSpPr>
            <a:spLocks noChangeArrowheads="1"/>
          </p:cNvSpPr>
          <p:nvPr/>
        </p:nvSpPr>
        <p:spPr bwMode="auto">
          <a:xfrm>
            <a:off x="604838" y="3981450"/>
            <a:ext cx="7785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b- Hücrelerin Değerlerini Hesaplamak</a:t>
            </a:r>
          </a:p>
          <a:p>
            <a:pPr algn="just"/>
            <a:endParaRPr lang="tr-TR"/>
          </a:p>
          <a:p>
            <a:pPr algn="just"/>
            <a:r>
              <a:rPr lang="tr-TR">
                <a:solidFill>
                  <a:srgbClr val="002060"/>
                </a:solidFill>
              </a:rPr>
              <a:t>Sonucun görüntülenmesini istediğiniz hücreye eşittir (=) işareti yazılır. Değerini kullanmak istenilen hücre işaret edilir ve matematiksel işleci girdikten sonra hesaplaması istenilen hücrenin değeri girilir. Bu şekilde formül tamamlanana kadar matematiksel işleçleri ve değerleri girilecek hücreler tıklanıp ardından da Enter’a basılır.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kdörtgen 4"/>
          <p:cNvSpPr>
            <a:spLocks noChangeArrowheads="1"/>
          </p:cNvSpPr>
          <p:nvPr/>
        </p:nvSpPr>
        <p:spPr bwMode="auto">
          <a:xfrm>
            <a:off x="493713" y="165100"/>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c- Verileri Toplamak, Ortalamak ve İşlev Eklemek</a:t>
            </a:r>
          </a:p>
        </p:txBody>
      </p:sp>
      <p:sp>
        <p:nvSpPr>
          <p:cNvPr id="35843" name="Dikdörtgen 5"/>
          <p:cNvSpPr>
            <a:spLocks noChangeArrowheads="1"/>
          </p:cNvSpPr>
          <p:nvPr/>
        </p:nvSpPr>
        <p:spPr bwMode="auto">
          <a:xfrm>
            <a:off x="642938" y="808038"/>
            <a:ext cx="774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en çok yapılacak işlemlerden bazıları sayıları toplamak veya bunların ortalamasını almaktır. Bunu da Excel’in bize sunduğu </a:t>
            </a:r>
            <a:r>
              <a:rPr lang="tr-TR" b="1">
                <a:solidFill>
                  <a:srgbClr val="002060"/>
                </a:solidFill>
              </a:rPr>
              <a:t>Formüller Sekmesi</a:t>
            </a:r>
            <a:r>
              <a:rPr lang="tr-TR" b="1">
                <a:solidFill>
                  <a:srgbClr val="002060"/>
                </a:solidFill>
                <a:sym typeface="Wingdings" pitchFamily="2" charset="2"/>
              </a:rPr>
              <a:t></a:t>
            </a:r>
            <a:r>
              <a:rPr lang="tr-TR" b="1">
                <a:solidFill>
                  <a:srgbClr val="002060"/>
                </a:solidFill>
              </a:rPr>
              <a:t>İşlev Ekle Komut Düğmesi </a:t>
            </a:r>
            <a:r>
              <a:rPr lang="tr-TR">
                <a:solidFill>
                  <a:srgbClr val="002060"/>
                </a:solidFill>
              </a:rPr>
              <a:t>tıklanarak yapılır. </a:t>
            </a:r>
          </a:p>
        </p:txBody>
      </p:sp>
      <p:sp>
        <p:nvSpPr>
          <p:cNvPr id="35844" name="Dikdörtgen 5"/>
          <p:cNvSpPr>
            <a:spLocks noChangeArrowheads="1"/>
          </p:cNvSpPr>
          <p:nvPr/>
        </p:nvSpPr>
        <p:spPr bwMode="auto">
          <a:xfrm>
            <a:off x="642938" y="1731963"/>
            <a:ext cx="759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Örneğin bir defada sayı dizisini toplamak için istenen yerden itibaren farenin sol düğmesi tutularak sürüklenir ve </a:t>
            </a:r>
            <a:r>
              <a:rPr lang="tr-TR" b="1">
                <a:solidFill>
                  <a:srgbClr val="002060"/>
                </a:solidFill>
              </a:rPr>
              <a:t>Formüller Sekmesindeki Otomatik Toplam </a:t>
            </a:r>
            <a:r>
              <a:rPr lang="tr-TR">
                <a:solidFill>
                  <a:srgbClr val="002060"/>
                </a:solidFill>
              </a:rPr>
              <a:t>düğmesine tıklanarak aynı anda birden çok sayı dizisi toplanabilir. </a:t>
            </a:r>
          </a:p>
        </p:txBody>
      </p:sp>
      <p:pic>
        <p:nvPicPr>
          <p:cNvPr id="35845" name="Resim 4"/>
          <p:cNvPicPr>
            <a:picLocks noChangeAspect="1" noChangeArrowheads="1"/>
          </p:cNvPicPr>
          <p:nvPr/>
        </p:nvPicPr>
        <p:blipFill>
          <a:blip r:embed="rId2">
            <a:extLst>
              <a:ext uri="{28A0092B-C50C-407E-A947-70E740481C1C}">
                <a14:useLocalDpi xmlns:a14="http://schemas.microsoft.com/office/drawing/2010/main" val="0"/>
              </a:ext>
            </a:extLst>
          </a:blip>
          <a:srcRect b="6400"/>
          <a:stretch>
            <a:fillRect/>
          </a:stretch>
        </p:blipFill>
        <p:spPr bwMode="auto">
          <a:xfrm>
            <a:off x="831850" y="2932113"/>
            <a:ext cx="3608388" cy="31591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35846" name="Resim 6"/>
          <p:cNvPicPr>
            <a:picLocks noChangeAspect="1" noChangeArrowheads="1"/>
          </p:cNvPicPr>
          <p:nvPr/>
        </p:nvPicPr>
        <p:blipFill>
          <a:blip r:embed="rId3">
            <a:extLst>
              <a:ext uri="{28A0092B-C50C-407E-A947-70E740481C1C}">
                <a14:useLocalDpi xmlns:a14="http://schemas.microsoft.com/office/drawing/2010/main" val="0"/>
              </a:ext>
            </a:extLst>
          </a:blip>
          <a:srcRect r="-229" b="4825"/>
          <a:stretch>
            <a:fillRect/>
          </a:stretch>
        </p:blipFill>
        <p:spPr bwMode="auto">
          <a:xfrm>
            <a:off x="5357813" y="2932113"/>
            <a:ext cx="2551112" cy="31591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kdörtgen 4"/>
          <p:cNvSpPr>
            <a:spLocks noChangeArrowheads="1"/>
          </p:cNvSpPr>
          <p:nvPr/>
        </p:nvSpPr>
        <p:spPr bwMode="auto">
          <a:xfrm>
            <a:off x="728663" y="482600"/>
            <a:ext cx="7785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d- Hesaplama Serisi Oluşturmak</a:t>
            </a:r>
          </a:p>
          <a:p>
            <a:endParaRPr lang="tr-TR"/>
          </a:p>
          <a:p>
            <a:pPr algn="just"/>
            <a:r>
              <a:rPr lang="tr-TR">
                <a:solidFill>
                  <a:srgbClr val="002060"/>
                </a:solidFill>
              </a:rPr>
              <a:t>Excelde bir hücrede formül oluşturduktan sonra </a:t>
            </a:r>
            <a:r>
              <a:rPr lang="tr-TR" b="1">
                <a:solidFill>
                  <a:srgbClr val="002060"/>
                </a:solidFill>
              </a:rPr>
              <a:t>Otomatik Doldurma</a:t>
            </a:r>
            <a:r>
              <a:rPr lang="tr-TR">
                <a:solidFill>
                  <a:srgbClr val="002060"/>
                </a:solidFill>
              </a:rPr>
              <a:t> özelliğini kullanılarak diğer hücrelerin içeriğide değiştirilebilir. İlk hücrede formül oluşturup ardından Otomatik Doldur tutamacını sürükleyerek diğer hücrelere de uygulanabilir.</a:t>
            </a:r>
          </a:p>
        </p:txBody>
      </p:sp>
      <p:pic>
        <p:nvPicPr>
          <p:cNvPr id="36867" name="Resim 5"/>
          <p:cNvPicPr>
            <a:picLocks noChangeAspect="1" noChangeArrowheads="1"/>
          </p:cNvPicPr>
          <p:nvPr/>
        </p:nvPicPr>
        <p:blipFill>
          <a:blip r:embed="rId2">
            <a:extLst>
              <a:ext uri="{28A0092B-C50C-407E-A947-70E740481C1C}">
                <a14:useLocalDpi xmlns:a14="http://schemas.microsoft.com/office/drawing/2010/main" val="0"/>
              </a:ext>
            </a:extLst>
          </a:blip>
          <a:srcRect r="-89" b="7843"/>
          <a:stretch>
            <a:fillRect/>
          </a:stretch>
        </p:blipFill>
        <p:spPr bwMode="auto">
          <a:xfrm>
            <a:off x="1062038" y="2865438"/>
            <a:ext cx="2928937" cy="22431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36868" name="Resim 6"/>
          <p:cNvPicPr>
            <a:picLocks noChangeAspect="1" noChangeArrowheads="1"/>
          </p:cNvPicPr>
          <p:nvPr/>
        </p:nvPicPr>
        <p:blipFill>
          <a:blip r:embed="rId3">
            <a:extLst>
              <a:ext uri="{28A0092B-C50C-407E-A947-70E740481C1C}">
                <a14:useLocalDpi xmlns:a14="http://schemas.microsoft.com/office/drawing/2010/main" val="0"/>
              </a:ext>
            </a:extLst>
          </a:blip>
          <a:srcRect b="9790"/>
          <a:stretch>
            <a:fillRect/>
          </a:stretch>
        </p:blipFill>
        <p:spPr bwMode="auto">
          <a:xfrm>
            <a:off x="4892675" y="2865438"/>
            <a:ext cx="3101975" cy="22431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kdörtgen 4"/>
          <p:cNvSpPr>
            <a:spLocks noChangeArrowheads="1"/>
          </p:cNvSpPr>
          <p:nvPr/>
        </p:nvSpPr>
        <p:spPr bwMode="auto">
          <a:xfrm>
            <a:off x="506413" y="0"/>
            <a:ext cx="7673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e- Bağımsız Değişkenler Eklemek ve Mantıksal Sınama</a:t>
            </a:r>
          </a:p>
          <a:p>
            <a:endParaRPr lang="tr-TR"/>
          </a:p>
          <a:p>
            <a:pPr algn="just"/>
            <a:r>
              <a:rPr lang="tr-TR">
                <a:solidFill>
                  <a:srgbClr val="002060"/>
                </a:solidFill>
              </a:rPr>
              <a:t>Fonksiyon bağımsız değişkenleri ekranından önerilen aralık  yada istenilen bir aralık seçilir. Bu aralığı seçmek için </a:t>
            </a:r>
            <a:r>
              <a:rPr lang="tr-TR" b="1">
                <a:solidFill>
                  <a:srgbClr val="002060"/>
                </a:solidFill>
              </a:rPr>
              <a:t>Formüller Sekmesi</a:t>
            </a:r>
            <a:r>
              <a:rPr lang="tr-TR" b="1">
                <a:solidFill>
                  <a:srgbClr val="002060"/>
                </a:solidFill>
                <a:sym typeface="Wingdings" pitchFamily="2" charset="2"/>
              </a:rPr>
              <a:t></a:t>
            </a:r>
            <a:r>
              <a:rPr lang="tr-TR" b="1">
                <a:solidFill>
                  <a:srgbClr val="002060"/>
                </a:solidFill>
              </a:rPr>
              <a:t>Matematik ve Trigonometri Komut Düğmesinden</a:t>
            </a:r>
            <a:r>
              <a:rPr lang="tr-TR" b="1">
                <a:solidFill>
                  <a:srgbClr val="002060"/>
                </a:solidFill>
                <a:sym typeface="Wingdings" pitchFamily="2" charset="2"/>
              </a:rPr>
              <a:t></a:t>
            </a:r>
            <a:r>
              <a:rPr lang="tr-TR" b="1">
                <a:solidFill>
                  <a:srgbClr val="002060"/>
                </a:solidFill>
              </a:rPr>
              <a:t>İşlev Ekle</a:t>
            </a:r>
            <a:r>
              <a:rPr lang="tr-TR">
                <a:solidFill>
                  <a:srgbClr val="002060"/>
                </a:solidFill>
              </a:rPr>
              <a:t> tıklanır. Bu aralık tıklandıktan sonra  fonksiyon bağımsız değişkenleri iletişim kutusu küçülecek, değeri tıklandıktan sonra normal boyutuna gelecektir. Değerleri seçtikten sonra Tamam tuşuna tıklanır.</a:t>
            </a:r>
          </a:p>
        </p:txBody>
      </p:sp>
      <p:pic>
        <p:nvPicPr>
          <p:cNvPr id="37891" name="Resim 5"/>
          <p:cNvPicPr>
            <a:picLocks noChangeAspect="1" noChangeArrowheads="1"/>
          </p:cNvPicPr>
          <p:nvPr/>
        </p:nvPicPr>
        <p:blipFill>
          <a:blip r:embed="rId2">
            <a:extLst>
              <a:ext uri="{28A0092B-C50C-407E-A947-70E740481C1C}">
                <a14:useLocalDpi xmlns:a14="http://schemas.microsoft.com/office/drawing/2010/main" val="0"/>
              </a:ext>
            </a:extLst>
          </a:blip>
          <a:srcRect b="6055"/>
          <a:stretch>
            <a:fillRect/>
          </a:stretch>
        </p:blipFill>
        <p:spPr bwMode="auto">
          <a:xfrm>
            <a:off x="630238" y="2611438"/>
            <a:ext cx="5086350" cy="30607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kdörtgen 4"/>
          <p:cNvSpPr>
            <a:spLocks noChangeArrowheads="1"/>
          </p:cNvSpPr>
          <p:nvPr/>
        </p:nvSpPr>
        <p:spPr bwMode="auto">
          <a:xfrm>
            <a:off x="777875" y="168275"/>
            <a:ext cx="7477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f- Formüllerdeki Sorunları Bulmak</a:t>
            </a:r>
          </a:p>
          <a:p>
            <a:endParaRPr lang="tr-TR">
              <a:solidFill>
                <a:srgbClr val="002060"/>
              </a:solidFill>
            </a:endParaRPr>
          </a:p>
          <a:p>
            <a:pPr algn="just"/>
            <a:r>
              <a:rPr lang="tr-TR">
                <a:solidFill>
                  <a:srgbClr val="002060"/>
                </a:solidFill>
              </a:rPr>
              <a:t>Formüller üzerinde çalışmak zaman alıcı ve uğraştırıcı olabilir. Formüllerdeki sorunları bulmak için </a:t>
            </a:r>
            <a:r>
              <a:rPr lang="tr-TR" b="1">
                <a:solidFill>
                  <a:srgbClr val="002060"/>
                </a:solidFill>
              </a:rPr>
              <a:t>Formüller Sekmesi</a:t>
            </a:r>
            <a:r>
              <a:rPr lang="tr-TR" b="1">
                <a:solidFill>
                  <a:srgbClr val="002060"/>
                </a:solidFill>
                <a:sym typeface="Wingdings" pitchFamily="2" charset="2"/>
              </a:rPr>
              <a:t></a:t>
            </a:r>
            <a:r>
              <a:rPr lang="tr-TR" b="1">
                <a:solidFill>
                  <a:srgbClr val="002060"/>
                </a:solidFill>
              </a:rPr>
              <a:t>Formülleri Göster</a:t>
            </a:r>
            <a:r>
              <a:rPr lang="tr-TR">
                <a:solidFill>
                  <a:srgbClr val="002060"/>
                </a:solidFill>
              </a:rPr>
              <a:t> düğmesi tıklanır. Sonra </a:t>
            </a:r>
            <a:r>
              <a:rPr lang="tr-TR" b="1">
                <a:solidFill>
                  <a:srgbClr val="002060"/>
                </a:solidFill>
              </a:rPr>
              <a:t>Hata Denetimi</a:t>
            </a:r>
            <a:r>
              <a:rPr lang="tr-TR">
                <a:solidFill>
                  <a:srgbClr val="002060"/>
                </a:solidFill>
              </a:rPr>
              <a:t> düğmesi tıklanır</a:t>
            </a:r>
          </a:p>
          <a:p>
            <a:r>
              <a:rPr lang="tr-TR"/>
              <a:t> </a:t>
            </a:r>
          </a:p>
          <a:p>
            <a:r>
              <a:rPr lang="tr-TR"/>
              <a:t>g- Formülleri Değerlendirmek</a:t>
            </a:r>
          </a:p>
          <a:p>
            <a:endParaRPr lang="tr-TR"/>
          </a:p>
          <a:p>
            <a:pPr algn="just"/>
            <a:r>
              <a:rPr lang="tr-TR">
                <a:solidFill>
                  <a:srgbClr val="002060"/>
                </a:solidFill>
              </a:rPr>
              <a:t>Eğer hata bulunmazsa “</a:t>
            </a:r>
            <a:r>
              <a:rPr lang="tr-TR" b="1">
                <a:solidFill>
                  <a:srgbClr val="002060"/>
                </a:solidFill>
              </a:rPr>
              <a:t>Formül Değerlendir</a:t>
            </a:r>
            <a:r>
              <a:rPr lang="tr-TR">
                <a:solidFill>
                  <a:srgbClr val="002060"/>
                </a:solidFill>
              </a:rPr>
              <a:t>” iletişim kutusu tıklanır. Formüle ve altı çizili öğeye dikkat edip “Değerlendir” diğmesi tıklanır.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19113" y="-50800"/>
            <a:ext cx="7624762" cy="3694113"/>
          </a:xfrm>
          <a:prstGeom prst="rect">
            <a:avLst/>
          </a:prstGeom>
        </p:spPr>
        <p:txBody>
          <a:bodyPr>
            <a:spAutoFit/>
          </a:bodyPr>
          <a:lstStyle/>
          <a:p>
            <a:pPr>
              <a:defRPr/>
            </a:pPr>
            <a:r>
              <a:rPr lang="tr-TR" cap="all" dirty="0"/>
              <a:t>5- </a:t>
            </a:r>
            <a:r>
              <a:rPr lang="x-none" cap="all"/>
              <a:t>VERİ SEKMESİ</a:t>
            </a:r>
            <a:endParaRPr lang="tr-TR" cap="all" dirty="0"/>
          </a:p>
          <a:p>
            <a:pPr algn="just">
              <a:defRPr/>
            </a:pPr>
            <a:r>
              <a:rPr lang="tr-TR" dirty="0">
                <a:solidFill>
                  <a:srgbClr val="002060"/>
                </a:solidFill>
              </a:rPr>
              <a:t>Verileri sıralama, filtreleme, verilerle ilgili alt toplamlar oluşturma, verileri sütunlara ayırma, </a:t>
            </a:r>
            <a:r>
              <a:rPr lang="tr-TR" dirty="0" err="1">
                <a:solidFill>
                  <a:srgbClr val="002060"/>
                </a:solidFill>
              </a:rPr>
              <a:t>accessten</a:t>
            </a:r>
            <a:r>
              <a:rPr lang="tr-TR" dirty="0">
                <a:solidFill>
                  <a:srgbClr val="002060"/>
                </a:solidFill>
              </a:rPr>
              <a:t> yada diğer kaynaklardan veri alma gibi işlemler veri sekmesinden yapılabilir.</a:t>
            </a:r>
          </a:p>
          <a:p>
            <a:pPr algn="just">
              <a:defRPr/>
            </a:pPr>
            <a:endParaRPr lang="tr-TR" dirty="0">
              <a:solidFill>
                <a:srgbClr val="002060"/>
              </a:solidFill>
            </a:endParaRPr>
          </a:p>
          <a:p>
            <a:pPr algn="just">
              <a:defRPr/>
            </a:pPr>
            <a:r>
              <a:rPr lang="tr-TR" dirty="0">
                <a:solidFill>
                  <a:srgbClr val="002060"/>
                </a:solidFill>
              </a:rPr>
              <a:t> </a:t>
            </a:r>
            <a:r>
              <a:rPr lang="tr-TR" dirty="0"/>
              <a:t>a- Verileri Sıralamak</a:t>
            </a:r>
          </a:p>
          <a:p>
            <a:pPr algn="just">
              <a:defRPr/>
            </a:pPr>
            <a:r>
              <a:rPr lang="tr-TR" dirty="0">
                <a:solidFill>
                  <a:srgbClr val="002060"/>
                </a:solidFill>
              </a:rPr>
              <a:t>Verileri sıralamak için önce sıralama yapılacak veri sütunları seçilir. Ardından </a:t>
            </a:r>
            <a:r>
              <a:rPr lang="tr-TR" b="1" dirty="0">
                <a:solidFill>
                  <a:srgbClr val="002060"/>
                </a:solidFill>
              </a:rPr>
              <a:t>Veri </a:t>
            </a:r>
            <a:r>
              <a:rPr lang="tr-TR" b="1" dirty="0" err="1">
                <a:solidFill>
                  <a:srgbClr val="002060"/>
                </a:solidFill>
              </a:rPr>
              <a:t>Sekmesinden</a:t>
            </a:r>
            <a:r>
              <a:rPr lang="tr-TR" b="1" dirty="0" err="1">
                <a:solidFill>
                  <a:srgbClr val="002060"/>
                </a:solidFill>
                <a:sym typeface="Wingdings"/>
              </a:rPr>
              <a:t></a:t>
            </a:r>
            <a:r>
              <a:rPr lang="tr-TR" b="1" dirty="0" err="1">
                <a:solidFill>
                  <a:srgbClr val="002060"/>
                </a:solidFill>
              </a:rPr>
              <a:t>Sırala</a:t>
            </a:r>
            <a:r>
              <a:rPr lang="tr-TR" dirty="0">
                <a:solidFill>
                  <a:srgbClr val="002060"/>
                </a:solidFill>
              </a:rPr>
              <a:t> iletişim kutusuna tıklanır. Sonra verilerin bulunduğu sütun seçilir. Sıralama </a:t>
            </a:r>
            <a:r>
              <a:rPr lang="tr-TR" b="1" dirty="0">
                <a:solidFill>
                  <a:srgbClr val="002060"/>
                </a:solidFill>
              </a:rPr>
              <a:t>A’dan Z’ye, Z’den A’ya, Özel Bir Liste</a:t>
            </a:r>
            <a:r>
              <a:rPr lang="tr-TR" dirty="0">
                <a:solidFill>
                  <a:srgbClr val="002060"/>
                </a:solidFill>
              </a:rPr>
              <a:t>’ye ya da </a:t>
            </a:r>
            <a:r>
              <a:rPr lang="tr-TR" b="1" dirty="0">
                <a:solidFill>
                  <a:srgbClr val="002060"/>
                </a:solidFill>
              </a:rPr>
              <a:t>Büyükten küçüğe</a:t>
            </a:r>
            <a:r>
              <a:rPr lang="tr-TR" dirty="0">
                <a:solidFill>
                  <a:srgbClr val="002060"/>
                </a:solidFill>
              </a:rPr>
              <a:t> ve </a:t>
            </a:r>
            <a:r>
              <a:rPr lang="tr-TR" b="1" dirty="0">
                <a:solidFill>
                  <a:srgbClr val="002060"/>
                </a:solidFill>
              </a:rPr>
              <a:t>Küçükten büyüğe</a:t>
            </a:r>
            <a:r>
              <a:rPr lang="tr-TR" dirty="0">
                <a:solidFill>
                  <a:srgbClr val="002060"/>
                </a:solidFill>
              </a:rPr>
              <a:t> sıralama ölçütlerine göre yapılabilir.</a:t>
            </a:r>
          </a:p>
          <a:p>
            <a:pPr>
              <a:defRPr/>
            </a:pPr>
            <a:r>
              <a:rPr lang="tr-TR" dirty="0"/>
              <a:t> </a:t>
            </a:r>
          </a:p>
          <a:p>
            <a:pPr>
              <a:defRPr/>
            </a:pPr>
            <a:r>
              <a:rPr lang="tr-TR" dirty="0"/>
              <a:t> </a:t>
            </a:r>
          </a:p>
        </p:txBody>
      </p:sp>
      <p:pic>
        <p:nvPicPr>
          <p:cNvPr id="39939" name="Resim 5"/>
          <p:cNvPicPr>
            <a:picLocks noChangeAspect="1" noChangeArrowheads="1"/>
          </p:cNvPicPr>
          <p:nvPr/>
        </p:nvPicPr>
        <p:blipFill>
          <a:blip r:embed="rId2">
            <a:extLst>
              <a:ext uri="{28A0092B-C50C-407E-A947-70E740481C1C}">
                <a14:useLocalDpi xmlns:a14="http://schemas.microsoft.com/office/drawing/2010/main" val="0"/>
              </a:ext>
            </a:extLst>
          </a:blip>
          <a:srcRect b="6935"/>
          <a:stretch>
            <a:fillRect/>
          </a:stretch>
        </p:blipFill>
        <p:spPr bwMode="auto">
          <a:xfrm>
            <a:off x="617538" y="3176588"/>
            <a:ext cx="5962650" cy="28781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kdörtgen 5"/>
          <p:cNvSpPr>
            <a:spLocks noChangeArrowheads="1"/>
          </p:cNvSpPr>
          <p:nvPr/>
        </p:nvSpPr>
        <p:spPr bwMode="auto">
          <a:xfrm>
            <a:off x="581025" y="-136525"/>
            <a:ext cx="782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b- Verileri Filtrelemek (Süzmek)</a:t>
            </a:r>
          </a:p>
          <a:p>
            <a:pPr algn="just"/>
            <a:r>
              <a:rPr lang="tr-TR">
                <a:solidFill>
                  <a:srgbClr val="002060"/>
                </a:solidFill>
              </a:rPr>
              <a:t>Filtreleme için istenen veriler seçilir ardından </a:t>
            </a:r>
            <a:r>
              <a:rPr lang="tr-TR" b="1">
                <a:solidFill>
                  <a:srgbClr val="002060"/>
                </a:solidFill>
              </a:rPr>
              <a:t>Veri Sekmesinde</a:t>
            </a:r>
            <a:r>
              <a:rPr lang="tr-TR" b="1">
                <a:solidFill>
                  <a:srgbClr val="002060"/>
                </a:solidFill>
                <a:sym typeface="Wingdings" pitchFamily="2" charset="2"/>
              </a:rPr>
              <a:t></a:t>
            </a:r>
            <a:r>
              <a:rPr lang="tr-TR" b="1">
                <a:solidFill>
                  <a:srgbClr val="002060"/>
                </a:solidFill>
              </a:rPr>
              <a:t>Filtre </a:t>
            </a:r>
            <a:r>
              <a:rPr lang="tr-TR">
                <a:solidFill>
                  <a:srgbClr val="002060"/>
                </a:solidFill>
              </a:rPr>
              <a:t>düğmesine tıklanır. Filtre olarak kullanmak istenen sütunun aşağı oku tıklanır ve filtre olarak kullanmak istenen öğe seçilir.</a:t>
            </a:r>
          </a:p>
        </p:txBody>
      </p:sp>
      <p:sp>
        <p:nvSpPr>
          <p:cNvPr id="40963" name="Dikdörtgen 2"/>
          <p:cNvSpPr>
            <a:spLocks noChangeArrowheads="1"/>
          </p:cNvSpPr>
          <p:nvPr/>
        </p:nvSpPr>
        <p:spPr bwMode="auto">
          <a:xfrm>
            <a:off x="542925" y="1198563"/>
            <a:ext cx="7859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Filtreleme işlemi ile işiniz bittiğinde tekrar </a:t>
            </a:r>
            <a:r>
              <a:rPr lang="tr-TR" b="1">
                <a:solidFill>
                  <a:srgbClr val="002060"/>
                </a:solidFill>
              </a:rPr>
              <a:t>Veri Sekmesindeki</a:t>
            </a:r>
            <a:r>
              <a:rPr lang="tr-TR" b="1">
                <a:solidFill>
                  <a:srgbClr val="002060"/>
                </a:solidFill>
                <a:sym typeface="Wingdings" pitchFamily="2" charset="2"/>
              </a:rPr>
              <a:t></a:t>
            </a:r>
            <a:r>
              <a:rPr lang="tr-TR" b="1">
                <a:solidFill>
                  <a:srgbClr val="002060"/>
                </a:solidFill>
              </a:rPr>
              <a:t>Filtre</a:t>
            </a:r>
            <a:r>
              <a:rPr lang="tr-TR">
                <a:solidFill>
                  <a:srgbClr val="002060"/>
                </a:solidFill>
              </a:rPr>
              <a:t> düğmesine tıklanır. Daha sonra aşağı ok işareti tıklanıp </a:t>
            </a:r>
            <a:r>
              <a:rPr lang="tr-TR" b="1">
                <a:solidFill>
                  <a:srgbClr val="002060"/>
                </a:solidFill>
              </a:rPr>
              <a:t>Ocak ve Şubat</a:t>
            </a:r>
            <a:r>
              <a:rPr lang="tr-TR">
                <a:solidFill>
                  <a:srgbClr val="002060"/>
                </a:solidFill>
              </a:rPr>
              <a:t> ayına ait verilerin görünmesi istenildiğinden  bu iki öğe seçildi. </a:t>
            </a:r>
          </a:p>
        </p:txBody>
      </p:sp>
      <p:pic>
        <p:nvPicPr>
          <p:cNvPr id="40964" name="Resim 6"/>
          <p:cNvPicPr>
            <a:picLocks noChangeAspect="1" noChangeArrowheads="1"/>
          </p:cNvPicPr>
          <p:nvPr/>
        </p:nvPicPr>
        <p:blipFill>
          <a:blip r:embed="rId2">
            <a:extLst>
              <a:ext uri="{28A0092B-C50C-407E-A947-70E740481C1C}">
                <a14:useLocalDpi xmlns:a14="http://schemas.microsoft.com/office/drawing/2010/main" val="0"/>
              </a:ext>
            </a:extLst>
          </a:blip>
          <a:srcRect b="5029"/>
          <a:stretch>
            <a:fillRect/>
          </a:stretch>
        </p:blipFill>
        <p:spPr bwMode="auto">
          <a:xfrm>
            <a:off x="619125" y="2303463"/>
            <a:ext cx="2720975" cy="26892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40965" name="Resim 7"/>
          <p:cNvPicPr>
            <a:picLocks noChangeAspect="1" noChangeArrowheads="1"/>
          </p:cNvPicPr>
          <p:nvPr/>
        </p:nvPicPr>
        <p:blipFill>
          <a:blip r:embed="rId3">
            <a:extLst>
              <a:ext uri="{28A0092B-C50C-407E-A947-70E740481C1C}">
                <a14:useLocalDpi xmlns:a14="http://schemas.microsoft.com/office/drawing/2010/main" val="0"/>
              </a:ext>
            </a:extLst>
          </a:blip>
          <a:srcRect b="14906"/>
          <a:stretch>
            <a:fillRect/>
          </a:stretch>
        </p:blipFill>
        <p:spPr bwMode="auto">
          <a:xfrm>
            <a:off x="4144963" y="2281238"/>
            <a:ext cx="3425825" cy="15525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kdörtgen 2"/>
          <p:cNvSpPr>
            <a:spLocks noChangeArrowheads="1"/>
          </p:cNvSpPr>
          <p:nvPr/>
        </p:nvSpPr>
        <p:spPr bwMode="auto">
          <a:xfrm>
            <a:off x="493713" y="11113"/>
            <a:ext cx="680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c- Verileri Sütunlara Ayırmak (Metni Sütunlara Dönüştürmek)</a:t>
            </a:r>
          </a:p>
        </p:txBody>
      </p:sp>
      <p:sp>
        <p:nvSpPr>
          <p:cNvPr id="41987" name="Dikdörtgen 3"/>
          <p:cNvSpPr>
            <a:spLocks noChangeArrowheads="1"/>
          </p:cNvSpPr>
          <p:nvPr/>
        </p:nvSpPr>
        <p:spPr bwMode="auto">
          <a:xfrm>
            <a:off x="493713" y="563563"/>
            <a:ext cx="779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hücresinin içeriğini farklı sütunlara bölünebilir. Örneğin bir tam ad sütununu ad ve soyad sütunlarına ayırabilmek mümkündür. Bunu yapabilmek için önce ayrılacak veriler seçilir. Sonra </a:t>
            </a:r>
            <a:r>
              <a:rPr lang="tr-TR" b="1">
                <a:solidFill>
                  <a:srgbClr val="002060"/>
                </a:solidFill>
              </a:rPr>
              <a:t>Veri Sekmesinden</a:t>
            </a:r>
            <a:r>
              <a:rPr lang="tr-TR" b="1">
                <a:solidFill>
                  <a:srgbClr val="002060"/>
                </a:solidFill>
                <a:sym typeface="Wingdings" pitchFamily="2" charset="2"/>
              </a:rPr>
              <a:t></a:t>
            </a:r>
            <a:r>
              <a:rPr lang="tr-TR" b="1">
                <a:solidFill>
                  <a:srgbClr val="002060"/>
                </a:solidFill>
              </a:rPr>
              <a:t>Metni Sütunlara Dönüştür</a:t>
            </a:r>
            <a:r>
              <a:rPr lang="tr-TR">
                <a:solidFill>
                  <a:srgbClr val="002060"/>
                </a:solidFill>
              </a:rPr>
              <a:t> düğmesi tıklanır. </a:t>
            </a:r>
          </a:p>
        </p:txBody>
      </p:sp>
      <p:pic>
        <p:nvPicPr>
          <p:cNvPr id="41988" name="Resim 7"/>
          <p:cNvPicPr>
            <a:picLocks noChangeAspect="1" noChangeArrowheads="1"/>
          </p:cNvPicPr>
          <p:nvPr/>
        </p:nvPicPr>
        <p:blipFill>
          <a:blip r:embed="rId2">
            <a:extLst>
              <a:ext uri="{28A0092B-C50C-407E-A947-70E740481C1C}">
                <a14:useLocalDpi xmlns:a14="http://schemas.microsoft.com/office/drawing/2010/main" val="0"/>
              </a:ext>
            </a:extLst>
          </a:blip>
          <a:srcRect b="5560"/>
          <a:stretch>
            <a:fillRect/>
          </a:stretch>
        </p:blipFill>
        <p:spPr bwMode="auto">
          <a:xfrm>
            <a:off x="642938" y="1970088"/>
            <a:ext cx="5486400" cy="3017837"/>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55613" y="300038"/>
            <a:ext cx="4113212" cy="368300"/>
          </a:xfrm>
          <a:prstGeom prst="rect">
            <a:avLst/>
          </a:prstGeom>
        </p:spPr>
        <p:txBody>
          <a:bodyPr wrap="none">
            <a:spAutoFit/>
          </a:bodyPr>
          <a:lstStyle/>
          <a:p>
            <a:pPr>
              <a:defRPr/>
            </a:pPr>
            <a:r>
              <a:rPr lang="tr-TR" cap="all" dirty="0"/>
              <a:t>1-</a:t>
            </a:r>
            <a:r>
              <a:rPr lang="x-none" cap="all"/>
              <a:t>Baz</a:t>
            </a:r>
            <a:r>
              <a:rPr lang="tr-TR" cap="all" dirty="0"/>
              <a:t>I</a:t>
            </a:r>
            <a:r>
              <a:rPr lang="x-none" cap="all"/>
              <a:t> Klavye K</a:t>
            </a:r>
            <a:r>
              <a:rPr lang="tr-TR" cap="all" dirty="0"/>
              <a:t>I</a:t>
            </a:r>
            <a:r>
              <a:rPr lang="x-none" cap="all"/>
              <a:t>sa Yol Tuşlar</a:t>
            </a:r>
            <a:r>
              <a:rPr lang="tr-TR" cap="all" dirty="0"/>
              <a:t>I</a:t>
            </a:r>
          </a:p>
        </p:txBody>
      </p:sp>
      <p:sp>
        <p:nvSpPr>
          <p:cNvPr id="6147" name="Dikdörtgen 4"/>
          <p:cNvSpPr>
            <a:spLocks noChangeArrowheads="1"/>
          </p:cNvSpPr>
          <p:nvPr/>
        </p:nvSpPr>
        <p:spPr bwMode="auto">
          <a:xfrm>
            <a:off x="603250" y="855663"/>
            <a:ext cx="267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a - Genel bazı kısayollar</a:t>
            </a:r>
          </a:p>
        </p:txBody>
      </p:sp>
      <p:graphicFrame>
        <p:nvGraphicFramePr>
          <p:cNvPr id="6" name="Tablo 5"/>
          <p:cNvGraphicFramePr>
            <a:graphicFrameLocks noGrp="1"/>
          </p:cNvGraphicFramePr>
          <p:nvPr/>
        </p:nvGraphicFramePr>
        <p:xfrm>
          <a:off x="1684338" y="1390650"/>
          <a:ext cx="5273675" cy="4525963"/>
        </p:xfrm>
        <a:graphic>
          <a:graphicData uri="http://schemas.openxmlformats.org/drawingml/2006/table">
            <a:tbl>
              <a:tblPr firstRow="1" firstCol="1" bandRow="1">
                <a:tableStyleId>{5C22544A-7EE6-4342-B048-85BDC9FD1C3A}</a:tableStyleId>
              </a:tblPr>
              <a:tblGrid>
                <a:gridCol w="2335457"/>
                <a:gridCol w="2938218"/>
              </a:tblGrid>
              <a:tr h="140208">
                <a:tc>
                  <a:txBody>
                    <a:bodyPr/>
                    <a:lstStyle/>
                    <a:p>
                      <a:pPr marL="457200" algn="l">
                        <a:lnSpc>
                          <a:spcPct val="115000"/>
                        </a:lnSpc>
                        <a:spcBef>
                          <a:spcPts val="600"/>
                        </a:spcBef>
                        <a:spcAft>
                          <a:spcPts val="600"/>
                        </a:spcAft>
                      </a:pPr>
                      <a:r>
                        <a:rPr lang="tr-TR" sz="800" dirty="0">
                          <a:effectLst/>
                        </a:rPr>
                        <a:t>KISA YOL TUŞ KOMBİNASYONU</a:t>
                      </a:r>
                      <a:endParaRPr lang="tr-TR" sz="900" dirty="0">
                        <a:effectLst/>
                        <a:latin typeface="Calibri"/>
                        <a:ea typeface="Calibri"/>
                        <a:cs typeface="Times New Roman"/>
                      </a:endParaRPr>
                    </a:p>
                  </a:txBody>
                  <a:tcPr marL="54657" marR="54657" marT="0" marB="0"/>
                </a:tc>
                <a:tc>
                  <a:txBody>
                    <a:bodyPr/>
                    <a:lstStyle/>
                    <a:p>
                      <a:pPr marL="457200" algn="ctr">
                        <a:lnSpc>
                          <a:spcPct val="115000"/>
                        </a:lnSpc>
                        <a:spcBef>
                          <a:spcPts val="600"/>
                        </a:spcBef>
                        <a:spcAft>
                          <a:spcPts val="600"/>
                        </a:spcAft>
                      </a:pPr>
                      <a:r>
                        <a:rPr lang="tr-TR" sz="800">
                          <a:effectLst/>
                        </a:rPr>
                        <a:t>GÖREVİ</a:t>
                      </a:r>
                      <a:endParaRPr lang="tr-TR" sz="900">
                        <a:effectLst/>
                        <a:latin typeface="Calibri"/>
                        <a:ea typeface="Calibri"/>
                        <a:cs typeface="Times New Roman"/>
                      </a:endParaRPr>
                    </a:p>
                  </a:txBody>
                  <a:tcPr marL="54657" marR="54657" marT="0" marB="0"/>
                </a:tc>
              </a:tr>
              <a:tr h="504063">
                <a:tc>
                  <a:txBody>
                    <a:bodyPr/>
                    <a:lstStyle/>
                    <a:p>
                      <a:pPr marL="457200" algn="l">
                        <a:lnSpc>
                          <a:spcPct val="115000"/>
                        </a:lnSpc>
                        <a:spcBef>
                          <a:spcPts val="600"/>
                        </a:spcBef>
                        <a:spcAft>
                          <a:spcPts val="600"/>
                        </a:spcAft>
                      </a:pPr>
                      <a:r>
                        <a:rPr lang="tr-TR" sz="800" dirty="0">
                          <a:effectLst/>
                        </a:rPr>
                        <a:t>TAB VEYA SAĞ YÖN TUŞU</a:t>
                      </a:r>
                      <a:endParaRPr lang="tr-TR" sz="900" dirty="0">
                        <a:effectLst/>
                        <a:latin typeface="Calibri"/>
                        <a:ea typeface="Calibri"/>
                        <a:cs typeface="Times New Roman"/>
                      </a:endParaRPr>
                    </a:p>
                  </a:txBody>
                  <a:tcPr marL="54657" marR="54657" marT="0" marB="0"/>
                </a:tc>
                <a:tc>
                  <a:txBody>
                    <a:bodyPr/>
                    <a:lstStyle/>
                    <a:p>
                      <a:pPr indent="450215" algn="l">
                        <a:spcBef>
                          <a:spcPts val="600"/>
                        </a:spcBef>
                        <a:spcAft>
                          <a:spcPts val="600"/>
                        </a:spcAft>
                      </a:pPr>
                      <a:r>
                        <a:rPr lang="tr-TR" sz="800" dirty="0">
                          <a:effectLst/>
                        </a:rPr>
                        <a:t> Bir sağdaki hücreye geçmeyi sağlar.</a:t>
                      </a:r>
                      <a:endParaRPr lang="tr-TR" sz="900" dirty="0">
                        <a:effectLst/>
                      </a:endParaRPr>
                    </a:p>
                    <a:p>
                      <a:pPr marL="457200" algn="l">
                        <a:lnSpc>
                          <a:spcPct val="115000"/>
                        </a:lnSpc>
                        <a:spcBef>
                          <a:spcPts val="600"/>
                        </a:spcBef>
                        <a:spcAft>
                          <a:spcPts val="600"/>
                        </a:spcAft>
                      </a:pPr>
                      <a:r>
                        <a:rPr lang="tr-TR" sz="800" dirty="0">
                          <a:effectLst/>
                        </a:rPr>
                        <a:t> </a:t>
                      </a:r>
                      <a:endParaRPr lang="tr-TR" sz="900" dirty="0">
                        <a:effectLst/>
                        <a:latin typeface="Calibri"/>
                        <a:ea typeface="Calibri"/>
                        <a:cs typeface="Times New Roman"/>
                      </a:endParaRPr>
                    </a:p>
                  </a:txBody>
                  <a:tcPr marL="54657" marR="54657" marT="0" marB="0"/>
                </a:tc>
              </a:tr>
              <a:tr h="292013">
                <a:tc>
                  <a:txBody>
                    <a:bodyPr/>
                    <a:lstStyle/>
                    <a:p>
                      <a:pPr marL="457200" algn="l">
                        <a:lnSpc>
                          <a:spcPct val="115000"/>
                        </a:lnSpc>
                        <a:spcBef>
                          <a:spcPts val="600"/>
                        </a:spcBef>
                        <a:spcAft>
                          <a:spcPts val="600"/>
                        </a:spcAft>
                      </a:pPr>
                      <a:r>
                        <a:rPr lang="tr-TR" sz="800">
                          <a:effectLst/>
                        </a:rPr>
                        <a:t>SHİFT+TAB VEYA SOL YÖN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600"/>
                        </a:spcAft>
                      </a:pPr>
                      <a:r>
                        <a:rPr lang="tr-TR" sz="800">
                          <a:effectLst/>
                        </a:rPr>
                        <a:t>Bir soldaki hücreye geçişi sağlar.</a:t>
                      </a:r>
                      <a:endParaRPr lang="tr-TR" sz="900">
                        <a:effectLst/>
                        <a:latin typeface="Book Antiqua"/>
                        <a:ea typeface="Calibri"/>
                        <a:cs typeface="Times New Roman"/>
                      </a:endParaRPr>
                    </a:p>
                  </a:txBody>
                  <a:tcPr marL="54657" marR="54657" marT="0" marB="0"/>
                </a:tc>
              </a:tr>
              <a:tr h="292013">
                <a:tc>
                  <a:txBody>
                    <a:bodyPr/>
                    <a:lstStyle/>
                    <a:p>
                      <a:pPr marL="457200" algn="l">
                        <a:lnSpc>
                          <a:spcPct val="115000"/>
                        </a:lnSpc>
                        <a:spcBef>
                          <a:spcPts val="600"/>
                        </a:spcBef>
                        <a:spcAft>
                          <a:spcPts val="600"/>
                        </a:spcAft>
                      </a:pPr>
                      <a:r>
                        <a:rPr lang="tr-TR" sz="800">
                          <a:effectLst/>
                        </a:rPr>
                        <a:t>ENTER VEYA AŞAĞI YÖN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600"/>
                        </a:spcAft>
                      </a:pPr>
                      <a:r>
                        <a:rPr lang="tr-TR" sz="800" dirty="0">
                          <a:effectLst/>
                        </a:rPr>
                        <a:t>Bir alttaki hücreye geçişi sağlar.</a:t>
                      </a:r>
                      <a:endParaRPr lang="tr-TR" sz="900" dirty="0">
                        <a:effectLst/>
                        <a:latin typeface="Book Antiqua"/>
                        <a:ea typeface="Calibri"/>
                        <a:cs typeface="Times New Roman"/>
                      </a:endParaRPr>
                    </a:p>
                  </a:txBody>
                  <a:tcPr marL="54657" marR="54657" marT="0" marB="0"/>
                </a:tc>
              </a:tr>
              <a:tr h="292013">
                <a:tc>
                  <a:txBody>
                    <a:bodyPr/>
                    <a:lstStyle/>
                    <a:p>
                      <a:pPr marL="457200" algn="l">
                        <a:lnSpc>
                          <a:spcPct val="115000"/>
                        </a:lnSpc>
                        <a:spcBef>
                          <a:spcPts val="600"/>
                        </a:spcBef>
                        <a:spcAft>
                          <a:spcPts val="600"/>
                        </a:spcAft>
                      </a:pPr>
                      <a:r>
                        <a:rPr lang="tr-TR" sz="800">
                          <a:effectLst/>
                        </a:rPr>
                        <a:t>YUKARI YÖN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600"/>
                        </a:spcAft>
                      </a:pPr>
                      <a:r>
                        <a:rPr lang="tr-TR" sz="800">
                          <a:effectLst/>
                        </a:rPr>
                        <a:t>Bir üstteki hücreye geçişi sağlar.</a:t>
                      </a:r>
                      <a:endParaRPr lang="tr-TR" sz="900">
                        <a:effectLst/>
                        <a:latin typeface="Book Antiqua"/>
                        <a:ea typeface="Calibri"/>
                        <a:cs typeface="Times New Roman"/>
                      </a:endParaRPr>
                    </a:p>
                  </a:txBody>
                  <a:tcPr marL="54657" marR="54657" marT="0" marB="0"/>
                </a:tc>
              </a:tr>
              <a:tr h="292013">
                <a:tc>
                  <a:txBody>
                    <a:bodyPr/>
                    <a:lstStyle/>
                    <a:p>
                      <a:pPr marL="457200" algn="l">
                        <a:lnSpc>
                          <a:spcPct val="115000"/>
                        </a:lnSpc>
                        <a:spcBef>
                          <a:spcPts val="600"/>
                        </a:spcBef>
                        <a:spcAft>
                          <a:spcPts val="600"/>
                        </a:spcAft>
                      </a:pPr>
                      <a:r>
                        <a:rPr lang="tr-TR" sz="800">
                          <a:effectLst/>
                        </a:rPr>
                        <a:t>PAGE UP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600"/>
                        </a:spcAft>
                      </a:pPr>
                      <a:r>
                        <a:rPr lang="tr-TR" sz="800">
                          <a:effectLst/>
                        </a:rPr>
                        <a:t>Çalışma sayfasında bir ekran yukarı taşır.</a:t>
                      </a:r>
                      <a:endParaRPr lang="tr-TR" sz="900">
                        <a:effectLst/>
                        <a:latin typeface="Book Antiqua"/>
                        <a:ea typeface="Calibri"/>
                        <a:cs typeface="Times New Roman"/>
                      </a:endParaRPr>
                    </a:p>
                  </a:txBody>
                  <a:tcPr marL="54657" marR="54657" marT="0" marB="0"/>
                </a:tc>
              </a:tr>
              <a:tr h="425113">
                <a:tc>
                  <a:txBody>
                    <a:bodyPr/>
                    <a:lstStyle/>
                    <a:p>
                      <a:pPr marL="457200" algn="l">
                        <a:lnSpc>
                          <a:spcPct val="115000"/>
                        </a:lnSpc>
                        <a:spcBef>
                          <a:spcPts val="600"/>
                        </a:spcBef>
                        <a:spcAft>
                          <a:spcPts val="600"/>
                        </a:spcAft>
                      </a:pPr>
                      <a:r>
                        <a:rPr lang="tr-TR" sz="800">
                          <a:effectLst/>
                        </a:rPr>
                        <a:t>ALT+PAGE UP</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a:effectLst/>
                        </a:rPr>
                        <a:t>Çalışma sayfasında bir ekran sola kaydırır.</a:t>
                      </a:r>
                      <a:endParaRPr lang="tr-TR" sz="900">
                        <a:effectLst/>
                      </a:endParaRPr>
                    </a:p>
                    <a:p>
                      <a:pPr indent="450215" algn="l">
                        <a:spcBef>
                          <a:spcPts val="600"/>
                        </a:spcBef>
                        <a:spcAft>
                          <a:spcPts val="600"/>
                        </a:spcAft>
                      </a:pPr>
                      <a:r>
                        <a:rPr lang="tr-TR" sz="800">
                          <a:effectLst/>
                        </a:rPr>
                        <a:t> </a:t>
                      </a:r>
                      <a:endParaRPr lang="tr-TR" sz="900">
                        <a:effectLst/>
                        <a:latin typeface="Book Antiqua"/>
                        <a:ea typeface="Calibri"/>
                        <a:cs typeface="Times New Roman"/>
                      </a:endParaRPr>
                    </a:p>
                  </a:txBody>
                  <a:tcPr marL="54657" marR="54657" marT="0" marB="0"/>
                </a:tc>
              </a:tr>
              <a:tr h="425113">
                <a:tc>
                  <a:txBody>
                    <a:bodyPr/>
                    <a:lstStyle/>
                    <a:p>
                      <a:pPr marL="457200" algn="l">
                        <a:lnSpc>
                          <a:spcPct val="115000"/>
                        </a:lnSpc>
                        <a:spcBef>
                          <a:spcPts val="600"/>
                        </a:spcBef>
                        <a:spcAft>
                          <a:spcPts val="600"/>
                        </a:spcAft>
                      </a:pPr>
                      <a:r>
                        <a:rPr lang="tr-TR" sz="800">
                          <a:effectLst/>
                        </a:rPr>
                        <a:t>PAGE DOWN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a:effectLst/>
                        </a:rPr>
                        <a:t>Çalışma sayfasında bir ekran aşağı taşır. </a:t>
                      </a:r>
                      <a:endParaRPr lang="tr-TR" sz="900">
                        <a:effectLst/>
                      </a:endParaRPr>
                    </a:p>
                    <a:p>
                      <a:pPr indent="450215" algn="l">
                        <a:spcBef>
                          <a:spcPts val="600"/>
                        </a:spcBef>
                        <a:spcAft>
                          <a:spcPts val="0"/>
                        </a:spcAft>
                      </a:pPr>
                      <a:r>
                        <a:rPr lang="tr-TR" sz="800">
                          <a:effectLst/>
                        </a:rPr>
                        <a:t> </a:t>
                      </a:r>
                      <a:endParaRPr lang="tr-TR" sz="900">
                        <a:effectLst/>
                        <a:latin typeface="Book Antiqua"/>
                        <a:ea typeface="Calibri"/>
                        <a:cs typeface="Times New Roman"/>
                      </a:endParaRPr>
                    </a:p>
                  </a:txBody>
                  <a:tcPr marL="54657" marR="54657" marT="0" marB="0"/>
                </a:tc>
              </a:tr>
              <a:tr h="415498">
                <a:tc>
                  <a:txBody>
                    <a:bodyPr/>
                    <a:lstStyle/>
                    <a:p>
                      <a:pPr marL="457200" algn="l">
                        <a:lnSpc>
                          <a:spcPct val="115000"/>
                        </a:lnSpc>
                        <a:spcBef>
                          <a:spcPts val="600"/>
                        </a:spcBef>
                        <a:spcAft>
                          <a:spcPts val="600"/>
                        </a:spcAft>
                      </a:pPr>
                      <a:r>
                        <a:rPr lang="tr-TR" sz="800">
                          <a:effectLst/>
                        </a:rPr>
                        <a:t>ALT+PAGE DOWN</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a:effectLst/>
                        </a:rPr>
                        <a:t>Çalışma sayfasında bir ekran sağa kaydırır.</a:t>
                      </a:r>
                      <a:endParaRPr lang="tr-TR" sz="900">
                        <a:effectLst/>
                        <a:latin typeface="Book Antiqua"/>
                        <a:ea typeface="Calibri"/>
                        <a:cs typeface="Times New Roman"/>
                      </a:endParaRPr>
                    </a:p>
                  </a:txBody>
                  <a:tcPr marL="54657" marR="54657" marT="0" marB="0"/>
                </a:tc>
              </a:tr>
              <a:tr h="425113">
                <a:tc>
                  <a:txBody>
                    <a:bodyPr/>
                    <a:lstStyle/>
                    <a:p>
                      <a:pPr marL="457200" algn="l">
                        <a:lnSpc>
                          <a:spcPct val="115000"/>
                        </a:lnSpc>
                        <a:spcBef>
                          <a:spcPts val="600"/>
                        </a:spcBef>
                        <a:spcAft>
                          <a:spcPts val="600"/>
                        </a:spcAft>
                      </a:pPr>
                      <a:r>
                        <a:rPr lang="tr-TR" sz="800">
                          <a:effectLst/>
                        </a:rPr>
                        <a:t>BACKSPACE</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a:effectLst/>
                        </a:rPr>
                        <a:t>Formül çubuğunda bir karakter sola doğru siler.</a:t>
                      </a:r>
                      <a:endParaRPr lang="tr-TR" sz="900">
                        <a:effectLst/>
                      </a:endParaRPr>
                    </a:p>
                    <a:p>
                      <a:pPr indent="450215" algn="l">
                        <a:spcBef>
                          <a:spcPts val="600"/>
                        </a:spcBef>
                        <a:spcAft>
                          <a:spcPts val="0"/>
                        </a:spcAft>
                      </a:pPr>
                      <a:r>
                        <a:rPr lang="tr-TR" sz="800">
                          <a:effectLst/>
                        </a:rPr>
                        <a:t> </a:t>
                      </a:r>
                      <a:endParaRPr lang="tr-TR" sz="900">
                        <a:effectLst/>
                        <a:latin typeface="Book Antiqua"/>
                        <a:ea typeface="Calibri"/>
                        <a:cs typeface="Times New Roman"/>
                      </a:endParaRPr>
                    </a:p>
                  </a:txBody>
                  <a:tcPr marL="54657" marR="54657" marT="0" marB="0"/>
                </a:tc>
              </a:tr>
              <a:tr h="415498">
                <a:tc>
                  <a:txBody>
                    <a:bodyPr/>
                    <a:lstStyle/>
                    <a:p>
                      <a:pPr marL="457200" algn="l">
                        <a:lnSpc>
                          <a:spcPct val="115000"/>
                        </a:lnSpc>
                        <a:spcBef>
                          <a:spcPts val="600"/>
                        </a:spcBef>
                        <a:spcAft>
                          <a:spcPts val="600"/>
                        </a:spcAft>
                      </a:pPr>
                      <a:r>
                        <a:rPr lang="tr-TR" sz="800">
                          <a:effectLst/>
                        </a:rPr>
                        <a:t>DELETE TUŞU</a:t>
                      </a:r>
                      <a:endParaRPr lang="tr-TR" sz="90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a:effectLst/>
                        </a:rPr>
                        <a:t>Seçili içeriği (veriler ve formüller) siler.</a:t>
                      </a:r>
                      <a:endParaRPr lang="tr-TR" sz="900">
                        <a:effectLst/>
                        <a:latin typeface="Book Antiqua"/>
                        <a:ea typeface="Calibri"/>
                        <a:cs typeface="Times New Roman"/>
                      </a:endParaRPr>
                    </a:p>
                  </a:txBody>
                  <a:tcPr marL="54657" marR="54657" marT="0" marB="0"/>
                </a:tc>
              </a:tr>
              <a:tr h="607305">
                <a:tc>
                  <a:txBody>
                    <a:bodyPr/>
                    <a:lstStyle/>
                    <a:p>
                      <a:pPr marL="457200" algn="l">
                        <a:lnSpc>
                          <a:spcPct val="115000"/>
                        </a:lnSpc>
                        <a:spcBef>
                          <a:spcPts val="600"/>
                        </a:spcBef>
                        <a:spcAft>
                          <a:spcPts val="600"/>
                        </a:spcAft>
                      </a:pPr>
                      <a:r>
                        <a:rPr lang="tr-TR" sz="800" dirty="0">
                          <a:effectLst/>
                        </a:rPr>
                        <a:t>HOME TUŞU</a:t>
                      </a:r>
                      <a:endParaRPr lang="tr-TR" sz="900" dirty="0">
                        <a:effectLst/>
                        <a:latin typeface="Calibri"/>
                        <a:ea typeface="Calibri"/>
                        <a:cs typeface="Times New Roman"/>
                      </a:endParaRPr>
                    </a:p>
                  </a:txBody>
                  <a:tcPr marL="54657" marR="54657" marT="0" marB="0"/>
                </a:tc>
                <a:tc>
                  <a:txBody>
                    <a:bodyPr/>
                    <a:lstStyle/>
                    <a:p>
                      <a:pPr indent="450215" algn="l">
                        <a:spcBef>
                          <a:spcPts val="600"/>
                        </a:spcBef>
                        <a:spcAft>
                          <a:spcPts val="0"/>
                        </a:spcAft>
                      </a:pPr>
                      <a:r>
                        <a:rPr lang="tr-TR" sz="800" dirty="0">
                          <a:effectLst/>
                        </a:rPr>
                        <a:t>Sayfada satırın başına götürür. </a:t>
                      </a:r>
                      <a:r>
                        <a:rPr lang="tr-TR" sz="800" dirty="0" err="1">
                          <a:effectLst/>
                        </a:rPr>
                        <a:t>Scroll</a:t>
                      </a:r>
                      <a:r>
                        <a:rPr lang="tr-TR" sz="800" dirty="0">
                          <a:effectLst/>
                        </a:rPr>
                        <a:t> </a:t>
                      </a:r>
                      <a:r>
                        <a:rPr lang="tr-TR" sz="800" dirty="0" err="1">
                          <a:effectLst/>
                        </a:rPr>
                        <a:t>Lock</a:t>
                      </a:r>
                      <a:r>
                        <a:rPr lang="tr-TR" sz="800" dirty="0">
                          <a:effectLst/>
                        </a:rPr>
                        <a:t> açıkken, pencerenin sol üst köşesindeki hücreye gider. Menü veya alt menü göründüğünde menüdeki ilk komutu seçer.</a:t>
                      </a:r>
                      <a:endParaRPr lang="tr-TR" sz="900" dirty="0">
                        <a:effectLst/>
                        <a:latin typeface="Book Antiqua"/>
                        <a:ea typeface="Calibri"/>
                        <a:cs typeface="Times New Roman"/>
                      </a:endParaRPr>
                    </a:p>
                  </a:txBody>
                  <a:tcPr marL="54657" marR="54657" marT="0" marB="0"/>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kdörtgen 1"/>
          <p:cNvSpPr>
            <a:spLocks noChangeArrowheads="1"/>
          </p:cNvSpPr>
          <p:nvPr/>
        </p:nvSpPr>
        <p:spPr bwMode="auto">
          <a:xfrm>
            <a:off x="358775" y="-6350"/>
            <a:ext cx="7907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Bunu yaptıktan sonra Sihirbazdan ileri tıklanarak veriler tarih, metin yada sayılarla biçimlendirilebilir. Yeni sütun veya sütunların nereye yerleştirileceğini </a:t>
            </a:r>
            <a:r>
              <a:rPr lang="tr-TR" b="1">
                <a:solidFill>
                  <a:srgbClr val="002060"/>
                </a:solidFill>
              </a:rPr>
              <a:t>Sihirbazdan</a:t>
            </a:r>
            <a:r>
              <a:rPr lang="tr-TR" b="1">
                <a:solidFill>
                  <a:srgbClr val="002060"/>
                </a:solidFill>
                <a:sym typeface="Wingdings" pitchFamily="2" charset="2"/>
              </a:rPr>
              <a:t></a:t>
            </a:r>
            <a:r>
              <a:rPr lang="tr-TR" b="1">
                <a:solidFill>
                  <a:srgbClr val="002060"/>
                </a:solidFill>
              </a:rPr>
              <a:t>İleri</a:t>
            </a:r>
            <a:r>
              <a:rPr lang="tr-TR">
                <a:solidFill>
                  <a:srgbClr val="002060"/>
                </a:solidFill>
              </a:rPr>
              <a:t> düğmesi tıklanarak ayarlanır. </a:t>
            </a:r>
          </a:p>
        </p:txBody>
      </p:sp>
      <p:pic>
        <p:nvPicPr>
          <p:cNvPr id="43011" name="Resim 5"/>
          <p:cNvPicPr>
            <a:picLocks noChangeAspect="1" noChangeArrowheads="1"/>
          </p:cNvPicPr>
          <p:nvPr/>
        </p:nvPicPr>
        <p:blipFill>
          <a:blip r:embed="rId2">
            <a:extLst>
              <a:ext uri="{28A0092B-C50C-407E-A947-70E740481C1C}">
                <a14:useLocalDpi xmlns:a14="http://schemas.microsoft.com/office/drawing/2010/main" val="0"/>
              </a:ext>
            </a:extLst>
          </a:blip>
          <a:srcRect b="11845"/>
          <a:stretch>
            <a:fillRect/>
          </a:stretch>
        </p:blipFill>
        <p:spPr bwMode="auto">
          <a:xfrm>
            <a:off x="482600" y="1158875"/>
            <a:ext cx="3794125" cy="1609725"/>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43012" name="Dikdörtgen 2"/>
          <p:cNvSpPr>
            <a:spLocks noChangeArrowheads="1"/>
          </p:cNvSpPr>
          <p:nvPr/>
        </p:nvSpPr>
        <p:spPr bwMode="auto">
          <a:xfrm>
            <a:off x="417513" y="3216275"/>
            <a:ext cx="7789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d- Alt Toplamlar Oluşturmak</a:t>
            </a:r>
          </a:p>
          <a:p>
            <a:endParaRPr lang="tr-TR"/>
          </a:p>
          <a:p>
            <a:pPr algn="just"/>
            <a:r>
              <a:rPr lang="tr-TR">
                <a:solidFill>
                  <a:srgbClr val="002060"/>
                </a:solidFill>
              </a:rPr>
              <a:t>Alt toplamları oluşturmak için, istenen sütunlar seçilir </a:t>
            </a:r>
            <a:r>
              <a:rPr lang="tr-TR" b="1">
                <a:solidFill>
                  <a:srgbClr val="002060"/>
                </a:solidFill>
              </a:rPr>
              <a:t>Veri Sekmesinden</a:t>
            </a:r>
            <a:r>
              <a:rPr lang="tr-TR" b="1">
                <a:solidFill>
                  <a:srgbClr val="002060"/>
                </a:solidFill>
                <a:sym typeface="Wingdings" pitchFamily="2" charset="2"/>
              </a:rPr>
              <a:t></a:t>
            </a:r>
            <a:r>
              <a:rPr lang="tr-TR" b="1">
                <a:solidFill>
                  <a:srgbClr val="002060"/>
                </a:solidFill>
              </a:rPr>
              <a:t>Alt Toplam</a:t>
            </a:r>
            <a:r>
              <a:rPr lang="tr-TR">
                <a:solidFill>
                  <a:srgbClr val="002060"/>
                </a:solidFill>
              </a:rPr>
              <a:t> düğmesi tıklanır. Alt Toplamı oluşturmak istenen sütun seçilip sonra </a:t>
            </a:r>
            <a:r>
              <a:rPr lang="tr-TR" b="1">
                <a:solidFill>
                  <a:srgbClr val="002060"/>
                </a:solidFill>
              </a:rPr>
              <a:t>Kullanılacak İşlev</a:t>
            </a:r>
            <a:r>
              <a:rPr lang="tr-TR">
                <a:solidFill>
                  <a:srgbClr val="002060"/>
                </a:solidFill>
              </a:rPr>
              <a:t> uygulanır. Daha sonra Alt toplam ekleme yeri gösterilip </a:t>
            </a:r>
            <a:r>
              <a:rPr lang="tr-TR" b="1">
                <a:solidFill>
                  <a:srgbClr val="002060"/>
                </a:solidFill>
              </a:rPr>
              <a:t>Tamam</a:t>
            </a:r>
            <a:r>
              <a:rPr lang="tr-TR">
                <a:solidFill>
                  <a:srgbClr val="002060"/>
                </a:solidFill>
              </a:rPr>
              <a:t> tıklanır.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Resim 4"/>
          <p:cNvPicPr>
            <a:picLocks noChangeAspect="1" noChangeArrowheads="1"/>
          </p:cNvPicPr>
          <p:nvPr/>
        </p:nvPicPr>
        <p:blipFill>
          <a:blip r:embed="rId2">
            <a:extLst>
              <a:ext uri="{28A0092B-C50C-407E-A947-70E740481C1C}">
                <a14:useLocalDpi xmlns:a14="http://schemas.microsoft.com/office/drawing/2010/main" val="0"/>
              </a:ext>
            </a:extLst>
          </a:blip>
          <a:srcRect r="-134" b="6604"/>
          <a:stretch>
            <a:fillRect/>
          </a:stretch>
        </p:blipFill>
        <p:spPr bwMode="auto">
          <a:xfrm>
            <a:off x="576263" y="0"/>
            <a:ext cx="3106737" cy="1989138"/>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44035" name="Dikdörtgen 1"/>
          <p:cNvSpPr>
            <a:spLocks noChangeArrowheads="1"/>
          </p:cNvSpPr>
          <p:nvPr/>
        </p:nvSpPr>
        <p:spPr bwMode="auto">
          <a:xfrm>
            <a:off x="490538" y="1989138"/>
            <a:ext cx="77517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Örneğimizde 3 yıla ait Ocak, Şubat ve Mart aylarının </a:t>
            </a:r>
            <a:r>
              <a:rPr lang="tr-TR" b="1">
                <a:solidFill>
                  <a:srgbClr val="002060"/>
                </a:solidFill>
              </a:rPr>
              <a:t>Toplamı</a:t>
            </a:r>
            <a:r>
              <a:rPr lang="tr-TR">
                <a:solidFill>
                  <a:srgbClr val="002060"/>
                </a:solidFill>
              </a:rPr>
              <a:t> ve en sonunda </a:t>
            </a:r>
            <a:r>
              <a:rPr lang="tr-TR" b="1">
                <a:solidFill>
                  <a:srgbClr val="002060"/>
                </a:solidFill>
              </a:rPr>
              <a:t>Genel Toplamı</a:t>
            </a:r>
            <a:r>
              <a:rPr lang="tr-TR">
                <a:solidFill>
                  <a:srgbClr val="002060"/>
                </a:solidFill>
              </a:rPr>
              <a:t> verilmektedir. Tablonun solundaki eksi (-) işareti ayrıntıyı gizler artı (+) işareti ayrıntıyı gösterir. Ayrıntıyı gizleme ve göstermeyi </a:t>
            </a:r>
            <a:r>
              <a:rPr lang="tr-TR" b="1">
                <a:solidFill>
                  <a:srgbClr val="002060"/>
                </a:solidFill>
              </a:rPr>
              <a:t>Veri Sekmesinden</a:t>
            </a:r>
            <a:r>
              <a:rPr lang="tr-TR" b="1">
                <a:solidFill>
                  <a:srgbClr val="002060"/>
                </a:solidFill>
                <a:sym typeface="Wingdings" pitchFamily="2" charset="2"/>
              </a:rPr>
              <a:t></a:t>
            </a:r>
            <a:r>
              <a:rPr lang="tr-TR" b="1">
                <a:solidFill>
                  <a:srgbClr val="002060"/>
                </a:solidFill>
              </a:rPr>
              <a:t>Ayrıntı Göster yada Arıntı Gizle</a:t>
            </a:r>
            <a:r>
              <a:rPr lang="tr-TR">
                <a:solidFill>
                  <a:srgbClr val="002060"/>
                </a:solidFill>
              </a:rPr>
              <a:t> tıklayarak verilerin görünüp görünmeyeceği sağlanabilir.</a:t>
            </a:r>
          </a:p>
        </p:txBody>
      </p:sp>
      <p:pic>
        <p:nvPicPr>
          <p:cNvPr id="44036" name="Resim 6"/>
          <p:cNvPicPr>
            <a:picLocks noChangeAspect="1" noChangeArrowheads="1"/>
          </p:cNvPicPr>
          <p:nvPr/>
        </p:nvPicPr>
        <p:blipFill>
          <a:blip r:embed="rId3">
            <a:extLst>
              <a:ext uri="{28A0092B-C50C-407E-A947-70E740481C1C}">
                <a14:useLocalDpi xmlns:a14="http://schemas.microsoft.com/office/drawing/2010/main" val="0"/>
              </a:ext>
            </a:extLst>
          </a:blip>
          <a:srcRect b="6493"/>
          <a:stretch>
            <a:fillRect/>
          </a:stretch>
        </p:blipFill>
        <p:spPr bwMode="auto">
          <a:xfrm>
            <a:off x="581025" y="3563938"/>
            <a:ext cx="1804988" cy="24511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44037" name="Resim 7"/>
          <p:cNvPicPr>
            <a:picLocks noChangeAspect="1" noChangeArrowheads="1"/>
          </p:cNvPicPr>
          <p:nvPr/>
        </p:nvPicPr>
        <p:blipFill>
          <a:blip r:embed="rId4">
            <a:extLst>
              <a:ext uri="{28A0092B-C50C-407E-A947-70E740481C1C}">
                <a14:useLocalDpi xmlns:a14="http://schemas.microsoft.com/office/drawing/2010/main" val="0"/>
              </a:ext>
            </a:extLst>
          </a:blip>
          <a:srcRect b="16039"/>
          <a:stretch>
            <a:fillRect/>
          </a:stretch>
        </p:blipFill>
        <p:spPr bwMode="auto">
          <a:xfrm>
            <a:off x="2989263" y="3581400"/>
            <a:ext cx="2324100" cy="15335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kdörtgen 1"/>
          <p:cNvSpPr>
            <a:spLocks noChangeArrowheads="1"/>
          </p:cNvSpPr>
          <p:nvPr/>
        </p:nvSpPr>
        <p:spPr bwMode="auto">
          <a:xfrm>
            <a:off x="555625" y="-26988"/>
            <a:ext cx="76612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e- Gözden Geçir Sekmesi</a:t>
            </a:r>
          </a:p>
          <a:p>
            <a:endParaRPr lang="tr-TR"/>
          </a:p>
          <a:p>
            <a:pPr algn="just"/>
            <a:r>
              <a:rPr lang="tr-TR">
                <a:solidFill>
                  <a:srgbClr val="002060"/>
                </a:solidFill>
              </a:rPr>
              <a:t>Gözden Geçir Sekmesinde yazım ve dilbilgisi ayarları yapılabilir, eş anlamlı kelimeler bulunabilir ve yeni açıklama ekleme, düzenleme, silme ve gizleme gibi hareketler uygulanabilir. Ayrıca çalışma sayfası ve kitabı korunabilir yada paylaşıma açılabilir. Görünüm sekmesinde sayfa görünümü, kılavuz, formül ve başlık çubukları gösterme-gizleme sağlanabilir. En önemlisi de </a:t>
            </a:r>
            <a:r>
              <a:rPr lang="tr-TR" b="1">
                <a:solidFill>
                  <a:srgbClr val="002060"/>
                </a:solidFill>
              </a:rPr>
              <a:t>Görünüm</a:t>
            </a:r>
            <a:r>
              <a:rPr lang="tr-TR">
                <a:solidFill>
                  <a:srgbClr val="002060"/>
                </a:solidFill>
              </a:rPr>
              <a:t> </a:t>
            </a:r>
            <a:r>
              <a:rPr lang="tr-TR" b="1">
                <a:solidFill>
                  <a:srgbClr val="002060"/>
                </a:solidFill>
              </a:rPr>
              <a:t>Sekmesi</a:t>
            </a:r>
            <a:r>
              <a:rPr lang="tr-TR" b="1">
                <a:solidFill>
                  <a:srgbClr val="002060"/>
                </a:solidFill>
                <a:sym typeface="Wingdings" pitchFamily="2" charset="2"/>
              </a:rPr>
              <a:t></a:t>
            </a:r>
            <a:r>
              <a:rPr lang="tr-TR" b="1">
                <a:solidFill>
                  <a:srgbClr val="002060"/>
                </a:solidFill>
              </a:rPr>
              <a:t>Bölmeleri Dondur</a:t>
            </a:r>
            <a:r>
              <a:rPr lang="tr-TR">
                <a:solidFill>
                  <a:srgbClr val="002060"/>
                </a:solidFill>
              </a:rPr>
              <a:t> düğmesi tıklanarak bölmeler, ilk satır veya ilk sütun dondurulabilir. Bölmeleri çözmek için yine </a:t>
            </a:r>
            <a:r>
              <a:rPr lang="tr-TR" b="1">
                <a:solidFill>
                  <a:srgbClr val="002060"/>
                </a:solidFill>
              </a:rPr>
              <a:t>Görünüm</a:t>
            </a:r>
            <a:r>
              <a:rPr lang="tr-TR">
                <a:solidFill>
                  <a:srgbClr val="002060"/>
                </a:solidFill>
              </a:rPr>
              <a:t> </a:t>
            </a:r>
            <a:r>
              <a:rPr lang="tr-TR" b="1">
                <a:solidFill>
                  <a:srgbClr val="002060"/>
                </a:solidFill>
              </a:rPr>
              <a:t>Sekmesi</a:t>
            </a:r>
            <a:r>
              <a:rPr lang="tr-TR" b="1">
                <a:solidFill>
                  <a:srgbClr val="002060"/>
                </a:solidFill>
                <a:sym typeface="Wingdings" pitchFamily="2" charset="2"/>
              </a:rPr>
              <a:t></a:t>
            </a:r>
            <a:r>
              <a:rPr lang="tr-TR" b="1">
                <a:solidFill>
                  <a:srgbClr val="002060"/>
                </a:solidFill>
              </a:rPr>
              <a:t>Bölmeleri Dondur düğmesine tıklayarak</a:t>
            </a:r>
            <a:r>
              <a:rPr lang="tr-TR" b="1">
                <a:solidFill>
                  <a:srgbClr val="002060"/>
                </a:solidFill>
                <a:sym typeface="Wingdings" pitchFamily="2" charset="2"/>
              </a:rPr>
              <a:t></a:t>
            </a:r>
            <a:r>
              <a:rPr lang="tr-TR" b="1">
                <a:solidFill>
                  <a:srgbClr val="002060"/>
                </a:solidFill>
              </a:rPr>
              <a:t>Bölmeleri Çöz </a:t>
            </a:r>
            <a:r>
              <a:rPr lang="tr-TR">
                <a:solidFill>
                  <a:srgbClr val="002060"/>
                </a:solidFill>
              </a:rPr>
              <a:t>düğmesi tıklanır. Bölmeleri dondurmadaki amaç çok uzun veri yığınları ile çalışıldığında bazen başlık kısımları unutulabilmektedir. Bu şekilde başlık kısmı sürekli göz önünde olur.</a:t>
            </a:r>
          </a:p>
          <a:p>
            <a:r>
              <a:rPr lang="tr-T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6413" y="-30163"/>
            <a:ext cx="7648575" cy="2030413"/>
          </a:xfrm>
          <a:prstGeom prst="rect">
            <a:avLst/>
          </a:prstGeom>
        </p:spPr>
        <p:txBody>
          <a:bodyPr>
            <a:spAutoFit/>
          </a:bodyPr>
          <a:lstStyle/>
          <a:p>
            <a:pPr>
              <a:defRPr/>
            </a:pPr>
            <a:r>
              <a:rPr lang="tr-TR" cap="all" dirty="0"/>
              <a:t>6- </a:t>
            </a:r>
            <a:r>
              <a:rPr lang="x-none" cap="all"/>
              <a:t>GRAFİK SEKMELERİ</a:t>
            </a:r>
            <a:endParaRPr lang="tr-TR" cap="all" dirty="0"/>
          </a:p>
          <a:p>
            <a:pPr>
              <a:defRPr/>
            </a:pPr>
            <a:endParaRPr lang="tr-TR" cap="all" dirty="0"/>
          </a:p>
          <a:p>
            <a:pPr>
              <a:defRPr/>
            </a:pPr>
            <a:r>
              <a:rPr lang="tr-TR" dirty="0">
                <a:solidFill>
                  <a:srgbClr val="002060"/>
                </a:solidFill>
              </a:rPr>
              <a:t>Excel üzerindeki çalışma grafiğe çevrildiği zaman 3 Sekme olmaktadır. Bunlar;</a:t>
            </a:r>
          </a:p>
          <a:p>
            <a:pPr marL="1200150" lvl="2" indent="-285750">
              <a:buFont typeface="Arial" pitchFamily="34" charset="0"/>
              <a:buChar char="•"/>
              <a:defRPr/>
            </a:pPr>
            <a:r>
              <a:rPr lang="tr-TR" dirty="0">
                <a:solidFill>
                  <a:srgbClr val="002060"/>
                </a:solidFill>
              </a:rPr>
              <a:t>Tasarım</a:t>
            </a:r>
          </a:p>
          <a:p>
            <a:pPr marL="1200150" lvl="2" indent="-285750">
              <a:buFont typeface="Arial" pitchFamily="34" charset="0"/>
              <a:buChar char="•"/>
              <a:defRPr/>
            </a:pPr>
            <a:r>
              <a:rPr lang="tr-TR" dirty="0">
                <a:solidFill>
                  <a:srgbClr val="002060"/>
                </a:solidFill>
              </a:rPr>
              <a:t>Düzen</a:t>
            </a:r>
          </a:p>
          <a:p>
            <a:pPr marL="1200150" lvl="2" indent="-285750">
              <a:buFont typeface="Arial" pitchFamily="34" charset="0"/>
              <a:buChar char="•"/>
              <a:defRPr/>
            </a:pPr>
            <a:r>
              <a:rPr lang="tr-TR" dirty="0">
                <a:solidFill>
                  <a:srgbClr val="002060"/>
                </a:solidFill>
              </a:rPr>
              <a:t>Biçim  </a:t>
            </a:r>
          </a:p>
        </p:txBody>
      </p:sp>
      <p:sp>
        <p:nvSpPr>
          <p:cNvPr id="46083" name="Dikdörtgen 2"/>
          <p:cNvSpPr>
            <a:spLocks noChangeArrowheads="1"/>
          </p:cNvSpPr>
          <p:nvPr/>
        </p:nvSpPr>
        <p:spPr bwMode="auto">
          <a:xfrm>
            <a:off x="506413" y="2760663"/>
            <a:ext cx="76485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 sekmeden grafiğin türünü, stilini,değiştirmek mümkündür. </a:t>
            </a:r>
            <a:r>
              <a:rPr lang="tr-TR" b="1">
                <a:solidFill>
                  <a:srgbClr val="002060"/>
                </a:solidFill>
              </a:rPr>
              <a:t>Tasarım Sekmesi</a:t>
            </a:r>
            <a:r>
              <a:rPr lang="tr-TR" b="1">
                <a:solidFill>
                  <a:srgbClr val="002060"/>
                </a:solidFill>
                <a:sym typeface="Wingdings" pitchFamily="2" charset="2"/>
              </a:rPr>
              <a:t></a:t>
            </a:r>
            <a:r>
              <a:rPr lang="tr-TR" b="1">
                <a:solidFill>
                  <a:srgbClr val="002060"/>
                </a:solidFill>
              </a:rPr>
              <a:t>Veri Seç</a:t>
            </a:r>
            <a:r>
              <a:rPr lang="tr-TR">
                <a:solidFill>
                  <a:srgbClr val="002060"/>
                </a:solidFill>
              </a:rPr>
              <a:t> düğmesinden bazı veriler seçilebilir ve sadece seçilen veriler grafiğe dönüştürülebilir. Aşağıdaki resimden de görüldüğü gibi seriler eklenebilir, kategoriler ve satır, sütunları da buradan değiştirebilir. </a:t>
            </a:r>
            <a:r>
              <a:rPr lang="tr-TR" b="1">
                <a:solidFill>
                  <a:srgbClr val="002060"/>
                </a:solidFill>
              </a:rPr>
              <a:t>Tasarım Sekmesi</a:t>
            </a:r>
            <a:r>
              <a:rPr lang="tr-TR" b="1">
                <a:solidFill>
                  <a:srgbClr val="002060"/>
                </a:solidFill>
                <a:sym typeface="Wingdings" pitchFamily="2" charset="2"/>
              </a:rPr>
              <a:t></a:t>
            </a:r>
            <a:r>
              <a:rPr lang="tr-TR" b="1">
                <a:solidFill>
                  <a:srgbClr val="002060"/>
                </a:solidFill>
              </a:rPr>
              <a:t>Grafik Düzeni</a:t>
            </a:r>
            <a:r>
              <a:rPr lang="tr-TR">
                <a:solidFill>
                  <a:srgbClr val="002060"/>
                </a:solidFill>
              </a:rPr>
              <a:t> düğmesini tıklayarak grafik üzerindeki gerekli düzenlemeler yapılır</a:t>
            </a:r>
          </a:p>
        </p:txBody>
      </p:sp>
      <p:sp>
        <p:nvSpPr>
          <p:cNvPr id="46084" name="Metin kutusu 3"/>
          <p:cNvSpPr txBox="1">
            <a:spLocks noChangeArrowheads="1"/>
          </p:cNvSpPr>
          <p:nvPr/>
        </p:nvSpPr>
        <p:spPr bwMode="auto">
          <a:xfrm>
            <a:off x="506413" y="2249488"/>
            <a:ext cx="299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a- Tasarım Sekmesi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Resim 4"/>
          <p:cNvPicPr>
            <a:picLocks noChangeAspect="1" noChangeArrowheads="1"/>
          </p:cNvPicPr>
          <p:nvPr/>
        </p:nvPicPr>
        <p:blipFill>
          <a:blip r:embed="rId2">
            <a:extLst>
              <a:ext uri="{28A0092B-C50C-407E-A947-70E740481C1C}">
                <a14:useLocalDpi xmlns:a14="http://schemas.microsoft.com/office/drawing/2010/main" val="0"/>
              </a:ext>
            </a:extLst>
          </a:blip>
          <a:srcRect b="4233"/>
          <a:stretch>
            <a:fillRect/>
          </a:stretch>
        </p:blipFill>
        <p:spPr bwMode="auto">
          <a:xfrm>
            <a:off x="658813" y="420688"/>
            <a:ext cx="3822700" cy="28543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47107" name="Dikdörtgen 1"/>
          <p:cNvSpPr>
            <a:spLocks noChangeArrowheads="1"/>
          </p:cNvSpPr>
          <p:nvPr/>
        </p:nvSpPr>
        <p:spPr bwMode="auto">
          <a:xfrm>
            <a:off x="560388" y="3425825"/>
            <a:ext cx="78914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Tasarım Sekmesi</a:t>
            </a:r>
            <a:r>
              <a:rPr lang="tr-TR" b="1">
                <a:solidFill>
                  <a:srgbClr val="002060"/>
                </a:solidFill>
                <a:sym typeface="Wingdings" pitchFamily="2" charset="2"/>
              </a:rPr>
              <a:t></a:t>
            </a:r>
            <a:r>
              <a:rPr lang="tr-TR" b="1">
                <a:solidFill>
                  <a:srgbClr val="002060"/>
                </a:solidFill>
              </a:rPr>
              <a:t>Grafik stilleri </a:t>
            </a:r>
            <a:r>
              <a:rPr lang="tr-TR">
                <a:solidFill>
                  <a:srgbClr val="002060"/>
                </a:solidFill>
              </a:rPr>
              <a:t>düğmesine tıklanır. Ekrana çıkan stillerden herhangi biri seçilip grafiğin değişimi izlenir. </a:t>
            </a:r>
            <a:r>
              <a:rPr lang="tr-TR" b="1">
                <a:solidFill>
                  <a:srgbClr val="002060"/>
                </a:solidFill>
              </a:rPr>
              <a:t>Tasarım Sekmesi</a:t>
            </a:r>
            <a:r>
              <a:rPr lang="tr-TR" b="1">
                <a:solidFill>
                  <a:srgbClr val="002060"/>
                </a:solidFill>
                <a:sym typeface="Wingdings" pitchFamily="2" charset="2"/>
              </a:rPr>
              <a:t></a:t>
            </a:r>
            <a:r>
              <a:rPr lang="tr-TR" b="1">
                <a:solidFill>
                  <a:srgbClr val="002060"/>
                </a:solidFill>
              </a:rPr>
              <a:t>Grafiği Taşı </a:t>
            </a:r>
            <a:r>
              <a:rPr lang="tr-TR">
                <a:solidFill>
                  <a:srgbClr val="002060"/>
                </a:solidFill>
              </a:rPr>
              <a:t>düğmesi tıklanır. Bu şekilde grafik yeni bir sayfaya taşıyabileceği gibi var olan sayfalardan nesne seçeneği tıklanıp taşınabilir.</a:t>
            </a:r>
          </a:p>
        </p:txBody>
      </p:sp>
      <p:pic>
        <p:nvPicPr>
          <p:cNvPr id="47108" name="Resim 6"/>
          <p:cNvPicPr>
            <a:picLocks noChangeAspect="1" noChangeArrowheads="1"/>
          </p:cNvPicPr>
          <p:nvPr/>
        </p:nvPicPr>
        <p:blipFill>
          <a:blip r:embed="rId3">
            <a:extLst>
              <a:ext uri="{28A0092B-C50C-407E-A947-70E740481C1C}">
                <a14:useLocalDpi xmlns:a14="http://schemas.microsoft.com/office/drawing/2010/main" val="0"/>
              </a:ext>
            </a:extLst>
          </a:blip>
          <a:srcRect b="3973"/>
          <a:stretch>
            <a:fillRect/>
          </a:stretch>
        </p:blipFill>
        <p:spPr bwMode="auto">
          <a:xfrm>
            <a:off x="4765675" y="420688"/>
            <a:ext cx="3686175" cy="28543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kdörtgen 1"/>
          <p:cNvSpPr>
            <a:spLocks noChangeArrowheads="1"/>
          </p:cNvSpPr>
          <p:nvPr/>
        </p:nvSpPr>
        <p:spPr bwMode="auto">
          <a:xfrm>
            <a:off x="358775" y="3175"/>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b- Düzen Sekmesi</a:t>
            </a:r>
          </a:p>
        </p:txBody>
      </p:sp>
      <p:sp>
        <p:nvSpPr>
          <p:cNvPr id="48131" name="Dikdörtgen 2"/>
          <p:cNvSpPr>
            <a:spLocks noChangeArrowheads="1"/>
          </p:cNvSpPr>
          <p:nvPr/>
        </p:nvSpPr>
        <p:spPr bwMode="auto">
          <a:xfrm>
            <a:off x="831850" y="441325"/>
            <a:ext cx="2686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i- Grafiği Biçimlendirmek</a:t>
            </a:r>
          </a:p>
        </p:txBody>
      </p:sp>
      <p:sp>
        <p:nvSpPr>
          <p:cNvPr id="48132" name="Dikdörtgen 3"/>
          <p:cNvSpPr>
            <a:spLocks noChangeArrowheads="1"/>
          </p:cNvSpPr>
          <p:nvPr/>
        </p:nvSpPr>
        <p:spPr bwMode="auto">
          <a:xfrm>
            <a:off x="358775" y="874713"/>
            <a:ext cx="79089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Grafik oluşturduğunuzda Excel her zaman varsayılan ayarları kullanır. </a:t>
            </a:r>
            <a:r>
              <a:rPr lang="tr-TR" b="1">
                <a:solidFill>
                  <a:srgbClr val="002060"/>
                </a:solidFill>
              </a:rPr>
              <a:t>Düzen Sekmesi</a:t>
            </a:r>
            <a:r>
              <a:rPr lang="tr-TR" b="1">
                <a:solidFill>
                  <a:srgbClr val="002060"/>
                </a:solidFill>
                <a:sym typeface="Wingdings" pitchFamily="2" charset="2"/>
              </a:rPr>
              <a:t></a:t>
            </a:r>
            <a:r>
              <a:rPr lang="tr-TR" b="1">
                <a:solidFill>
                  <a:srgbClr val="002060"/>
                </a:solidFill>
              </a:rPr>
              <a:t>Biçim Seçimi</a:t>
            </a:r>
            <a:r>
              <a:rPr lang="tr-TR">
                <a:solidFill>
                  <a:srgbClr val="002060"/>
                </a:solidFill>
              </a:rPr>
              <a:t> düğmesini tıklayarak ekrana çıkan </a:t>
            </a:r>
            <a:r>
              <a:rPr lang="tr-TR" b="1">
                <a:solidFill>
                  <a:srgbClr val="002060"/>
                </a:solidFill>
              </a:rPr>
              <a:t>Grafik Alanını Biçimlendir</a:t>
            </a:r>
            <a:r>
              <a:rPr lang="tr-TR">
                <a:solidFill>
                  <a:srgbClr val="002060"/>
                </a:solidFill>
              </a:rPr>
              <a:t> seçeneklerinden dolgu rengini, kenarlık rengini, kenarlık stillerini, gölgelendirmelerini ve 3-B üzerinde değişiklikler yapmak mümkündür. Grafik üzeinde Yazı Stili’ni değiştirmek için </a:t>
            </a:r>
            <a:r>
              <a:rPr lang="tr-TR" b="1">
                <a:solidFill>
                  <a:srgbClr val="002060"/>
                </a:solidFill>
              </a:rPr>
              <a:t>Biçim Sekmesi</a:t>
            </a:r>
            <a:r>
              <a:rPr lang="tr-TR" b="1">
                <a:solidFill>
                  <a:srgbClr val="002060"/>
                </a:solidFill>
                <a:sym typeface="Wingdings" pitchFamily="2" charset="2"/>
              </a:rPr>
              <a:t></a:t>
            </a:r>
            <a:r>
              <a:rPr lang="tr-TR" b="1">
                <a:solidFill>
                  <a:srgbClr val="002060"/>
                </a:solidFill>
              </a:rPr>
              <a:t>Wordart Stili </a:t>
            </a:r>
            <a:r>
              <a:rPr lang="tr-TR">
                <a:solidFill>
                  <a:srgbClr val="002060"/>
                </a:solidFill>
              </a:rPr>
              <a:t>tıklanır. Seçili öğenin boyutlarını ayarlamak için </a:t>
            </a:r>
            <a:r>
              <a:rPr lang="tr-TR" b="1">
                <a:solidFill>
                  <a:srgbClr val="002060"/>
                </a:solidFill>
              </a:rPr>
              <a:t>Biçim Sekmesi</a:t>
            </a:r>
            <a:r>
              <a:rPr lang="tr-TR" b="1">
                <a:solidFill>
                  <a:srgbClr val="002060"/>
                </a:solidFill>
                <a:sym typeface="Wingdings" pitchFamily="2" charset="2"/>
              </a:rPr>
              <a:t></a:t>
            </a:r>
            <a:r>
              <a:rPr lang="tr-TR" b="1">
                <a:solidFill>
                  <a:srgbClr val="002060"/>
                </a:solidFill>
              </a:rPr>
              <a:t>Boyut</a:t>
            </a:r>
            <a:r>
              <a:rPr lang="tr-TR">
                <a:solidFill>
                  <a:srgbClr val="002060"/>
                </a:solidFill>
              </a:rPr>
              <a:t> düğmesi tıklanır. Boyutlandırma elle sürükleyerek yapılabildiği gibi nesne seçili iken boyut değerlerini girerek de bunu yapmak mümkündür. Grafiğe ait bu çalışmalar yapıldıktan sonra Kapat tıklanır.</a:t>
            </a:r>
          </a:p>
        </p:txBody>
      </p:sp>
      <p:pic>
        <p:nvPicPr>
          <p:cNvPr id="48133" name="Resim 7"/>
          <p:cNvPicPr>
            <a:picLocks noChangeAspect="1" noChangeArrowheads="1"/>
          </p:cNvPicPr>
          <p:nvPr/>
        </p:nvPicPr>
        <p:blipFill>
          <a:blip r:embed="rId2">
            <a:extLst>
              <a:ext uri="{28A0092B-C50C-407E-A947-70E740481C1C}">
                <a14:useLocalDpi xmlns:a14="http://schemas.microsoft.com/office/drawing/2010/main" val="0"/>
              </a:ext>
            </a:extLst>
          </a:blip>
          <a:srcRect b="3787"/>
          <a:stretch>
            <a:fillRect/>
          </a:stretch>
        </p:blipFill>
        <p:spPr bwMode="auto">
          <a:xfrm>
            <a:off x="481013" y="3459163"/>
            <a:ext cx="4227512" cy="25098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kdörtgen 1"/>
          <p:cNvSpPr>
            <a:spLocks noChangeArrowheads="1"/>
          </p:cNvSpPr>
          <p:nvPr/>
        </p:nvSpPr>
        <p:spPr bwMode="auto">
          <a:xfrm>
            <a:off x="457200" y="0"/>
            <a:ext cx="7994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t>    </a:t>
            </a:r>
            <a:r>
              <a:rPr lang="tr-TR"/>
              <a:t>ii- Grafiği Değiştirmek</a:t>
            </a:r>
          </a:p>
          <a:p>
            <a:r>
              <a:rPr lang="tr-TR"/>
              <a:t> </a:t>
            </a:r>
          </a:p>
          <a:p>
            <a:pPr algn="just"/>
            <a:r>
              <a:rPr lang="tr-TR">
                <a:solidFill>
                  <a:srgbClr val="002060"/>
                </a:solidFill>
              </a:rPr>
              <a:t>Grafiği değiştirmek için </a:t>
            </a:r>
            <a:r>
              <a:rPr lang="tr-TR" b="1">
                <a:solidFill>
                  <a:srgbClr val="002060"/>
                </a:solidFill>
              </a:rPr>
              <a:t>Tasarım Sekmesinden</a:t>
            </a:r>
            <a:r>
              <a:rPr lang="tr-TR" b="1">
                <a:solidFill>
                  <a:srgbClr val="002060"/>
                </a:solidFill>
                <a:sym typeface="Wingdings" pitchFamily="2" charset="2"/>
              </a:rPr>
              <a:t></a:t>
            </a:r>
            <a:r>
              <a:rPr lang="tr-TR" b="1">
                <a:solidFill>
                  <a:srgbClr val="002060"/>
                </a:solidFill>
              </a:rPr>
              <a:t>Grafik Türünü Değiştir</a:t>
            </a:r>
            <a:r>
              <a:rPr lang="tr-TR">
                <a:solidFill>
                  <a:srgbClr val="002060"/>
                </a:solidFill>
              </a:rPr>
              <a:t> düğmesi tıklanır. Seçilen seri için kullanmak istenen grafik türü değiştirilip </a:t>
            </a:r>
            <a:r>
              <a:rPr lang="tr-TR" b="1">
                <a:solidFill>
                  <a:srgbClr val="002060"/>
                </a:solidFill>
              </a:rPr>
              <a:t>Tamam</a:t>
            </a:r>
            <a:r>
              <a:rPr lang="tr-TR">
                <a:solidFill>
                  <a:srgbClr val="002060"/>
                </a:solidFill>
              </a:rPr>
              <a:t> tıklanır.</a:t>
            </a:r>
          </a:p>
        </p:txBody>
      </p:sp>
      <p:pic>
        <p:nvPicPr>
          <p:cNvPr id="49155" name="Resim 5"/>
          <p:cNvPicPr>
            <a:picLocks noChangeAspect="1" noChangeArrowheads="1"/>
          </p:cNvPicPr>
          <p:nvPr/>
        </p:nvPicPr>
        <p:blipFill>
          <a:blip r:embed="rId2">
            <a:extLst>
              <a:ext uri="{28A0092B-C50C-407E-A947-70E740481C1C}">
                <a14:useLocalDpi xmlns:a14="http://schemas.microsoft.com/office/drawing/2010/main" val="0"/>
              </a:ext>
            </a:extLst>
          </a:blip>
          <a:srcRect r="-70" b="4276"/>
          <a:stretch>
            <a:fillRect/>
          </a:stretch>
        </p:blipFill>
        <p:spPr bwMode="auto">
          <a:xfrm>
            <a:off x="638175" y="1878013"/>
            <a:ext cx="4605338" cy="33861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kdörtgen 1"/>
          <p:cNvSpPr>
            <a:spLocks noChangeArrowheads="1"/>
          </p:cNvSpPr>
          <p:nvPr/>
        </p:nvSpPr>
        <p:spPr bwMode="auto">
          <a:xfrm>
            <a:off x="284163" y="-12700"/>
            <a:ext cx="81184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t>       iii- Eksen Eklemek</a:t>
            </a:r>
          </a:p>
          <a:p>
            <a:pPr algn="just"/>
            <a:r>
              <a:rPr lang="tr-TR"/>
              <a:t> </a:t>
            </a:r>
            <a:r>
              <a:rPr lang="tr-TR">
                <a:solidFill>
                  <a:srgbClr val="002060"/>
                </a:solidFill>
              </a:rPr>
              <a:t>Önce grafik seçilir sonra </a:t>
            </a:r>
            <a:r>
              <a:rPr lang="tr-TR" b="1">
                <a:solidFill>
                  <a:srgbClr val="002060"/>
                </a:solidFill>
              </a:rPr>
              <a:t>Biçim Sekmesi</a:t>
            </a:r>
            <a:r>
              <a:rPr lang="tr-TR" b="1">
                <a:solidFill>
                  <a:srgbClr val="002060"/>
                </a:solidFill>
                <a:sym typeface="Wingdings" pitchFamily="2" charset="2"/>
              </a:rPr>
              <a:t></a:t>
            </a:r>
            <a:r>
              <a:rPr lang="tr-TR" b="1">
                <a:solidFill>
                  <a:srgbClr val="002060"/>
                </a:solidFill>
              </a:rPr>
              <a:t>Geçerli Seçim bölümünden</a:t>
            </a:r>
            <a:r>
              <a:rPr lang="tr-TR">
                <a:solidFill>
                  <a:srgbClr val="002060"/>
                </a:solidFill>
              </a:rPr>
              <a:t> liste kutusu tıklanır. Listeden üzerinde eksen eklemek istenen seri seçilir. </a:t>
            </a:r>
            <a:r>
              <a:rPr lang="tr-TR" b="1">
                <a:solidFill>
                  <a:srgbClr val="002060"/>
                </a:solidFill>
              </a:rPr>
              <a:t>Veri Serisini Biçimlendirmek</a:t>
            </a:r>
            <a:r>
              <a:rPr lang="tr-TR">
                <a:solidFill>
                  <a:srgbClr val="002060"/>
                </a:solidFill>
              </a:rPr>
              <a:t> için </a:t>
            </a:r>
            <a:r>
              <a:rPr lang="tr-TR" b="1">
                <a:solidFill>
                  <a:srgbClr val="002060"/>
                </a:solidFill>
              </a:rPr>
              <a:t>Biçim Seçimi</a:t>
            </a:r>
            <a:r>
              <a:rPr lang="tr-TR">
                <a:solidFill>
                  <a:srgbClr val="002060"/>
                </a:solidFill>
              </a:rPr>
              <a:t> düğmesi tıklanır. Ekrana çıkan </a:t>
            </a:r>
            <a:r>
              <a:rPr lang="tr-TR" b="1">
                <a:solidFill>
                  <a:srgbClr val="002060"/>
                </a:solidFill>
              </a:rPr>
              <a:t>Veri Serisini Biçimlendir</a:t>
            </a:r>
            <a:r>
              <a:rPr lang="tr-TR">
                <a:solidFill>
                  <a:srgbClr val="002060"/>
                </a:solidFill>
              </a:rPr>
              <a:t> özelliklerinden </a:t>
            </a:r>
            <a:r>
              <a:rPr lang="tr-TR" b="1">
                <a:solidFill>
                  <a:srgbClr val="002060"/>
                </a:solidFill>
              </a:rPr>
              <a:t>Seri Seçeneklerini</a:t>
            </a:r>
            <a:r>
              <a:rPr lang="tr-TR">
                <a:solidFill>
                  <a:srgbClr val="002060"/>
                </a:solidFill>
              </a:rPr>
              <a:t> tıklanıp </a:t>
            </a:r>
            <a:r>
              <a:rPr lang="tr-TR" b="1">
                <a:solidFill>
                  <a:srgbClr val="002060"/>
                </a:solidFill>
              </a:rPr>
              <a:t>Seri Çizim Yeri</a:t>
            </a:r>
            <a:r>
              <a:rPr lang="tr-TR" b="1">
                <a:solidFill>
                  <a:srgbClr val="002060"/>
                </a:solidFill>
                <a:sym typeface="Wingdings" pitchFamily="2" charset="2"/>
              </a:rPr>
              <a:t></a:t>
            </a:r>
            <a:r>
              <a:rPr lang="tr-TR" b="1">
                <a:solidFill>
                  <a:srgbClr val="002060"/>
                </a:solidFill>
              </a:rPr>
              <a:t>Birinci Eksen yada İkinci Eksen</a:t>
            </a:r>
            <a:r>
              <a:rPr lang="tr-TR">
                <a:solidFill>
                  <a:srgbClr val="002060"/>
                </a:solidFill>
              </a:rPr>
              <a:t> seçilir. Ardından grafikteki diğer öğeler biçimlendirildiği gibi eksende biçimlendirilebilir. Eksen değerleri ve eksen etiketleri üzerinde değişiklikler yapılabilir.</a:t>
            </a:r>
          </a:p>
          <a:p>
            <a:r>
              <a:rPr lang="tr-TR"/>
              <a:t> </a:t>
            </a:r>
          </a:p>
        </p:txBody>
      </p:sp>
      <p:pic>
        <p:nvPicPr>
          <p:cNvPr id="50179" name="Resim 5"/>
          <p:cNvPicPr>
            <a:picLocks noChangeAspect="1" noChangeArrowheads="1"/>
          </p:cNvPicPr>
          <p:nvPr/>
        </p:nvPicPr>
        <p:blipFill>
          <a:blip r:embed="rId2">
            <a:extLst>
              <a:ext uri="{28A0092B-C50C-407E-A947-70E740481C1C}">
                <a14:useLocalDpi xmlns:a14="http://schemas.microsoft.com/office/drawing/2010/main" val="0"/>
              </a:ext>
            </a:extLst>
          </a:blip>
          <a:srcRect b="3957"/>
          <a:stretch>
            <a:fillRect/>
          </a:stretch>
        </p:blipFill>
        <p:spPr bwMode="auto">
          <a:xfrm>
            <a:off x="444500" y="2395538"/>
            <a:ext cx="4559300" cy="30162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kdörtgen 2"/>
          <p:cNvSpPr>
            <a:spLocks noChangeArrowheads="1"/>
          </p:cNvSpPr>
          <p:nvPr/>
        </p:nvSpPr>
        <p:spPr bwMode="auto">
          <a:xfrm>
            <a:off x="1897063" y="0"/>
            <a:ext cx="486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D- EXCEL’DE    FORMÜLLERLE İŞLEMLER</a:t>
            </a:r>
          </a:p>
        </p:txBody>
      </p:sp>
      <p:sp>
        <p:nvSpPr>
          <p:cNvPr id="4" name="Dikdörtgen 3"/>
          <p:cNvSpPr/>
          <p:nvPr/>
        </p:nvSpPr>
        <p:spPr>
          <a:xfrm>
            <a:off x="728663" y="574675"/>
            <a:ext cx="7772400" cy="4524375"/>
          </a:xfrm>
          <a:prstGeom prst="rect">
            <a:avLst/>
          </a:prstGeom>
        </p:spPr>
        <p:txBody>
          <a:bodyPr>
            <a:spAutoFit/>
          </a:bodyPr>
          <a:lstStyle/>
          <a:p>
            <a:pPr algn="just">
              <a:defRPr/>
            </a:pPr>
            <a:r>
              <a:rPr lang="tr-TR" dirty="0">
                <a:solidFill>
                  <a:srgbClr val="002060"/>
                </a:solidFill>
              </a:rPr>
              <a:t>Daha önceki konularda formüllere </a:t>
            </a:r>
            <a:r>
              <a:rPr lang="tr-TR" dirty="0" err="1">
                <a:solidFill>
                  <a:srgbClr val="002060"/>
                </a:solidFill>
              </a:rPr>
              <a:t>değinilmişti.Formüllerin</a:t>
            </a:r>
            <a:r>
              <a:rPr lang="tr-TR" dirty="0">
                <a:solidFill>
                  <a:srgbClr val="002060"/>
                </a:solidFill>
              </a:rPr>
              <a:t> </a:t>
            </a:r>
            <a:r>
              <a:rPr lang="tr-TR" dirty="0" err="1">
                <a:solidFill>
                  <a:srgbClr val="002060"/>
                </a:solidFill>
              </a:rPr>
              <a:t>Excelde</a:t>
            </a:r>
            <a:r>
              <a:rPr lang="tr-TR" dirty="0">
                <a:solidFill>
                  <a:srgbClr val="002060"/>
                </a:solidFill>
              </a:rPr>
              <a:t>  en önemli konulardan biri olduğundan burada daha detaylı olarak tekrar ele alınmıştır. Formüllerle verilere bütün matematiksel işlemler uygulanabilir ve ihtiyaç doğrultusunda sonuçlar elde edilebilir. Formüller (=) işareti ile başlayıp devamında formüller yazılıp </a:t>
            </a:r>
            <a:r>
              <a:rPr lang="tr-TR" dirty="0" err="1">
                <a:solidFill>
                  <a:srgbClr val="002060"/>
                </a:solidFill>
              </a:rPr>
              <a:t>enter</a:t>
            </a:r>
            <a:r>
              <a:rPr lang="tr-TR" dirty="0">
                <a:solidFill>
                  <a:srgbClr val="002060"/>
                </a:solidFill>
              </a:rPr>
              <a:t> tuşu ile sonlandırılır.  ÜST KARAKTER (</a:t>
            </a:r>
            <a:r>
              <a:rPr lang="tr-TR" dirty="0" err="1">
                <a:solidFill>
                  <a:srgbClr val="002060"/>
                </a:solidFill>
              </a:rPr>
              <a:t>Shift</a:t>
            </a:r>
            <a:r>
              <a:rPr lang="tr-TR" dirty="0">
                <a:solidFill>
                  <a:srgbClr val="002060"/>
                </a:solidFill>
              </a:rPr>
              <a:t>) ve 0 tuşlarına basarak (=) işareti </a:t>
            </a:r>
            <a:r>
              <a:rPr lang="tr-TR" dirty="0" err="1">
                <a:solidFill>
                  <a:srgbClr val="002060"/>
                </a:solidFill>
              </a:rPr>
              <a:t>görüntülenebilir.Matematikte</a:t>
            </a:r>
            <a:r>
              <a:rPr lang="tr-TR" dirty="0">
                <a:solidFill>
                  <a:srgbClr val="002060"/>
                </a:solidFill>
              </a:rPr>
              <a:t> bildiğimiz üzere öncelikli hesaplamalarımızı parantez içinde gösterip ayırmamızda fayda vardır. </a:t>
            </a:r>
          </a:p>
          <a:p>
            <a:pPr algn="just">
              <a:defRPr/>
            </a:pPr>
            <a:r>
              <a:rPr lang="tr-TR" dirty="0">
                <a:solidFill>
                  <a:srgbClr val="002060"/>
                </a:solidFill>
              </a:rPr>
              <a:t>Excel’de </a:t>
            </a:r>
            <a:r>
              <a:rPr lang="tr-TR" dirty="0" err="1">
                <a:solidFill>
                  <a:srgbClr val="002060"/>
                </a:solidFill>
              </a:rPr>
              <a:t>yapilan</a:t>
            </a:r>
            <a:r>
              <a:rPr lang="tr-TR" dirty="0">
                <a:solidFill>
                  <a:srgbClr val="002060"/>
                </a:solidFill>
              </a:rPr>
              <a:t> hesaplamalar aşağıdaki kurallar doğrultusunda yazılmaktadır.</a:t>
            </a:r>
          </a:p>
          <a:p>
            <a:pPr algn="just">
              <a:defRPr/>
            </a:pPr>
            <a:r>
              <a:rPr lang="tr-TR" dirty="0">
                <a:solidFill>
                  <a:srgbClr val="002060"/>
                </a:solidFill>
              </a:rPr>
              <a:t> </a:t>
            </a:r>
          </a:p>
          <a:p>
            <a:pPr marL="285750" indent="-285750" algn="just">
              <a:buFont typeface="Arial" pitchFamily="34" charset="0"/>
              <a:buChar char="•"/>
              <a:defRPr/>
            </a:pPr>
            <a:r>
              <a:rPr lang="tr-TR" dirty="0">
                <a:solidFill>
                  <a:srgbClr val="002060"/>
                </a:solidFill>
              </a:rPr>
              <a:t>Formül çubuğuna formülleri yazmadan önce  (=) işareti konulmalıdır.</a:t>
            </a:r>
          </a:p>
          <a:p>
            <a:pPr marL="285750" indent="-285750" algn="just">
              <a:buFont typeface="Arial" pitchFamily="34" charset="0"/>
              <a:buChar char="•"/>
              <a:defRPr/>
            </a:pPr>
            <a:r>
              <a:rPr lang="tr-TR" dirty="0">
                <a:solidFill>
                  <a:srgbClr val="002060"/>
                </a:solidFill>
              </a:rPr>
              <a:t>Formülde veri hesaplamalarını hatasız ve kontrollü bir biçimde yazmamız için kullanılan </a:t>
            </a:r>
            <a:r>
              <a:rPr lang="tr-TR" dirty="0" err="1">
                <a:solidFill>
                  <a:srgbClr val="002060"/>
                </a:solidFill>
              </a:rPr>
              <a:t>parentezlerde</a:t>
            </a:r>
            <a:r>
              <a:rPr lang="tr-TR" dirty="0">
                <a:solidFill>
                  <a:srgbClr val="002060"/>
                </a:solidFill>
              </a:rPr>
              <a:t> açılan </a:t>
            </a:r>
            <a:r>
              <a:rPr lang="tr-TR" dirty="0" err="1">
                <a:solidFill>
                  <a:srgbClr val="002060"/>
                </a:solidFill>
              </a:rPr>
              <a:t>parentez</a:t>
            </a:r>
            <a:r>
              <a:rPr lang="tr-TR" dirty="0">
                <a:solidFill>
                  <a:srgbClr val="002060"/>
                </a:solidFill>
              </a:rPr>
              <a:t> sayısı kadar kapatılan parantez olmalıdır. </a:t>
            </a:r>
          </a:p>
          <a:p>
            <a:pPr marL="285750" indent="-285750" algn="just">
              <a:buFont typeface="Arial" pitchFamily="34" charset="0"/>
              <a:buChar char="•"/>
              <a:defRPr/>
            </a:pPr>
            <a:r>
              <a:rPr lang="tr-TR" dirty="0">
                <a:solidFill>
                  <a:srgbClr val="002060"/>
                </a:solidFill>
              </a:rPr>
              <a:t>Formüllerde boşluk kullanılmamalıdır aksi takdirde hata iletisi alınır.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3225" y="155575"/>
            <a:ext cx="4244975" cy="368300"/>
          </a:xfrm>
          <a:prstGeom prst="rect">
            <a:avLst/>
          </a:prstGeom>
        </p:spPr>
        <p:txBody>
          <a:bodyPr wrap="none">
            <a:spAutoFit/>
          </a:bodyPr>
          <a:lstStyle/>
          <a:p>
            <a:pPr>
              <a:defRPr/>
            </a:pPr>
            <a:r>
              <a:rPr lang="tr-TR" cap="all" dirty="0"/>
              <a:t>1- </a:t>
            </a:r>
            <a:r>
              <a:rPr lang="x-none" cap="all"/>
              <a:t>Formüllerde Baz</a:t>
            </a:r>
            <a:r>
              <a:rPr lang="tr-TR" cap="all" dirty="0"/>
              <a:t>I</a:t>
            </a:r>
            <a:r>
              <a:rPr lang="x-none" cap="all"/>
              <a:t> Kavramlar</a:t>
            </a:r>
            <a:endParaRPr lang="tr-TR" cap="all" dirty="0"/>
          </a:p>
        </p:txBody>
      </p:sp>
      <p:sp>
        <p:nvSpPr>
          <p:cNvPr id="52227" name="Dikdörtgen 3"/>
          <p:cNvSpPr>
            <a:spLocks noChangeArrowheads="1"/>
          </p:cNvSpPr>
          <p:nvPr/>
        </p:nvSpPr>
        <p:spPr bwMode="auto">
          <a:xfrm>
            <a:off x="542925" y="738188"/>
            <a:ext cx="7785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a- Hücre başvurusu</a:t>
            </a:r>
          </a:p>
          <a:p>
            <a:pPr algn="just"/>
            <a:endParaRPr lang="tr-TR"/>
          </a:p>
          <a:p>
            <a:pPr algn="just"/>
            <a:r>
              <a:rPr lang="tr-TR">
                <a:solidFill>
                  <a:srgbClr val="002060"/>
                </a:solidFill>
              </a:rPr>
              <a:t>Formülde kullanılmak üzere çalışma sayfasındaki hücrelerde var olan veriler alınabilir. Bu durumda bu hücrelere başvuruda bulunmak gerekir. </a:t>
            </a:r>
          </a:p>
        </p:txBody>
      </p:sp>
      <p:sp>
        <p:nvSpPr>
          <p:cNvPr id="52228" name="Dikdörtgen 4"/>
          <p:cNvSpPr>
            <a:spLocks noChangeArrowheads="1"/>
          </p:cNvSpPr>
          <p:nvPr/>
        </p:nvSpPr>
        <p:spPr bwMode="auto">
          <a:xfrm>
            <a:off x="542925" y="2076450"/>
            <a:ext cx="74882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t>b- İşlevler </a:t>
            </a:r>
          </a:p>
          <a:p>
            <a:pPr algn="just"/>
            <a:r>
              <a:rPr lang="tr-TR">
                <a:solidFill>
                  <a:srgbClr val="002060"/>
                </a:solidFill>
              </a:rPr>
              <a:t>İşlevler Excel formüllerinde sıklıkla kullanılan (=) işaretiyle başlayan, formül yazımının hemen arkasından yazılan ve kendinden sonra bağımsız değişkenleri parentez içinde barındıran elemanlardır .</a:t>
            </a:r>
          </a:p>
          <a:p>
            <a:pPr algn="just"/>
            <a:r>
              <a:rPr lang="tr-TR">
                <a:solidFill>
                  <a:srgbClr val="002060"/>
                </a:solidFill>
              </a:rPr>
              <a:t>“=Bugün()” örneğini vermek mümkündür.</a:t>
            </a:r>
          </a:p>
          <a:p>
            <a:pPr algn="just"/>
            <a:r>
              <a:rPr lang="tr-TR" b="1">
                <a:solidFill>
                  <a:srgbClr val="002060"/>
                </a:solidFill>
              </a:rPr>
              <a:t> </a:t>
            </a:r>
            <a:endParaRPr lang="tr-TR">
              <a:solidFill>
                <a:srgbClr val="002060"/>
              </a:solidFill>
            </a:endParaRPr>
          </a:p>
          <a:p>
            <a:pPr algn="just"/>
            <a:r>
              <a:rPr lang="tr-TR"/>
              <a:t>c- Sabitler</a:t>
            </a:r>
          </a:p>
          <a:p>
            <a:pPr algn="just"/>
            <a:r>
              <a:rPr lang="tr-TR">
                <a:solidFill>
                  <a:srgbClr val="002060"/>
                </a:solidFill>
              </a:rPr>
              <a:t>Formüler yazılırken işlevler , mantıksal sınamalar kullanıldığı gibi sabit sayılar ,metinler de formül içinde kullanılabilir.</a:t>
            </a:r>
          </a:p>
          <a:p>
            <a:pPr algn="just"/>
            <a:r>
              <a:rPr lang="tr-TR" b="1"/>
              <a:t> </a:t>
            </a:r>
            <a:endParaRPr lang="tr-TR"/>
          </a:p>
          <a:p>
            <a:pPr algn="just"/>
            <a:r>
              <a:rPr lang="tr-TR"/>
              <a:t>d- İşleçler</a:t>
            </a:r>
          </a:p>
          <a:p>
            <a:pPr algn="just"/>
            <a:r>
              <a:rPr lang="tr-TR">
                <a:solidFill>
                  <a:srgbClr val="002060"/>
                </a:solidFill>
              </a:rPr>
              <a:t>İşleçler, hesaplamalarda ihtiyaç duyulan sonuca ulaşabilmek için kullanılan elemanlardır. Bunlar ; (+) (-) (*) (^)  örnek olarak gösterilebilir.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kdörtgen 4"/>
          <p:cNvSpPr>
            <a:spLocks noChangeArrowheads="1"/>
          </p:cNvSpPr>
          <p:nvPr/>
        </p:nvSpPr>
        <p:spPr bwMode="auto">
          <a:xfrm>
            <a:off x="627063" y="279400"/>
            <a:ext cx="387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b- Ctrl Tuşuna Bağlı Kısa Yol Tuşları</a:t>
            </a:r>
          </a:p>
        </p:txBody>
      </p:sp>
      <p:graphicFrame>
        <p:nvGraphicFramePr>
          <p:cNvPr id="6" name="Tablo 5"/>
          <p:cNvGraphicFramePr>
            <a:graphicFrameLocks noGrp="1"/>
          </p:cNvGraphicFramePr>
          <p:nvPr/>
        </p:nvGraphicFramePr>
        <p:xfrm>
          <a:off x="1519238" y="827088"/>
          <a:ext cx="5313362" cy="4881558"/>
        </p:xfrm>
        <a:graphic>
          <a:graphicData uri="http://schemas.openxmlformats.org/drawingml/2006/table">
            <a:tbl>
              <a:tblPr firstRow="1" firstCol="1" bandRow="1">
                <a:tableStyleId>{5C22544A-7EE6-4342-B048-85BDC9FD1C3A}</a:tableStyleId>
              </a:tblPr>
              <a:tblGrid>
                <a:gridCol w="1846201"/>
                <a:gridCol w="3467161"/>
              </a:tblGrid>
              <a:tr h="443778">
                <a:tc>
                  <a:txBody>
                    <a:bodyPr/>
                    <a:lstStyle/>
                    <a:p>
                      <a:pPr indent="450215" algn="ctr">
                        <a:spcBef>
                          <a:spcPts val="600"/>
                        </a:spcBef>
                        <a:spcAft>
                          <a:spcPts val="0"/>
                        </a:spcAft>
                      </a:pPr>
                      <a:r>
                        <a:rPr lang="tr-TR" sz="1000">
                          <a:effectLst/>
                        </a:rPr>
                        <a:t>KISA YOL TUŞ KOMBİNASYONU</a:t>
                      </a:r>
                      <a:endParaRPr lang="tr-TR" sz="1100">
                        <a:effectLst/>
                        <a:latin typeface="Book Antiqua"/>
                        <a:ea typeface="Calibri"/>
                        <a:cs typeface="Times New Roman"/>
                      </a:endParaRPr>
                    </a:p>
                  </a:txBody>
                  <a:tcPr marL="68569" marR="68569" marT="0" marB="0"/>
                </a:tc>
                <a:tc>
                  <a:txBody>
                    <a:bodyPr/>
                    <a:lstStyle/>
                    <a:p>
                      <a:pPr indent="450215" algn="ctr">
                        <a:spcBef>
                          <a:spcPts val="600"/>
                        </a:spcBef>
                        <a:spcAft>
                          <a:spcPts val="0"/>
                        </a:spcAft>
                      </a:pPr>
                      <a:r>
                        <a:rPr lang="tr-TR" sz="1000">
                          <a:effectLst/>
                        </a:rPr>
                        <a:t>GÖREVİ</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CTRL+A</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Tüm çalışma sayfasını seçer.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CTRL+B</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 Metine Kalın bir görüntü verir.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CTRL+C</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 Seçili hücreleri kopyalar.</a:t>
                      </a:r>
                      <a:endParaRPr lang="tr-TR" sz="1100">
                        <a:effectLst/>
                        <a:latin typeface="Book Antiqua"/>
                        <a:ea typeface="Calibri"/>
                        <a:cs typeface="Times New Roman"/>
                      </a:endParaRPr>
                    </a:p>
                  </a:txBody>
                  <a:tcPr marL="68569" marR="68569" marT="0" marB="0"/>
                </a:tc>
              </a:tr>
              <a:tr h="443778">
                <a:tc>
                  <a:txBody>
                    <a:bodyPr/>
                    <a:lstStyle/>
                    <a:p>
                      <a:pPr indent="450215" algn="l">
                        <a:spcBef>
                          <a:spcPts val="600"/>
                        </a:spcBef>
                        <a:spcAft>
                          <a:spcPts val="0"/>
                        </a:spcAft>
                      </a:pPr>
                      <a:r>
                        <a:rPr lang="tr-TR" sz="1000">
                          <a:effectLst/>
                        </a:rPr>
                        <a:t>CTRL+F                   </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Bul sekmesi seçili olarak  Bul ve Değiştir iletişim kutusunu gösterir.</a:t>
                      </a:r>
                      <a:endParaRPr lang="tr-TR" sz="1100">
                        <a:effectLst/>
                        <a:latin typeface="Book Antiqua"/>
                        <a:ea typeface="Calibri"/>
                        <a:cs typeface="Times New Roman"/>
                      </a:endParaRPr>
                    </a:p>
                  </a:txBody>
                  <a:tcPr marL="68569" marR="68569" marT="0" marB="0"/>
                </a:tc>
              </a:tr>
              <a:tr h="443778">
                <a:tc>
                  <a:txBody>
                    <a:bodyPr/>
                    <a:lstStyle/>
                    <a:p>
                      <a:pPr indent="450215" algn="l">
                        <a:spcBef>
                          <a:spcPts val="600"/>
                        </a:spcBef>
                        <a:spcAft>
                          <a:spcPts val="0"/>
                        </a:spcAft>
                      </a:pPr>
                      <a:r>
                        <a:rPr lang="tr-TR" sz="1000">
                          <a:effectLst/>
                        </a:rPr>
                        <a:t>CTRL+G</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Git iletişim kutusunu görüntüler. F5 de bu iletişim kutusunu gösterir.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CTRL+N</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Yeni çalışma kitabı oluşturur. </a:t>
                      </a:r>
                      <a:endParaRPr lang="tr-TR" sz="1100">
                        <a:effectLst/>
                        <a:latin typeface="Book Antiqua"/>
                        <a:ea typeface="Calibri"/>
                        <a:cs typeface="Times New Roman"/>
                      </a:endParaRPr>
                    </a:p>
                  </a:txBody>
                  <a:tcPr marL="68569" marR="68569" marT="0" marB="0"/>
                </a:tc>
              </a:tr>
              <a:tr h="443778">
                <a:tc>
                  <a:txBody>
                    <a:bodyPr/>
                    <a:lstStyle/>
                    <a:p>
                      <a:pPr indent="450215" algn="l">
                        <a:spcBef>
                          <a:spcPts val="600"/>
                        </a:spcBef>
                        <a:spcAft>
                          <a:spcPts val="0"/>
                        </a:spcAft>
                      </a:pPr>
                      <a:r>
                        <a:rPr lang="tr-TR" sz="1000">
                          <a:effectLst/>
                        </a:rPr>
                        <a:t>CTRL+O</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Bir dosyayı açmak ve bulmak için, Aç iletişim kutusunu gösterir.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CTRL+P</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Yazdır iletişim kutusunu görüntüler.</a:t>
                      </a:r>
                      <a:endParaRPr lang="tr-TR" sz="1100">
                        <a:effectLst/>
                        <a:latin typeface="Book Antiqua"/>
                        <a:ea typeface="Calibri"/>
                        <a:cs typeface="Times New Roman"/>
                      </a:endParaRPr>
                    </a:p>
                  </a:txBody>
                  <a:tcPr marL="68569" marR="68569" marT="0" marB="0"/>
                </a:tc>
              </a:tr>
              <a:tr h="443778">
                <a:tc>
                  <a:txBody>
                    <a:bodyPr/>
                    <a:lstStyle/>
                    <a:p>
                      <a:pPr indent="450215" algn="l">
                        <a:spcBef>
                          <a:spcPts val="600"/>
                        </a:spcBef>
                        <a:spcAft>
                          <a:spcPts val="0"/>
                        </a:spcAft>
                      </a:pPr>
                      <a:r>
                        <a:rPr lang="tr-TR" sz="1000">
                          <a:effectLst/>
                        </a:rPr>
                        <a:t>CTRL+S</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Etkin dosyayı geçerli dosya adı, konumu ve dosya biçimiyle kaydeder.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CTRL+T</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Tablo Oluştur iletişim kutusunu gösterir.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CTRL+U</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Metine Alt çizgi uygular veya kaldırır.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CTRL+I</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Metine İtalik tip uygular veya kaldırır.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CTRL+W</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Seçili çalışma kitabı penceresini kapatır.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CTRL+X</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Seçili hücreleri keser.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CTRL+Y</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a:effectLst/>
                        </a:rPr>
                        <a:t>En son eylemi tekrarlar.</a:t>
                      </a:r>
                      <a:endParaRPr lang="tr-TR" sz="1100">
                        <a:effectLst/>
                        <a:latin typeface="Book Antiqua"/>
                        <a:ea typeface="Calibri"/>
                        <a:cs typeface="Times New Roman"/>
                      </a:endParaRPr>
                    </a:p>
                  </a:txBody>
                  <a:tcPr marL="68569" marR="68569" marT="0" marB="0"/>
                </a:tc>
              </a:tr>
              <a:tr h="221889">
                <a:tc>
                  <a:txBody>
                    <a:bodyPr/>
                    <a:lstStyle/>
                    <a:p>
                      <a:pPr indent="450215" algn="l">
                        <a:spcBef>
                          <a:spcPts val="600"/>
                        </a:spcBef>
                        <a:spcAft>
                          <a:spcPts val="0"/>
                        </a:spcAft>
                      </a:pPr>
                      <a:r>
                        <a:rPr lang="tr-TR" sz="1000">
                          <a:effectLst/>
                        </a:rPr>
                        <a:t>CTRL+Z                  </a:t>
                      </a:r>
                      <a:endParaRPr lang="tr-TR" sz="1100">
                        <a:effectLst/>
                        <a:latin typeface="Book Antiqua"/>
                        <a:ea typeface="Calibri"/>
                        <a:cs typeface="Times New Roman"/>
                      </a:endParaRPr>
                    </a:p>
                  </a:txBody>
                  <a:tcPr marL="68569" marR="68569" marT="0" marB="0"/>
                </a:tc>
                <a:tc>
                  <a:txBody>
                    <a:bodyPr/>
                    <a:lstStyle/>
                    <a:p>
                      <a:pPr indent="450215" algn="just">
                        <a:spcBef>
                          <a:spcPts val="600"/>
                        </a:spcBef>
                        <a:spcAft>
                          <a:spcPts val="0"/>
                        </a:spcAft>
                      </a:pPr>
                      <a:r>
                        <a:rPr lang="tr-TR" sz="1000" dirty="0">
                          <a:effectLst/>
                        </a:rPr>
                        <a:t>Son eylemi geri almak için kullanılır.</a:t>
                      </a:r>
                      <a:endParaRPr lang="tr-TR" sz="1100" dirty="0">
                        <a:effectLst/>
                        <a:latin typeface="Book Antiqua"/>
                        <a:ea typeface="Calibri"/>
                        <a:cs typeface="Times New Roman"/>
                      </a:endParaRPr>
                    </a:p>
                  </a:txBody>
                  <a:tcPr marL="68569" marR="68569" marT="0" marB="0"/>
                </a:tc>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1013" y="106363"/>
            <a:ext cx="2741612" cy="368300"/>
          </a:xfrm>
          <a:prstGeom prst="rect">
            <a:avLst/>
          </a:prstGeom>
        </p:spPr>
        <p:txBody>
          <a:bodyPr wrap="none">
            <a:spAutoFit/>
          </a:bodyPr>
          <a:lstStyle/>
          <a:p>
            <a:pPr>
              <a:defRPr/>
            </a:pPr>
            <a:r>
              <a:rPr lang="tr-TR" cap="all" dirty="0"/>
              <a:t>2- </a:t>
            </a:r>
            <a:r>
              <a:rPr lang="x-none" cap="all"/>
              <a:t>Excel’de Hatalar</a:t>
            </a:r>
            <a:endParaRPr lang="tr-TR" cap="all" dirty="0"/>
          </a:p>
        </p:txBody>
      </p:sp>
      <p:sp>
        <p:nvSpPr>
          <p:cNvPr id="3" name="Dikdörtgen 2"/>
          <p:cNvSpPr/>
          <p:nvPr/>
        </p:nvSpPr>
        <p:spPr>
          <a:xfrm>
            <a:off x="481013" y="815975"/>
            <a:ext cx="8229600" cy="3416300"/>
          </a:xfrm>
          <a:prstGeom prst="rect">
            <a:avLst/>
          </a:prstGeom>
        </p:spPr>
        <p:txBody>
          <a:bodyPr>
            <a:spAutoFit/>
          </a:bodyPr>
          <a:lstStyle/>
          <a:p>
            <a:pPr marL="2236788" indent="-2236788">
              <a:defRPr/>
            </a:pPr>
            <a:r>
              <a:rPr lang="tr-TR" dirty="0">
                <a:solidFill>
                  <a:srgbClr val="002060"/>
                </a:solidFill>
              </a:rPr>
              <a:t>#DEĞER!         </a:t>
            </a:r>
            <a:r>
              <a:rPr lang="tr-TR">
                <a:solidFill>
                  <a:srgbClr val="002060"/>
                </a:solidFill>
              </a:rPr>
              <a:t>=        Metin </a:t>
            </a:r>
            <a:r>
              <a:rPr lang="tr-TR" dirty="0">
                <a:solidFill>
                  <a:srgbClr val="002060"/>
                </a:solidFill>
              </a:rPr>
              <a:t>girilmemesi gereken bir alana metin girilmesi       durumunda oluşur. </a:t>
            </a:r>
            <a:br>
              <a:rPr lang="tr-TR" dirty="0">
                <a:solidFill>
                  <a:srgbClr val="002060"/>
                </a:solidFill>
              </a:rPr>
            </a:br>
            <a:endParaRPr lang="tr-TR" dirty="0">
              <a:solidFill>
                <a:srgbClr val="002060"/>
              </a:solidFill>
            </a:endParaRPr>
          </a:p>
          <a:p>
            <a:pPr>
              <a:defRPr/>
            </a:pPr>
            <a:r>
              <a:rPr lang="tr-TR" dirty="0">
                <a:solidFill>
                  <a:srgbClr val="002060"/>
                </a:solidFill>
              </a:rPr>
              <a:t>#SAYI/0!            =       Hücrede sıfıra bölünme durumu varsa bu hata oluşur.</a:t>
            </a:r>
          </a:p>
          <a:p>
            <a:pPr>
              <a:defRPr/>
            </a:pPr>
            <a:r>
              <a:rPr lang="tr-TR" dirty="0">
                <a:solidFill>
                  <a:srgbClr val="002060"/>
                </a:solidFill>
              </a:rPr>
              <a:t> </a:t>
            </a:r>
          </a:p>
          <a:p>
            <a:pPr marL="2236788" indent="-2236788">
              <a:defRPr/>
            </a:pPr>
            <a:r>
              <a:rPr lang="tr-TR" dirty="0">
                <a:solidFill>
                  <a:srgbClr val="002060"/>
                </a:solidFill>
              </a:rPr>
              <a:t>#####                =       Hücredeki veri hücreye sığmıyorsa bu durum oluşur.  Hücre genişletilmelidir.</a:t>
            </a:r>
          </a:p>
          <a:p>
            <a:pPr>
              <a:defRPr/>
            </a:pPr>
            <a:r>
              <a:rPr lang="tr-TR" dirty="0">
                <a:solidFill>
                  <a:srgbClr val="002060"/>
                </a:solidFill>
              </a:rPr>
              <a:t> </a:t>
            </a:r>
          </a:p>
          <a:p>
            <a:pPr marL="2335213" indent="-2335213">
              <a:tabLst>
                <a:tab pos="2422525" algn="l"/>
              </a:tabLst>
              <a:defRPr/>
            </a:pPr>
            <a:r>
              <a:rPr lang="tr-TR" dirty="0">
                <a:solidFill>
                  <a:srgbClr val="002060"/>
                </a:solidFill>
              </a:rPr>
              <a:t>#AD?                 =        Kullanılan işlevin </a:t>
            </a:r>
            <a:r>
              <a:rPr lang="tr-TR" dirty="0" err="1">
                <a:solidFill>
                  <a:srgbClr val="002060"/>
                </a:solidFill>
              </a:rPr>
              <a:t>Excelde</a:t>
            </a:r>
            <a:r>
              <a:rPr lang="tr-TR" dirty="0">
                <a:solidFill>
                  <a:srgbClr val="002060"/>
                </a:solidFill>
              </a:rPr>
              <a:t> bulunmaması durumunda  oluşan hatadır. </a:t>
            </a:r>
          </a:p>
          <a:p>
            <a:pPr>
              <a:defRPr/>
            </a:pPr>
            <a:r>
              <a:rPr lang="tr-TR" dirty="0">
                <a:solidFill>
                  <a:srgbClr val="002060"/>
                </a:solidFill>
              </a:rPr>
              <a:t> </a:t>
            </a:r>
          </a:p>
          <a:p>
            <a:pPr>
              <a:defRPr/>
            </a:pPr>
            <a:r>
              <a:rPr lang="tr-TR" dirty="0">
                <a:solidFill>
                  <a:srgbClr val="002060"/>
                </a:solidFill>
              </a:rPr>
              <a:t>#SAY!                =        Hatanın sayı ile ilgili olduğu anlaşılır.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kdörtgen 1"/>
          <p:cNvSpPr>
            <a:spLocks noChangeArrowheads="1"/>
          </p:cNvSpPr>
          <p:nvPr/>
        </p:nvSpPr>
        <p:spPr bwMode="auto">
          <a:xfrm>
            <a:off x="2622550" y="-23813"/>
            <a:ext cx="319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D- EXCEL UYGULAMALARI</a:t>
            </a:r>
          </a:p>
        </p:txBody>
      </p:sp>
      <p:sp>
        <p:nvSpPr>
          <p:cNvPr id="54275" name="Dikdörtgen 2"/>
          <p:cNvSpPr>
            <a:spLocks noChangeArrowheads="1"/>
          </p:cNvSpPr>
          <p:nvPr/>
        </p:nvSpPr>
        <p:spPr bwMode="auto">
          <a:xfrm>
            <a:off x="519113" y="346075"/>
            <a:ext cx="7735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 başlık altında Excel formüllerinin daha iyi anlaşılması için uygulamalar resimlerle anlatılmıştır. Uygulamalarla beraber Excel formül kullanımı ve formüller üzerinede gerekli bilgi ve açıklamalar yapılmıştır. </a:t>
            </a:r>
          </a:p>
        </p:txBody>
      </p:sp>
      <p:pic>
        <p:nvPicPr>
          <p:cNvPr id="54276" name="Resim 6"/>
          <p:cNvPicPr>
            <a:picLocks noChangeAspect="1" noChangeArrowheads="1"/>
          </p:cNvPicPr>
          <p:nvPr/>
        </p:nvPicPr>
        <p:blipFill>
          <a:blip r:embed="rId2">
            <a:extLst>
              <a:ext uri="{28A0092B-C50C-407E-A947-70E740481C1C}">
                <a14:useLocalDpi xmlns:a14="http://schemas.microsoft.com/office/drawing/2010/main" val="0"/>
              </a:ext>
            </a:extLst>
          </a:blip>
          <a:srcRect b="18211"/>
          <a:stretch>
            <a:fillRect/>
          </a:stretch>
        </p:blipFill>
        <p:spPr bwMode="auto">
          <a:xfrm>
            <a:off x="585788" y="2478088"/>
            <a:ext cx="3800475" cy="119221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54277" name="Dikdörtgen 3"/>
          <p:cNvSpPr>
            <a:spLocks noChangeArrowheads="1"/>
          </p:cNvSpPr>
          <p:nvPr/>
        </p:nvSpPr>
        <p:spPr bwMode="auto">
          <a:xfrm>
            <a:off x="519113" y="1277938"/>
            <a:ext cx="7624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Aşağıdaki Excel çalışma sayfasında bir dizi halindeki sayılar Excel formülü ile toplanmıştır.</a:t>
            </a:r>
          </a:p>
          <a:p>
            <a:pPr algn="just"/>
            <a:endParaRPr lang="tr-TR">
              <a:solidFill>
                <a:srgbClr val="002060"/>
              </a:solidFill>
            </a:endParaRPr>
          </a:p>
          <a:p>
            <a:pPr algn="just"/>
            <a:r>
              <a:rPr lang="tr-TR" b="1">
                <a:solidFill>
                  <a:srgbClr val="002060"/>
                </a:solidFill>
              </a:rPr>
              <a:t>Uygulama 1: </a:t>
            </a:r>
            <a:r>
              <a:rPr lang="tr-TR" u="sng">
                <a:solidFill>
                  <a:srgbClr val="002060"/>
                </a:solidFill>
              </a:rPr>
              <a:t>İlk örneğimiz</a:t>
            </a:r>
            <a:r>
              <a:rPr lang="tr-TR">
                <a:solidFill>
                  <a:srgbClr val="002060"/>
                </a:solidFill>
              </a:rPr>
              <a:t> hücredeki verilerin toplanması ile ilgili olsun.</a:t>
            </a:r>
          </a:p>
        </p:txBody>
      </p:sp>
      <p:sp>
        <p:nvSpPr>
          <p:cNvPr id="54278" name="Dikdörtgen 4"/>
          <p:cNvSpPr>
            <a:spLocks noChangeArrowheads="1"/>
          </p:cNvSpPr>
          <p:nvPr/>
        </p:nvSpPr>
        <p:spPr bwMode="auto">
          <a:xfrm>
            <a:off x="519113" y="3779838"/>
            <a:ext cx="7735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çalışma sayfasındaki verilerin formül ile nasıl işlendiğine dikkat edelim.Formülümüzü (F1) hücresine yazıyoruz. Böylelikle sonucumuzda (F1) hücresinde karşımıza çıkacaktır. Formül (F1) hücresine yazılmadan önce (=) ifadesinin konulduğuna dikkat edin. Eşittir işaretinden sonra yazılan “TOPLAM” komutu Excel kütüphanesinde  yer alan matematiksel fonksiyonlardan sadece bir tanesidir. Bu komut kullanılırken hemen bitiminde boşluk olmadan açılan parentezler arasına toplanacak hücre adresleri yazılır.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kdörtgen 4"/>
          <p:cNvSpPr>
            <a:spLocks noChangeArrowheads="1"/>
          </p:cNvSpPr>
          <p:nvPr/>
        </p:nvSpPr>
        <p:spPr bwMode="auto">
          <a:xfrm>
            <a:off x="296863" y="165100"/>
            <a:ext cx="8328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formül kullanımında formüllere hücre içindeki veriler yerine  hücrenin adresi yazılır. Tekrar örneğimize dönersek toplanacak olan hücreler A1,B1,C1,D1,E1 hücreleridir. Fakat bu hücreler uzun uzadıya yazılacağına (A1:E1)  şeklinde yazılmıştır. Bu şekilde yazılmasının sebebi, sıra halinde olan hücreler herhangi bir işleme gireceği  zaman ilk hücre ile son hücre arasına “(:)” işareti konur.Bu şekilde komut tüm hücrelere işlenir. </a:t>
            </a:r>
          </a:p>
        </p:txBody>
      </p:sp>
      <p:sp>
        <p:nvSpPr>
          <p:cNvPr id="55299" name="Dikdörtgen 5"/>
          <p:cNvSpPr>
            <a:spLocks noChangeArrowheads="1"/>
          </p:cNvSpPr>
          <p:nvPr/>
        </p:nvSpPr>
        <p:spPr bwMode="auto">
          <a:xfrm>
            <a:off x="352425" y="2251075"/>
            <a:ext cx="8216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=TOPLAM(A1:E1) formülünün bir başka yazımı  =TOPLAM(A1;B1;C1;D1;E1) şeklindedir. Bu yazım şeklinde işleme giren tüm hücreler tek tek yazılmıştır. Bu nedenle hücreler arasına (;) konulmalıdır. Sonuç olarak bu örneğimizde A1 hücresi ile E1 hücresi arasındaki verileri toplamış olduk.</a:t>
            </a:r>
          </a:p>
        </p:txBody>
      </p:sp>
      <p:sp>
        <p:nvSpPr>
          <p:cNvPr id="55300" name="Dikdörtgen 6"/>
          <p:cNvSpPr>
            <a:spLocks noChangeArrowheads="1"/>
          </p:cNvSpPr>
          <p:nvPr/>
        </p:nvSpPr>
        <p:spPr bwMode="auto">
          <a:xfrm>
            <a:off x="296863" y="3551238"/>
            <a:ext cx="8216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Uygulama 2: </a:t>
            </a:r>
            <a:r>
              <a:rPr lang="tr-TR">
                <a:solidFill>
                  <a:srgbClr val="002060"/>
                </a:solidFill>
              </a:rPr>
              <a:t>Bu uygulama bir satıcının KAR-ZAR ilşkisini gösteren bir örnek olsun.</a:t>
            </a:r>
          </a:p>
        </p:txBody>
      </p:sp>
      <p:pic>
        <p:nvPicPr>
          <p:cNvPr id="55301" name="Resim 7"/>
          <p:cNvPicPr>
            <a:picLocks noChangeAspect="1" noChangeArrowheads="1"/>
          </p:cNvPicPr>
          <p:nvPr/>
        </p:nvPicPr>
        <p:blipFill>
          <a:blip r:embed="rId2">
            <a:extLst>
              <a:ext uri="{28A0092B-C50C-407E-A947-70E740481C1C}">
                <a14:useLocalDpi xmlns:a14="http://schemas.microsoft.com/office/drawing/2010/main" val="0"/>
              </a:ext>
            </a:extLst>
          </a:blip>
          <a:srcRect r="-223" b="20589"/>
          <a:stretch>
            <a:fillRect/>
          </a:stretch>
        </p:blipFill>
        <p:spPr bwMode="auto">
          <a:xfrm>
            <a:off x="407988" y="4360863"/>
            <a:ext cx="4670425" cy="148431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kdörtgen 4"/>
          <p:cNvSpPr>
            <a:spLocks noChangeArrowheads="1"/>
          </p:cNvSpPr>
          <p:nvPr/>
        </p:nvSpPr>
        <p:spPr bwMode="auto">
          <a:xfrm>
            <a:off x="457200" y="-1588"/>
            <a:ext cx="8031163"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Maliyet ve Etiket fiyatı verilen ürünlerin KAR-ZARAR durumu fomülize edilmiştir. Örneğimizde iki farklı ürünün Maliyet  ve Etiket fiyatı belirtilmiştir. İlk ürün olan pantolonun KAR-ZARAR durumunu incelersek Etiket fiyatından Maliyeti çıkarmamız gerekecektir. Bu durum şöyle ifade edilir;</a:t>
            </a:r>
          </a:p>
          <a:p>
            <a:pPr algn="just"/>
            <a:r>
              <a:rPr lang="tr-TR" b="1">
                <a:solidFill>
                  <a:srgbClr val="002060"/>
                </a:solidFill>
              </a:rPr>
              <a:t>B2 </a:t>
            </a:r>
            <a:r>
              <a:rPr lang="tr-TR" b="1">
                <a:solidFill>
                  <a:srgbClr val="002060"/>
                </a:solidFill>
                <a:sym typeface="Wingdings" pitchFamily="2" charset="2"/>
              </a:rPr>
              <a:t></a:t>
            </a:r>
            <a:r>
              <a:rPr lang="tr-TR" b="1">
                <a:solidFill>
                  <a:srgbClr val="002060"/>
                </a:solidFill>
              </a:rPr>
              <a:t>  Maliyet</a:t>
            </a:r>
          </a:p>
          <a:p>
            <a:pPr algn="just"/>
            <a:r>
              <a:rPr lang="tr-TR" b="1">
                <a:solidFill>
                  <a:srgbClr val="002060"/>
                </a:solidFill>
              </a:rPr>
              <a:t>C2 </a:t>
            </a:r>
            <a:r>
              <a:rPr lang="tr-TR" b="1">
                <a:solidFill>
                  <a:srgbClr val="002060"/>
                </a:solidFill>
                <a:sym typeface="Wingdings" pitchFamily="2" charset="2"/>
              </a:rPr>
              <a:t></a:t>
            </a:r>
            <a:r>
              <a:rPr lang="tr-TR" b="1">
                <a:solidFill>
                  <a:srgbClr val="002060"/>
                </a:solidFill>
              </a:rPr>
              <a:t> Etiket fiyatı  </a:t>
            </a:r>
          </a:p>
          <a:p>
            <a:pPr algn="just"/>
            <a:r>
              <a:rPr lang="tr-TR">
                <a:solidFill>
                  <a:srgbClr val="002060"/>
                </a:solidFill>
              </a:rPr>
              <a:t>Dolayısıyla başka bir hücreye bu hücrelerle ilişkili formülümüzü yazmamız gerekmektedir.</a:t>
            </a:r>
          </a:p>
          <a:p>
            <a:pPr algn="just"/>
            <a:r>
              <a:rPr lang="tr-TR">
                <a:solidFill>
                  <a:srgbClr val="002060"/>
                </a:solidFill>
              </a:rPr>
              <a:t>D2 hücresine  “=C2-B2” formülünü yazmamız uygun olacaktır. Dikkat edilirse aynı formül </a:t>
            </a:r>
            <a:r>
              <a:rPr lang="tr-TR" b="1" i="1">
                <a:solidFill>
                  <a:srgbClr val="002060"/>
                </a:solidFill>
              </a:rPr>
              <a:t>F</a:t>
            </a:r>
            <a:r>
              <a:rPr lang="tr-TR" b="1">
                <a:solidFill>
                  <a:srgbClr val="002060"/>
                </a:solidFill>
              </a:rPr>
              <a:t>x</a:t>
            </a:r>
            <a:r>
              <a:rPr lang="tr-TR">
                <a:solidFill>
                  <a:srgbClr val="002060"/>
                </a:solidFill>
              </a:rPr>
              <a:t> formül çubuğunda da görülmektedir. ”=C2-B2” formülünün sonucu 100TL dir.</a:t>
            </a:r>
          </a:p>
          <a:p>
            <a:pPr algn="just"/>
            <a:r>
              <a:rPr lang="tr-TR">
                <a:solidFill>
                  <a:srgbClr val="002060"/>
                </a:solidFill>
              </a:rPr>
              <a:t>İkinci ürün olan Gömlek için KAR-ZARAR durumunu incelersek Etiket fiyatından Maliyeti çıkarıyoruz bu durumda şöyle ifade edilir.</a:t>
            </a:r>
          </a:p>
          <a:p>
            <a:pPr algn="just"/>
            <a:r>
              <a:rPr lang="tr-TR" b="1">
                <a:solidFill>
                  <a:srgbClr val="002060"/>
                </a:solidFill>
              </a:rPr>
              <a:t>B3 </a:t>
            </a:r>
            <a:r>
              <a:rPr lang="tr-TR" b="1">
                <a:solidFill>
                  <a:srgbClr val="002060"/>
                </a:solidFill>
                <a:sym typeface="Wingdings" pitchFamily="2" charset="2"/>
              </a:rPr>
              <a:t></a:t>
            </a:r>
            <a:r>
              <a:rPr lang="tr-TR" b="1">
                <a:solidFill>
                  <a:srgbClr val="002060"/>
                </a:solidFill>
              </a:rPr>
              <a:t> Maliyet</a:t>
            </a:r>
          </a:p>
          <a:p>
            <a:pPr algn="just"/>
            <a:r>
              <a:rPr lang="tr-TR" b="1">
                <a:solidFill>
                  <a:srgbClr val="002060"/>
                </a:solidFill>
              </a:rPr>
              <a:t>C3 </a:t>
            </a:r>
            <a:r>
              <a:rPr lang="tr-TR" b="1">
                <a:solidFill>
                  <a:srgbClr val="002060"/>
                </a:solidFill>
                <a:sym typeface="Wingdings" pitchFamily="2" charset="2"/>
              </a:rPr>
              <a:t></a:t>
            </a:r>
            <a:r>
              <a:rPr lang="tr-TR" b="1">
                <a:solidFill>
                  <a:srgbClr val="002060"/>
                </a:solidFill>
              </a:rPr>
              <a:t>Etiket fiyatı</a:t>
            </a:r>
          </a:p>
          <a:p>
            <a:pPr algn="just"/>
            <a:r>
              <a:rPr lang="tr-TR">
                <a:solidFill>
                  <a:srgbClr val="002060"/>
                </a:solidFill>
              </a:rPr>
              <a:t>Dolayısıyla başka bir hücreye bu hücrelerle ilişkili formülümüzü yazmamız gerekmektedir.</a:t>
            </a:r>
          </a:p>
          <a:p>
            <a:pPr algn="just"/>
            <a:r>
              <a:rPr lang="tr-TR">
                <a:solidFill>
                  <a:srgbClr val="002060"/>
                </a:solidFill>
              </a:rPr>
              <a:t>D3 hücresine şu formülü yazmamız uygun olacaktır. “=C2-B2” dikkat edilirse aynı formül </a:t>
            </a:r>
            <a:r>
              <a:rPr lang="tr-TR" i="1">
                <a:solidFill>
                  <a:srgbClr val="002060"/>
                </a:solidFill>
              </a:rPr>
              <a:t>F</a:t>
            </a:r>
            <a:r>
              <a:rPr lang="tr-TR">
                <a:solidFill>
                  <a:srgbClr val="002060"/>
                </a:solidFill>
              </a:rPr>
              <a:t>x formül çubuğunda da görülmektedir. ”=C2-B2” formülünün sonucu -100TL dir. Bu sonuç (-) sonuç ürettiğinden zarar edildiği anlaşılmaktadır.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kdörtgen 4"/>
          <p:cNvSpPr>
            <a:spLocks noChangeArrowheads="1"/>
          </p:cNvSpPr>
          <p:nvPr/>
        </p:nvSpPr>
        <p:spPr bwMode="auto">
          <a:xfrm>
            <a:off x="506413" y="19050"/>
            <a:ext cx="7945437"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3: </a:t>
            </a:r>
            <a:r>
              <a:rPr lang="tr-TR">
                <a:solidFill>
                  <a:srgbClr val="002060"/>
                </a:solidFill>
              </a:rPr>
              <a:t>Bu uygulamada ÇARPIM komutunun işlevini inceleyelim. Örneğimiz geceli gündüzlü 3 ayrı bölümle(1.Sınıf/2.Sınıf) ders veren ve her bir sınıf mevcudu 40 olan bir okulun öğrenci sayısını Excel formülüllerinden yararlanarak bulalım.</a:t>
            </a:r>
          </a:p>
          <a:p>
            <a:pPr algn="just"/>
            <a:r>
              <a:rPr lang="tr-TR">
                <a:solidFill>
                  <a:srgbClr val="002060"/>
                </a:solidFill>
              </a:rPr>
              <a:t>Aşağıda görüldüğü üzere A2 hücresine 3 ayrı bölüm olduğundan 3 yazdık.Öğretim geceli gündüzlü olduğu için B2 hücresine 2 yazdık. Her bölümde 2 sınıf olduğundan C2 hücresine 2 yazdık. Sınıf mevcudu 40 olduğundan D2 hücresine 40 yazdık. Toplam öğrenci sayısını hesaplamak için bu hücrelerin birbirleriyle çarpılması gerekmektedir. Çarpma işlemini gerçekleştirmek için Excel’in “ÇARPIM” komutu kullanılır. Sonuç için iki yol vardır.</a:t>
            </a:r>
          </a:p>
          <a:p>
            <a:pPr algn="just"/>
            <a:r>
              <a:rPr lang="tr-TR">
                <a:solidFill>
                  <a:srgbClr val="002060"/>
                </a:solidFill>
              </a:rPr>
              <a:t> </a:t>
            </a:r>
            <a:r>
              <a:rPr lang="tr-TR" b="1">
                <a:solidFill>
                  <a:srgbClr val="002060"/>
                </a:solidFill>
              </a:rPr>
              <a:t>İlk yol</a:t>
            </a:r>
            <a:r>
              <a:rPr lang="tr-TR">
                <a:solidFill>
                  <a:srgbClr val="002060"/>
                </a:solidFill>
              </a:rPr>
              <a:t> her hücre teker teker alınır ve aralarına noktalıvirgül konularak işleme sokulur.</a:t>
            </a:r>
          </a:p>
          <a:p>
            <a:pPr algn="just"/>
            <a:r>
              <a:rPr lang="tr-TR">
                <a:solidFill>
                  <a:srgbClr val="002060"/>
                </a:solidFill>
              </a:rPr>
              <a:t>“=ÇARPIM(A2;B2;C2;D2)” şeklinde yapılabileceği gibi Şekil 1.3’te Excel çalışma sayfasında uygulandığı gibide yapılabilir.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kdörtgen 4"/>
          <p:cNvSpPr>
            <a:spLocks noChangeArrowheads="1"/>
          </p:cNvSpPr>
          <p:nvPr/>
        </p:nvSpPr>
        <p:spPr bwMode="auto">
          <a:xfrm>
            <a:off x="482600" y="111125"/>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solidFill>
                  <a:srgbClr val="002060"/>
                </a:solidFill>
              </a:rPr>
              <a:t>İkinci yol olarak;</a:t>
            </a:r>
          </a:p>
        </p:txBody>
      </p:sp>
      <p:pic>
        <p:nvPicPr>
          <p:cNvPr id="58371" name="Resim 5"/>
          <p:cNvPicPr>
            <a:picLocks noChangeAspect="1" noChangeArrowheads="1"/>
          </p:cNvPicPr>
          <p:nvPr/>
        </p:nvPicPr>
        <p:blipFill>
          <a:blip r:embed="rId2">
            <a:extLst>
              <a:ext uri="{28A0092B-C50C-407E-A947-70E740481C1C}">
                <a14:useLocalDpi xmlns:a14="http://schemas.microsoft.com/office/drawing/2010/main" val="0"/>
              </a:ext>
            </a:extLst>
          </a:blip>
          <a:srcRect b="10779"/>
          <a:stretch>
            <a:fillRect/>
          </a:stretch>
        </p:blipFill>
        <p:spPr bwMode="auto">
          <a:xfrm>
            <a:off x="631825" y="609600"/>
            <a:ext cx="5040313" cy="19970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58372" name="Dikdörtgen 6"/>
          <p:cNvSpPr>
            <a:spLocks noChangeArrowheads="1"/>
          </p:cNvSpPr>
          <p:nvPr/>
        </p:nvSpPr>
        <p:spPr bwMode="auto">
          <a:xfrm>
            <a:off x="482600" y="2813050"/>
            <a:ext cx="8167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“=ÇARPIM(A2:D2)” formülü kullanılır. Fakat burada dikkat edilmesi gereken durum (:) işaretinin kullanımıdır. Bu kullanım sadece sıralı hücreler arasında kullanılabilir. Örneğin sınıf mevcudu D2 olmayıp B5’te olsaydı (:) kullanımı yanlış sonuçlar doğurabilir. </a:t>
            </a:r>
          </a:p>
        </p:txBody>
      </p:sp>
      <p:sp>
        <p:nvSpPr>
          <p:cNvPr id="8" name="Dikdörtgen 7"/>
          <p:cNvSpPr/>
          <p:nvPr/>
        </p:nvSpPr>
        <p:spPr>
          <a:xfrm>
            <a:off x="482600" y="4013200"/>
            <a:ext cx="7870825" cy="369888"/>
          </a:xfrm>
          <a:prstGeom prst="rect">
            <a:avLst/>
          </a:prstGeom>
        </p:spPr>
        <p:txBody>
          <a:bodyPr>
            <a:spAutoFit/>
          </a:bodyPr>
          <a:lstStyle/>
          <a:p>
            <a:pPr>
              <a:defRPr/>
            </a:pPr>
            <a:r>
              <a:rPr lang="tr-TR" cap="all" dirty="0"/>
              <a:t>1- </a:t>
            </a:r>
            <a:r>
              <a:rPr lang="x-none" cap="all"/>
              <a:t>Excel formüllerinde ”EĞER” mant</a:t>
            </a:r>
            <a:r>
              <a:rPr lang="tr-TR" cap="all" dirty="0"/>
              <a:t>I</a:t>
            </a:r>
            <a:r>
              <a:rPr lang="x-none" cap="all"/>
              <a:t>ksal işlemi</a:t>
            </a:r>
            <a:endParaRPr lang="tr-TR" cap="all" dirty="0"/>
          </a:p>
        </p:txBody>
      </p:sp>
      <p:sp>
        <p:nvSpPr>
          <p:cNvPr id="58374" name="Dikdörtgen 8"/>
          <p:cNvSpPr>
            <a:spLocks noChangeArrowheads="1"/>
          </p:cNvSpPr>
          <p:nvPr/>
        </p:nvSpPr>
        <p:spPr bwMode="auto">
          <a:xfrm>
            <a:off x="415925" y="4494213"/>
            <a:ext cx="83010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 Eğer mantıksal işlemi Excel Formüllerinin en önemli kısmını teşkil etmektedir. “EĞER” mantıksal işlemi, nasıl bir sonuç tasarlıyorsak bu sonuca ulaşabilmenin yollarından biri “EĞER” fonksiyonunu kullanmaktır.</a:t>
            </a:r>
          </a:p>
          <a:p>
            <a:pPr algn="just"/>
            <a:r>
              <a:rPr lang="tr-TR">
                <a:solidFill>
                  <a:srgbClr val="002060"/>
                </a:solidFill>
              </a:rPr>
              <a:t>“EĞER” mantıksal fonksiyonunun en basit kullanım kalıbı aşağıdaki gibidir.</a:t>
            </a:r>
          </a:p>
          <a:p>
            <a:pPr algn="just"/>
            <a:r>
              <a:rPr lang="tr-TR">
                <a:solidFill>
                  <a:srgbClr val="002060"/>
                </a:solidFill>
              </a:rPr>
              <a:t>=Eğer(Şart ; doğruysa_değer ; yanlışsa_değer)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kdörtgen 4"/>
          <p:cNvSpPr>
            <a:spLocks noChangeArrowheads="1"/>
          </p:cNvSpPr>
          <p:nvPr/>
        </p:nvSpPr>
        <p:spPr bwMode="auto">
          <a:xfrm>
            <a:off x="482600" y="220663"/>
            <a:ext cx="7994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Parantez içinde ilk olarak şart ifadesi noktalı virgül daha sonra şartın gerçekleşmesi durumunda yazılacak ifade noktalı virgül ve son olarak şartın gerçekleşmemesi halinde yazılacak ifade ile bitirilir.</a:t>
            </a:r>
          </a:p>
        </p:txBody>
      </p:sp>
      <p:sp>
        <p:nvSpPr>
          <p:cNvPr id="59395" name="Dikdörtgen 5"/>
          <p:cNvSpPr>
            <a:spLocks noChangeArrowheads="1"/>
          </p:cNvSpPr>
          <p:nvPr/>
        </p:nvSpPr>
        <p:spPr bwMode="auto">
          <a:xfrm>
            <a:off x="482600" y="1162050"/>
            <a:ext cx="7994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Not</a:t>
            </a:r>
            <a:r>
              <a:rPr lang="tr-TR">
                <a:solidFill>
                  <a:srgbClr val="002060"/>
                </a:solidFill>
              </a:rPr>
              <a:t>: Eğer fonksiyonu içinde kullanılan metinler (“”) içinde yazılmalıdır. </a:t>
            </a:r>
          </a:p>
          <a:p>
            <a:r>
              <a:rPr lang="tr-TR">
                <a:solidFill>
                  <a:srgbClr val="002060"/>
                </a:solidFill>
              </a:rPr>
              <a:t> </a:t>
            </a:r>
          </a:p>
          <a:p>
            <a:r>
              <a:rPr lang="tr-TR">
                <a:solidFill>
                  <a:srgbClr val="002060"/>
                </a:solidFill>
              </a:rPr>
              <a:t>En basitinden bir örnekle bu durumu açıklayalım.</a:t>
            </a:r>
          </a:p>
          <a:p>
            <a:r>
              <a:rPr lang="tr-TR">
                <a:solidFill>
                  <a:srgbClr val="002060"/>
                </a:solidFill>
              </a:rPr>
              <a:t> </a:t>
            </a:r>
          </a:p>
          <a:p>
            <a:pPr algn="just"/>
            <a:r>
              <a:rPr lang="tr-TR" b="1">
                <a:solidFill>
                  <a:srgbClr val="002060"/>
                </a:solidFill>
              </a:rPr>
              <a:t>Uygulama 4: </a:t>
            </a:r>
            <a:r>
              <a:rPr lang="tr-TR">
                <a:solidFill>
                  <a:srgbClr val="002060"/>
                </a:solidFill>
              </a:rPr>
              <a:t>Sınav sonuçlarının ortalamasının -geçme notunun 60 olduğu bir okulda- 60 yada 60’tan büyükse dersten “BAŞARILI” olduğunu  küçükse “BAŞARISIZ” olduğunu sonuç olarak veren Excel programını Eğer mantıksal fonksiyonunu kullanarak yapalım.</a:t>
            </a:r>
          </a:p>
        </p:txBody>
      </p:sp>
      <p:pic>
        <p:nvPicPr>
          <p:cNvPr id="59396" name="Resim 6"/>
          <p:cNvPicPr>
            <a:picLocks noChangeAspect="1" noChangeArrowheads="1"/>
          </p:cNvPicPr>
          <p:nvPr/>
        </p:nvPicPr>
        <p:blipFill>
          <a:blip r:embed="rId2">
            <a:extLst>
              <a:ext uri="{28A0092B-C50C-407E-A947-70E740481C1C}">
                <a14:useLocalDpi xmlns:a14="http://schemas.microsoft.com/office/drawing/2010/main" val="0"/>
              </a:ext>
            </a:extLst>
          </a:blip>
          <a:srcRect b="14978"/>
          <a:stretch>
            <a:fillRect/>
          </a:stretch>
        </p:blipFill>
        <p:spPr bwMode="auto">
          <a:xfrm>
            <a:off x="604838" y="3752850"/>
            <a:ext cx="5054600" cy="1436688"/>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kdörtgen 4"/>
          <p:cNvSpPr>
            <a:spLocks noChangeArrowheads="1"/>
          </p:cNvSpPr>
          <p:nvPr/>
        </p:nvSpPr>
        <p:spPr bwMode="auto">
          <a:xfrm>
            <a:off x="320675" y="171450"/>
            <a:ext cx="8180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Çalışma sayfamızda A2 ve A3  hücresine öğrencinin farklı iki dersinin not ortalamalarını yazdık. B2 ve B3 hücrelerine ise “EĞER ” formülümüzü yazdık. Formülü analiz edilirse;</a:t>
            </a:r>
          </a:p>
          <a:p>
            <a:pPr algn="just"/>
            <a:r>
              <a:rPr lang="tr-TR">
                <a:solidFill>
                  <a:srgbClr val="002060"/>
                </a:solidFill>
              </a:rPr>
              <a:t>           Şart ifadesi kısmında A2 hücresindeki verinin 60’tan büyük olması durumunda “BAŞARILI” küçük olması durumunda “BAŞARISIZ” olarak iki farklı sonuç üretmesi sağlandı. Dolayısıyla A2 hücresindeki 65 değeri 60’tan büyük olduğundan dolayı “BAŞARILI” sonucunu üretti. Fakat A3 hücresindeki değer 60’ın altında bir değer olduğundan dolayı “BAŞARISIZ” sonucunu üretti.</a:t>
            </a:r>
          </a:p>
        </p:txBody>
      </p:sp>
      <p:sp>
        <p:nvSpPr>
          <p:cNvPr id="60419" name="Dikdörtgen 5"/>
          <p:cNvSpPr>
            <a:spLocks noChangeArrowheads="1"/>
          </p:cNvSpPr>
          <p:nvPr/>
        </p:nvSpPr>
        <p:spPr bwMode="auto">
          <a:xfrm>
            <a:off x="320675" y="2628900"/>
            <a:ext cx="81803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B2    hücresine yazılacak formül:            =EĞER(A2&gt;=60;”Başarılı”;”Başarısız”)</a:t>
            </a:r>
          </a:p>
          <a:p>
            <a:r>
              <a:rPr lang="tr-TR">
                <a:solidFill>
                  <a:srgbClr val="002060"/>
                </a:solidFill>
              </a:rPr>
              <a:t>B3    hücresine yazılacak formül:            =EĞER(A3&gt;=60;”Başarılı”;”Başarısız”)      olmalıdır.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kdörtgen 4"/>
          <p:cNvSpPr>
            <a:spLocks noChangeArrowheads="1"/>
          </p:cNvSpPr>
          <p:nvPr/>
        </p:nvSpPr>
        <p:spPr bwMode="auto">
          <a:xfrm>
            <a:off x="346075" y="114300"/>
            <a:ext cx="8204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5: </a:t>
            </a:r>
            <a:r>
              <a:rPr lang="tr-TR">
                <a:solidFill>
                  <a:srgbClr val="002060"/>
                </a:solidFill>
              </a:rPr>
              <a:t>Uygulama 4’deki örneğimizi biraz daha genişletelim. Uygulamamızda 5 öğrencinin aldığı notlara göre “Başarılı” veya “Başarısız” durumlarını inceleyelim. 1 nolu öğrencinin not ortalaması 68 olduğunu görüyoruz. Formülümüze baktığımızda şart kısmında ortalamanın 60 büyük olduğu durumda “Başarılı” sonucunu vereceğini görüyoruz. Tüm öğrenciler için tek tek formül yazmak uzun süreceğinden dolayı bunun yerine D2 hücresindeki formülü diğer hücrelere kopyalıyoruz. Şimdi D2 hücresindeki formülün altındaki hücrelere nasıl kopyalandığını görelim.</a:t>
            </a:r>
          </a:p>
        </p:txBody>
      </p:sp>
      <p:pic>
        <p:nvPicPr>
          <p:cNvPr id="61443" name="Resim 5"/>
          <p:cNvPicPr>
            <a:picLocks noChangeAspect="1" noChangeArrowheads="1"/>
          </p:cNvPicPr>
          <p:nvPr/>
        </p:nvPicPr>
        <p:blipFill>
          <a:blip r:embed="rId2">
            <a:extLst>
              <a:ext uri="{28A0092B-C50C-407E-A947-70E740481C1C}">
                <a14:useLocalDpi xmlns:a14="http://schemas.microsoft.com/office/drawing/2010/main" val="0"/>
              </a:ext>
            </a:extLst>
          </a:blip>
          <a:srcRect b="7166"/>
          <a:stretch>
            <a:fillRect/>
          </a:stretch>
        </p:blipFill>
        <p:spPr bwMode="auto">
          <a:xfrm>
            <a:off x="452438" y="2557463"/>
            <a:ext cx="4984750" cy="268128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1444" name="Dikdörtgen 6"/>
          <p:cNvSpPr>
            <a:spLocks noChangeArrowheads="1"/>
          </p:cNvSpPr>
          <p:nvPr/>
        </p:nvSpPr>
        <p:spPr bwMode="auto">
          <a:xfrm>
            <a:off x="346075" y="5362575"/>
            <a:ext cx="7999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D2 hücresinin sağ alt köşesindeki küçük siyah kareden tutup aşağı doğru sürüklersek D2 hücresindeki formül diğer hücrelere yansıyacaktır.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kdörtgen 5"/>
          <p:cNvSpPr>
            <a:spLocks noChangeArrowheads="1"/>
          </p:cNvSpPr>
          <p:nvPr/>
        </p:nvSpPr>
        <p:spPr bwMode="auto">
          <a:xfrm>
            <a:off x="457200" y="238125"/>
            <a:ext cx="8143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Dikkat edilirse 5 nolu öğrencinin not ortalaması 60’tan ne büyük nede küçüktür yani eşittir. Bu durumda kriterimizi belirlememiz gerekecektir. Eğer 60 puan geçerli not ise formülümüzün “=EĞER(C6&gt;=60;”Başarılı”;”Başarısız”)” şeklinde olması gerekmektedir. Nitekim yukarıdaki şekilde formülümüz bu şekildedir. </a:t>
            </a:r>
          </a:p>
        </p:txBody>
      </p:sp>
      <p:pic>
        <p:nvPicPr>
          <p:cNvPr id="62467" name="Resim 6"/>
          <p:cNvPicPr>
            <a:picLocks noChangeAspect="1" noChangeArrowheads="1"/>
          </p:cNvPicPr>
          <p:nvPr/>
        </p:nvPicPr>
        <p:blipFill>
          <a:blip r:embed="rId2">
            <a:extLst>
              <a:ext uri="{28A0092B-C50C-407E-A947-70E740481C1C}">
                <a14:useLocalDpi xmlns:a14="http://schemas.microsoft.com/office/drawing/2010/main" val="0"/>
              </a:ext>
            </a:extLst>
          </a:blip>
          <a:srcRect b="8714"/>
          <a:stretch>
            <a:fillRect/>
          </a:stretch>
        </p:blipFill>
        <p:spPr bwMode="auto">
          <a:xfrm>
            <a:off x="536575" y="1687513"/>
            <a:ext cx="5665788" cy="23415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kdörtgen 3"/>
          <p:cNvSpPr>
            <a:spLocks noChangeArrowheads="1"/>
          </p:cNvSpPr>
          <p:nvPr/>
        </p:nvSpPr>
        <p:spPr bwMode="auto">
          <a:xfrm>
            <a:off x="555625" y="290513"/>
            <a:ext cx="389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c- Shift Tuşuna Bağlı Kısayol Tuşları</a:t>
            </a:r>
          </a:p>
        </p:txBody>
      </p:sp>
      <p:graphicFrame>
        <p:nvGraphicFramePr>
          <p:cNvPr id="5" name="Tablo 4"/>
          <p:cNvGraphicFramePr>
            <a:graphicFrameLocks noGrp="1"/>
          </p:cNvGraphicFramePr>
          <p:nvPr/>
        </p:nvGraphicFramePr>
        <p:xfrm>
          <a:off x="1384300" y="852488"/>
          <a:ext cx="5634038" cy="5043483"/>
        </p:xfrm>
        <a:graphic>
          <a:graphicData uri="http://schemas.openxmlformats.org/drawingml/2006/table">
            <a:tbl>
              <a:tblPr firstRow="1" firstCol="1" bandRow="1">
                <a:tableStyleId>{5C22544A-7EE6-4342-B048-85BDC9FD1C3A}</a:tableStyleId>
              </a:tblPr>
              <a:tblGrid>
                <a:gridCol w="1976856"/>
                <a:gridCol w="3657182"/>
              </a:tblGrid>
              <a:tr h="489066">
                <a:tc>
                  <a:txBody>
                    <a:bodyPr/>
                    <a:lstStyle/>
                    <a:p>
                      <a:pPr indent="450215" algn="ctr">
                        <a:spcBef>
                          <a:spcPts val="600"/>
                        </a:spcBef>
                        <a:spcAft>
                          <a:spcPts val="0"/>
                        </a:spcAft>
                      </a:pPr>
                      <a:r>
                        <a:rPr lang="tr-TR" sz="800" dirty="0">
                          <a:effectLst/>
                        </a:rPr>
                        <a:t>KISA YOL TUŞ KOMBİNASYONU</a:t>
                      </a:r>
                      <a:endParaRPr lang="tr-TR" sz="800" dirty="0">
                        <a:effectLst/>
                        <a:latin typeface="Book Antiqua"/>
                        <a:ea typeface="Calibri"/>
                        <a:cs typeface="Times New Roman"/>
                      </a:endParaRPr>
                    </a:p>
                  </a:txBody>
                  <a:tcPr marL="52217" marR="52217" marT="0" marB="0"/>
                </a:tc>
                <a:tc>
                  <a:txBody>
                    <a:bodyPr/>
                    <a:lstStyle/>
                    <a:p>
                      <a:pPr indent="450215" algn="ctr">
                        <a:spcBef>
                          <a:spcPts val="600"/>
                        </a:spcBef>
                        <a:spcAft>
                          <a:spcPts val="0"/>
                        </a:spcAft>
                      </a:pPr>
                      <a:r>
                        <a:rPr lang="tr-TR" sz="800">
                          <a:effectLst/>
                        </a:rPr>
                        <a:t>GÖREVİ</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dirty="0">
                          <a:effectLst/>
                        </a:rPr>
                        <a:t>SHİFT + INSERT</a:t>
                      </a:r>
                    </a:p>
                    <a:p>
                      <a:pPr indent="450215" algn="l">
                        <a:spcBef>
                          <a:spcPts val="600"/>
                        </a:spcBef>
                        <a:spcAft>
                          <a:spcPts val="0"/>
                        </a:spcAft>
                      </a:pPr>
                      <a:r>
                        <a:rPr lang="tr-TR" sz="800" dirty="0">
                          <a:effectLst/>
                        </a:rPr>
                        <a:t> </a:t>
                      </a:r>
                      <a:endParaRPr lang="tr-TR" sz="800" dirty="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Kopyalanmış verileri istenilen hücreye yapıştırır.</a:t>
                      </a:r>
                    </a:p>
                    <a:p>
                      <a:pPr indent="450215" algn="just">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a:effectLst/>
                        </a:rPr>
                        <a:t>SHİFT + DELETE</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Kesme fonksiyonu ile aynı özelliktedir.</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a:effectLst/>
                        </a:rPr>
                        <a:t>Shift + F2</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Aktif hücreye açıklama ekler, düzenlemeye devam etmek için bekler.</a:t>
                      </a:r>
                    </a:p>
                    <a:p>
                      <a:pPr indent="450215" algn="just">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a:effectLst/>
                        </a:rPr>
                        <a:t>Shift + F3</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Formül diyalog kutusunu çağırır</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a:effectLst/>
                        </a:rPr>
                        <a:t>Shift + PageUp</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Excel çalışma sayfasında aktif hücrenin yukarı tarafında görünür hücreleri seçili hale getirir.</a:t>
                      </a:r>
                      <a:endParaRPr lang="tr-TR" sz="800">
                        <a:effectLst/>
                        <a:latin typeface="Book Antiqua"/>
                        <a:ea typeface="Calibri"/>
                        <a:cs typeface="Times New Roman"/>
                      </a:endParaRPr>
                    </a:p>
                  </a:txBody>
                  <a:tcPr marL="52217" marR="52217" marT="0" marB="0"/>
                </a:tc>
              </a:tr>
              <a:tr h="443215">
                <a:tc>
                  <a:txBody>
                    <a:bodyPr/>
                    <a:lstStyle/>
                    <a:p>
                      <a:pPr indent="450215" algn="l">
                        <a:spcBef>
                          <a:spcPts val="600"/>
                        </a:spcBef>
                        <a:spcAft>
                          <a:spcPts val="0"/>
                        </a:spcAft>
                      </a:pPr>
                      <a:r>
                        <a:rPr lang="tr-TR" sz="800">
                          <a:effectLst/>
                        </a:rPr>
                        <a:t>Shift + PageDown</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Excel çalışma sayfasında aktif hücrenin aşağı tarafında görünür hücreleri seçili hale getirir.</a:t>
                      </a:r>
                      <a:endParaRPr lang="tr-TR" sz="800">
                        <a:effectLst/>
                        <a:latin typeface="Book Antiqua"/>
                        <a:ea typeface="Calibri"/>
                        <a:cs typeface="Times New Roman"/>
                      </a:endParaRPr>
                    </a:p>
                  </a:txBody>
                  <a:tcPr marL="52217" marR="52217" marT="0" marB="0"/>
                </a:tc>
              </a:tr>
              <a:tr h="244532">
                <a:tc>
                  <a:txBody>
                    <a:bodyPr/>
                    <a:lstStyle/>
                    <a:p>
                      <a:pPr indent="450215" algn="l">
                        <a:spcBef>
                          <a:spcPts val="600"/>
                        </a:spcBef>
                        <a:spcAft>
                          <a:spcPts val="0"/>
                        </a:spcAft>
                      </a:pPr>
                      <a:r>
                        <a:rPr lang="tr-TR" sz="800">
                          <a:effectLst/>
                        </a:rPr>
                        <a:t>Shift+Space</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Aktif hücrenin satırını seçili yapar.</a:t>
                      </a:r>
                      <a:endParaRPr lang="tr-TR" sz="800">
                        <a:effectLst/>
                        <a:latin typeface="Book Antiqua"/>
                        <a:ea typeface="Calibri"/>
                        <a:cs typeface="Times New Roman"/>
                      </a:endParaRPr>
                    </a:p>
                  </a:txBody>
                  <a:tcPr marL="52217" marR="52217" marT="0" marB="0"/>
                </a:tc>
              </a:tr>
              <a:tr h="443215">
                <a:tc>
                  <a:txBody>
                    <a:bodyPr/>
                    <a:lstStyle/>
                    <a:p>
                      <a:pPr indent="450215" algn="just">
                        <a:spcBef>
                          <a:spcPts val="600"/>
                        </a:spcBef>
                        <a:spcAft>
                          <a:spcPts val="0"/>
                        </a:spcAft>
                      </a:pPr>
                      <a:r>
                        <a:rPr lang="tr-TR" sz="800">
                          <a:effectLst/>
                        </a:rPr>
                        <a:t>Shift + Sol Ok</a:t>
                      </a:r>
                    </a:p>
                    <a:p>
                      <a:pPr indent="450215" algn="l">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Aktif hücre ile solundakileri seçili yapar.</a:t>
                      </a:r>
                    </a:p>
                    <a:p>
                      <a:pPr indent="450215" algn="just">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r>
              <a:tr h="443215">
                <a:tc>
                  <a:txBody>
                    <a:bodyPr/>
                    <a:lstStyle/>
                    <a:p>
                      <a:pPr indent="450215" algn="just">
                        <a:spcBef>
                          <a:spcPts val="600"/>
                        </a:spcBef>
                        <a:spcAft>
                          <a:spcPts val="0"/>
                        </a:spcAft>
                      </a:pPr>
                      <a:r>
                        <a:rPr lang="tr-TR" sz="800">
                          <a:effectLst/>
                        </a:rPr>
                        <a:t>Shift + Sağ Ok</a:t>
                      </a:r>
                    </a:p>
                    <a:p>
                      <a:pPr indent="450215" algn="just">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Aktif hücre ile sağındakileri seçili yapar</a:t>
                      </a:r>
                      <a:endParaRPr lang="tr-TR" sz="800">
                        <a:effectLst/>
                        <a:latin typeface="Book Antiqua"/>
                        <a:ea typeface="Calibri"/>
                        <a:cs typeface="Times New Roman"/>
                      </a:endParaRPr>
                    </a:p>
                  </a:txBody>
                  <a:tcPr marL="52217" marR="52217" marT="0" marB="0"/>
                </a:tc>
              </a:tr>
              <a:tr h="443215">
                <a:tc>
                  <a:txBody>
                    <a:bodyPr/>
                    <a:lstStyle/>
                    <a:p>
                      <a:pPr indent="450215" algn="just">
                        <a:spcBef>
                          <a:spcPts val="600"/>
                        </a:spcBef>
                        <a:spcAft>
                          <a:spcPts val="0"/>
                        </a:spcAft>
                      </a:pPr>
                      <a:r>
                        <a:rPr lang="tr-TR" sz="800">
                          <a:effectLst/>
                        </a:rPr>
                        <a:t>Shift + Üst Ok</a:t>
                      </a:r>
                    </a:p>
                    <a:p>
                      <a:pPr indent="450215" algn="just">
                        <a:spcBef>
                          <a:spcPts val="600"/>
                        </a:spcBef>
                        <a:spcAft>
                          <a:spcPts val="0"/>
                        </a:spcAft>
                      </a:pPr>
                      <a:r>
                        <a:rPr lang="tr-TR" sz="800">
                          <a:effectLst/>
                        </a:rPr>
                        <a:t> </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a:effectLst/>
                        </a:rPr>
                        <a:t>Aktif hücre ile üstündekileri seçili yapar</a:t>
                      </a:r>
                      <a:endParaRPr lang="tr-TR" sz="800">
                        <a:effectLst/>
                        <a:latin typeface="Book Antiqua"/>
                        <a:ea typeface="Calibri"/>
                        <a:cs typeface="Times New Roman"/>
                      </a:endParaRPr>
                    </a:p>
                  </a:txBody>
                  <a:tcPr marL="52217" marR="52217" marT="0" marB="0"/>
                </a:tc>
              </a:tr>
              <a:tr h="320950">
                <a:tc>
                  <a:txBody>
                    <a:bodyPr/>
                    <a:lstStyle/>
                    <a:p>
                      <a:pPr indent="450215" algn="just">
                        <a:spcBef>
                          <a:spcPts val="600"/>
                        </a:spcBef>
                        <a:spcAft>
                          <a:spcPts val="0"/>
                        </a:spcAft>
                      </a:pPr>
                      <a:r>
                        <a:rPr lang="tr-TR" sz="800">
                          <a:effectLst/>
                        </a:rPr>
                        <a:t>Shift + Alt Ok</a:t>
                      </a:r>
                      <a:endParaRPr lang="tr-TR" sz="800">
                        <a:effectLst/>
                        <a:latin typeface="Book Antiqua"/>
                        <a:ea typeface="Calibri"/>
                        <a:cs typeface="Times New Roman"/>
                      </a:endParaRPr>
                    </a:p>
                  </a:txBody>
                  <a:tcPr marL="52217" marR="52217" marT="0" marB="0"/>
                </a:tc>
                <a:tc>
                  <a:txBody>
                    <a:bodyPr/>
                    <a:lstStyle/>
                    <a:p>
                      <a:pPr indent="450215" algn="just">
                        <a:spcBef>
                          <a:spcPts val="600"/>
                        </a:spcBef>
                        <a:spcAft>
                          <a:spcPts val="0"/>
                        </a:spcAft>
                      </a:pPr>
                      <a:r>
                        <a:rPr lang="tr-TR" sz="800" dirty="0">
                          <a:effectLst/>
                        </a:rPr>
                        <a:t>Aktif hücre ile altındakileri seçili yapar.</a:t>
                      </a:r>
                    </a:p>
                    <a:p>
                      <a:pPr indent="450215" algn="just">
                        <a:spcBef>
                          <a:spcPts val="600"/>
                        </a:spcBef>
                        <a:spcAft>
                          <a:spcPts val="0"/>
                        </a:spcAft>
                      </a:pPr>
                      <a:r>
                        <a:rPr lang="tr-TR" sz="800" dirty="0">
                          <a:effectLst/>
                        </a:rPr>
                        <a:t> </a:t>
                      </a:r>
                      <a:endParaRPr lang="tr-TR" sz="800" dirty="0">
                        <a:effectLst/>
                        <a:latin typeface="Book Antiqua"/>
                        <a:ea typeface="Calibri"/>
                        <a:cs typeface="Times New Roman"/>
                      </a:endParaRPr>
                    </a:p>
                  </a:txBody>
                  <a:tcPr marL="52217" marR="52217" marT="0" marB="0"/>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kdörtgen 4"/>
          <p:cNvSpPr>
            <a:spLocks noChangeArrowheads="1"/>
          </p:cNvSpPr>
          <p:nvPr/>
        </p:nvSpPr>
        <p:spPr bwMode="auto">
          <a:xfrm>
            <a:off x="382588" y="-11113"/>
            <a:ext cx="8229600" cy="45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6: </a:t>
            </a:r>
            <a:r>
              <a:rPr lang="tr-TR">
                <a:solidFill>
                  <a:srgbClr val="002060"/>
                </a:solidFill>
              </a:rPr>
              <a:t>Eğer mantıksal işlemi ile ilgili bir diğer örneğimiz şöyle olsun.</a:t>
            </a:r>
          </a:p>
          <a:p>
            <a:pPr algn="just"/>
            <a:r>
              <a:rPr lang="tr-TR">
                <a:solidFill>
                  <a:srgbClr val="002060"/>
                </a:solidFill>
              </a:rPr>
              <a:t>Bir işyerinde aynı statüde bulunan 3 çalışanın aile yardımına göre maaşlarında oluşacak farkı Eğer fonksiyonunu kullanarak görelim.</a:t>
            </a:r>
          </a:p>
          <a:p>
            <a:pPr algn="just"/>
            <a:r>
              <a:rPr lang="tr-TR">
                <a:solidFill>
                  <a:srgbClr val="002060"/>
                </a:solidFill>
              </a:rPr>
              <a:t>Örneğimizde çalışanlar aynı statüde olduklarından aldıkları maaş 2000 TL’dir.Fakat aile yardımı olanlara 200 TL fark ekleneceğinden Eğer formülümüz şu şekilde olmalıdır.</a:t>
            </a:r>
          </a:p>
          <a:p>
            <a:pPr algn="just"/>
            <a:r>
              <a:rPr lang="tr-TR">
                <a:solidFill>
                  <a:srgbClr val="002060"/>
                </a:solidFill>
              </a:rPr>
              <a:t> </a:t>
            </a:r>
          </a:p>
          <a:p>
            <a:pPr algn="just"/>
            <a:r>
              <a:rPr lang="tr-TR">
                <a:solidFill>
                  <a:srgbClr val="002060"/>
                </a:solidFill>
              </a:rPr>
              <a:t>“=EĞER(“Şart”;”2200 TL”;”2000 TL”)”</a:t>
            </a:r>
          </a:p>
          <a:p>
            <a:pPr algn="just"/>
            <a:r>
              <a:rPr lang="tr-TR">
                <a:solidFill>
                  <a:srgbClr val="002060"/>
                </a:solidFill>
              </a:rPr>
              <a:t> </a:t>
            </a:r>
          </a:p>
          <a:p>
            <a:pPr algn="just"/>
            <a:r>
              <a:rPr lang="tr-TR">
                <a:solidFill>
                  <a:srgbClr val="002060"/>
                </a:solidFill>
              </a:rPr>
              <a:t>Formülde dikkat edilirse maaşlar tırnak içinde yazılmıştır. Bunu sebebi maaş içinde metin olarak bulunması gereken “TL” ifadesinin gösterilebilmesi için tırnak içine alınmıştır. Eğer maaşlar ile ilgili hesaplamalar Eğer fonksiyonu içinde kullanılırsa örneğin 2000+200 şeklinde bir kullanım olursa bu durumda tırnak kullanılamaz. Eğer kullanılırsa sonuç olarak ekranda 2000+200 ifadesi gözükecektir. Fakat kullanılmazsa sonuç 2200 olarak bir toplam sonucu karşımıza çıkacaktır.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kdörtgen 5"/>
          <p:cNvSpPr>
            <a:spLocks noChangeArrowheads="1"/>
          </p:cNvSpPr>
          <p:nvPr/>
        </p:nvSpPr>
        <p:spPr bwMode="auto">
          <a:xfrm>
            <a:off x="506413" y="-100013"/>
            <a:ext cx="8143875"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C2,C3,C4 hücrelerine girilen formüller şu şekildedir;</a:t>
            </a:r>
          </a:p>
          <a:p>
            <a:r>
              <a:rPr lang="tr-TR">
                <a:solidFill>
                  <a:srgbClr val="002060"/>
                </a:solidFill>
              </a:rPr>
              <a:t> </a:t>
            </a:r>
          </a:p>
          <a:p>
            <a:r>
              <a:rPr lang="tr-TR">
                <a:solidFill>
                  <a:srgbClr val="002060"/>
                </a:solidFill>
              </a:rPr>
              <a:t>C2    </a:t>
            </a:r>
            <a:r>
              <a:rPr lang="tr-TR">
                <a:solidFill>
                  <a:srgbClr val="002060"/>
                </a:solidFill>
                <a:sym typeface="Wingdings" pitchFamily="2" charset="2"/>
              </a:rPr>
              <a:t></a:t>
            </a:r>
            <a:r>
              <a:rPr lang="tr-TR">
                <a:solidFill>
                  <a:srgbClr val="002060"/>
                </a:solidFill>
              </a:rPr>
              <a:t>   =EĞER(B2="VAR";"2200 TL";"2000 TL")</a:t>
            </a:r>
          </a:p>
          <a:p>
            <a:r>
              <a:rPr lang="tr-TR">
                <a:solidFill>
                  <a:srgbClr val="002060"/>
                </a:solidFill>
              </a:rPr>
              <a:t>C3    </a:t>
            </a:r>
            <a:r>
              <a:rPr lang="tr-TR">
                <a:solidFill>
                  <a:srgbClr val="002060"/>
                </a:solidFill>
                <a:sym typeface="Wingdings" pitchFamily="2" charset="2"/>
              </a:rPr>
              <a:t></a:t>
            </a:r>
            <a:r>
              <a:rPr lang="tr-TR">
                <a:solidFill>
                  <a:srgbClr val="002060"/>
                </a:solidFill>
              </a:rPr>
              <a:t>   =EĞER(B3="VAR";"2200 TL";"2000 TL")</a:t>
            </a:r>
          </a:p>
          <a:p>
            <a:r>
              <a:rPr lang="tr-TR">
                <a:solidFill>
                  <a:srgbClr val="002060"/>
                </a:solidFill>
              </a:rPr>
              <a:t>C4    </a:t>
            </a:r>
            <a:r>
              <a:rPr lang="tr-TR">
                <a:solidFill>
                  <a:srgbClr val="002060"/>
                </a:solidFill>
                <a:sym typeface="Wingdings" pitchFamily="2" charset="2"/>
              </a:rPr>
              <a:t></a:t>
            </a:r>
            <a:r>
              <a:rPr lang="tr-TR">
                <a:solidFill>
                  <a:srgbClr val="002060"/>
                </a:solidFill>
              </a:rPr>
              <a:t>   =EĞER(B4="VAR";"2200 TL";"2000 TL")</a:t>
            </a:r>
          </a:p>
        </p:txBody>
      </p:sp>
      <p:pic>
        <p:nvPicPr>
          <p:cNvPr id="64515" name="Resim 6"/>
          <p:cNvPicPr>
            <a:picLocks noChangeAspect="1" noChangeArrowheads="1"/>
          </p:cNvPicPr>
          <p:nvPr/>
        </p:nvPicPr>
        <p:blipFill>
          <a:blip r:embed="rId2">
            <a:extLst>
              <a:ext uri="{28A0092B-C50C-407E-A947-70E740481C1C}">
                <a14:useLocalDpi xmlns:a14="http://schemas.microsoft.com/office/drawing/2010/main" val="0"/>
              </a:ext>
            </a:extLst>
          </a:blip>
          <a:srcRect b="9811"/>
          <a:stretch>
            <a:fillRect/>
          </a:stretch>
        </p:blipFill>
        <p:spPr bwMode="auto">
          <a:xfrm>
            <a:off x="506413" y="1376363"/>
            <a:ext cx="4398962" cy="17875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4516" name="Dikdörtgen 7"/>
          <p:cNvSpPr>
            <a:spLocks noChangeArrowheads="1"/>
          </p:cNvSpPr>
          <p:nvPr/>
        </p:nvSpPr>
        <p:spPr bwMode="auto">
          <a:xfrm>
            <a:off x="444500" y="3163888"/>
            <a:ext cx="8020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Bu formüller tabiki ayrı ayrı yazılacağı gibi tek seferde formüller diğer hücrelere kopyalanarakta bu işlem gerçekleştirilebilir. Ok işareti ile gösterilen noktadan tutularak aşağı doğru sürüklenir. Bu şekilde C2 hücresinde formüller C3 ve C4 hücrelerine kopyalanacaktır.</a:t>
            </a:r>
          </a:p>
        </p:txBody>
      </p:sp>
      <p:pic>
        <p:nvPicPr>
          <p:cNvPr id="64517" name="Resim 8"/>
          <p:cNvPicPr>
            <a:picLocks noChangeAspect="1" noChangeArrowheads="1"/>
          </p:cNvPicPr>
          <p:nvPr/>
        </p:nvPicPr>
        <p:blipFill>
          <a:blip r:embed="rId3">
            <a:extLst>
              <a:ext uri="{28A0092B-C50C-407E-A947-70E740481C1C}">
                <a14:useLocalDpi xmlns:a14="http://schemas.microsoft.com/office/drawing/2010/main" val="0"/>
              </a:ext>
            </a:extLst>
          </a:blip>
          <a:srcRect b="8913"/>
          <a:stretch>
            <a:fillRect/>
          </a:stretch>
        </p:blipFill>
        <p:spPr bwMode="auto">
          <a:xfrm>
            <a:off x="506413" y="4364038"/>
            <a:ext cx="4398962" cy="16589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kdörtgen 4"/>
          <p:cNvSpPr>
            <a:spLocks noChangeArrowheads="1"/>
          </p:cNvSpPr>
          <p:nvPr/>
        </p:nvSpPr>
        <p:spPr bwMode="auto">
          <a:xfrm>
            <a:off x="309563" y="0"/>
            <a:ext cx="8328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7: </a:t>
            </a:r>
            <a:r>
              <a:rPr lang="tr-TR">
                <a:solidFill>
                  <a:srgbClr val="002060"/>
                </a:solidFill>
              </a:rPr>
              <a:t>Bu uygulamamızda alış-veriş merkezinden alınan sebze ve meyvelerin Kg ve Birim fiyatlarına göre toplam ne kadar tuttuğunu ve ödenen paranın bu tutarı karşılayıp karşılamadığını inceleyelim</a:t>
            </a:r>
          </a:p>
        </p:txBody>
      </p:sp>
      <p:pic>
        <p:nvPicPr>
          <p:cNvPr id="65539" name="Resim 5"/>
          <p:cNvPicPr>
            <a:picLocks noChangeAspect="1" noChangeArrowheads="1"/>
          </p:cNvPicPr>
          <p:nvPr/>
        </p:nvPicPr>
        <p:blipFill>
          <a:blip r:embed="rId2">
            <a:extLst>
              <a:ext uri="{28A0092B-C50C-407E-A947-70E740481C1C}">
                <a14:useLocalDpi xmlns:a14="http://schemas.microsoft.com/office/drawing/2010/main" val="0"/>
              </a:ext>
            </a:extLst>
          </a:blip>
          <a:srcRect l="2" r="938" b="9106"/>
          <a:stretch>
            <a:fillRect/>
          </a:stretch>
        </p:blipFill>
        <p:spPr bwMode="auto">
          <a:xfrm>
            <a:off x="415925" y="1116013"/>
            <a:ext cx="4933950" cy="28622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5540" name="Dikdörtgen 6"/>
          <p:cNvSpPr>
            <a:spLocks noChangeArrowheads="1"/>
          </p:cNvSpPr>
          <p:nvPr/>
        </p:nvSpPr>
        <p:spPr bwMode="auto">
          <a:xfrm>
            <a:off x="309563" y="4268788"/>
            <a:ext cx="7961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Örneğimizde A1,B1,C1,D1,E1,F1 hücrelerine başlıklarımız yazıldı.</a:t>
            </a:r>
          </a:p>
          <a:p>
            <a:pPr algn="just"/>
            <a:r>
              <a:rPr lang="tr-TR" b="1">
                <a:solidFill>
                  <a:srgbClr val="002060"/>
                </a:solidFill>
              </a:rPr>
              <a:t>A1</a:t>
            </a:r>
            <a:r>
              <a:rPr lang="tr-TR">
                <a:solidFill>
                  <a:srgbClr val="002060"/>
                </a:solidFill>
              </a:rPr>
              <a:t> = “Alınan Ürünler”  </a:t>
            </a:r>
            <a:r>
              <a:rPr lang="tr-TR" b="1">
                <a:solidFill>
                  <a:srgbClr val="002060"/>
                </a:solidFill>
              </a:rPr>
              <a:t> B1</a:t>
            </a:r>
            <a:r>
              <a:rPr lang="tr-TR">
                <a:solidFill>
                  <a:srgbClr val="002060"/>
                </a:solidFill>
              </a:rPr>
              <a:t> = “Adet/Kg”  </a:t>
            </a:r>
            <a:r>
              <a:rPr lang="tr-TR" b="1">
                <a:solidFill>
                  <a:srgbClr val="002060"/>
                </a:solidFill>
              </a:rPr>
              <a:t>C1</a:t>
            </a:r>
            <a:r>
              <a:rPr lang="tr-TR">
                <a:solidFill>
                  <a:srgbClr val="002060"/>
                </a:solidFill>
              </a:rPr>
              <a:t> = “Birim Fiyat/TL”  </a:t>
            </a:r>
          </a:p>
          <a:p>
            <a:pPr algn="just"/>
            <a:r>
              <a:rPr lang="tr-TR" b="1">
                <a:solidFill>
                  <a:srgbClr val="002060"/>
                </a:solidFill>
              </a:rPr>
              <a:t>D1 </a:t>
            </a:r>
            <a:r>
              <a:rPr lang="tr-TR">
                <a:solidFill>
                  <a:srgbClr val="002060"/>
                </a:solidFill>
              </a:rPr>
              <a:t>= “Toplam”  </a:t>
            </a:r>
            <a:r>
              <a:rPr lang="tr-TR" b="1">
                <a:solidFill>
                  <a:srgbClr val="002060"/>
                </a:solidFill>
              </a:rPr>
              <a:t>E8</a:t>
            </a:r>
            <a:r>
              <a:rPr lang="tr-TR">
                <a:solidFill>
                  <a:srgbClr val="002060"/>
                </a:solidFill>
              </a:rPr>
              <a:t> = “Ödenen Miktar”  </a:t>
            </a:r>
            <a:r>
              <a:rPr lang="tr-TR" b="1">
                <a:solidFill>
                  <a:srgbClr val="002060"/>
                </a:solidFill>
              </a:rPr>
              <a:t>G8</a:t>
            </a:r>
            <a:r>
              <a:rPr lang="tr-TR">
                <a:solidFill>
                  <a:srgbClr val="002060"/>
                </a:solidFill>
              </a:rPr>
              <a:t> = “Durum</a:t>
            </a:r>
            <a:r>
              <a:rPr lang="tr-TR" b="1">
                <a:solidFill>
                  <a:srgbClr val="002060"/>
                </a:solidFill>
              </a:rPr>
              <a:t>”</a:t>
            </a:r>
            <a:endParaRPr lang="tr-TR">
              <a:solidFill>
                <a:srgbClr val="00206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kdörtgen 4"/>
          <p:cNvSpPr>
            <a:spLocks noChangeArrowheads="1"/>
          </p:cNvSpPr>
          <p:nvPr/>
        </p:nvSpPr>
        <p:spPr bwMode="auto">
          <a:xfrm>
            <a:off x="457200" y="22225"/>
            <a:ext cx="7908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İlk olarak C2-C7 arası ve D2-D7 arası hücreler para birimi olarak gösterilir.</a:t>
            </a:r>
          </a:p>
        </p:txBody>
      </p:sp>
      <p:pic>
        <p:nvPicPr>
          <p:cNvPr id="66563"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52450"/>
            <a:ext cx="4294187" cy="29813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6564" name="Dikdörtgen 6"/>
          <p:cNvSpPr>
            <a:spLocks noChangeArrowheads="1"/>
          </p:cNvSpPr>
          <p:nvPr/>
        </p:nvSpPr>
        <p:spPr bwMode="auto">
          <a:xfrm>
            <a:off x="457200" y="3937000"/>
            <a:ext cx="7705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İlk hesaplamamız gereken B2 ve C2 hücrelerinin çarpılmasıyla oluşacak ilk toplam tutarımız. Bu hesaplama şöyle yapılmaktadır.</a:t>
            </a:r>
          </a:p>
          <a:p>
            <a:pPr algn="just"/>
            <a:r>
              <a:rPr lang="tr-TR">
                <a:solidFill>
                  <a:srgbClr val="002060"/>
                </a:solidFill>
              </a:rPr>
              <a:t>“Adet/Kg” başlıklı sütunun B2 hücresi ile “Birim Fiyat/TL” başlıklı C2 hücresi çarpılır. Yani;</a:t>
            </a:r>
          </a:p>
          <a:p>
            <a:pPr algn="just"/>
            <a:r>
              <a:rPr lang="tr-TR" b="1">
                <a:solidFill>
                  <a:srgbClr val="002060"/>
                </a:solidFill>
              </a:rPr>
              <a:t>D2 hücresi             =(B2*C2)</a:t>
            </a:r>
          </a:p>
          <a:p>
            <a:pPr algn="just"/>
            <a:r>
              <a:rPr lang="tr-TR">
                <a:solidFill>
                  <a:srgbClr val="002060"/>
                </a:solidFill>
              </a:rPr>
              <a:t>Daha sonra D2 hücresinin sağ alt köşesinden tutularak formül aşağı doğru kopyalanır.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Resim 4"/>
          <p:cNvPicPr>
            <a:picLocks noChangeAspect="1" noChangeArrowheads="1"/>
          </p:cNvPicPr>
          <p:nvPr/>
        </p:nvPicPr>
        <p:blipFill>
          <a:blip r:embed="rId2">
            <a:extLst>
              <a:ext uri="{28A0092B-C50C-407E-A947-70E740481C1C}">
                <a14:useLocalDpi xmlns:a14="http://schemas.microsoft.com/office/drawing/2010/main" val="0"/>
              </a:ext>
            </a:extLst>
          </a:blip>
          <a:srcRect b="5325"/>
          <a:stretch>
            <a:fillRect/>
          </a:stretch>
        </p:blipFill>
        <p:spPr bwMode="auto">
          <a:xfrm>
            <a:off x="530225" y="0"/>
            <a:ext cx="4387850" cy="30099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7587" name="Dikdörtgen 5"/>
          <p:cNvSpPr>
            <a:spLocks noChangeArrowheads="1"/>
          </p:cNvSpPr>
          <p:nvPr/>
        </p:nvSpPr>
        <p:spPr bwMode="auto">
          <a:xfrm>
            <a:off x="444500" y="3009900"/>
            <a:ext cx="8007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D2-D7 arası seçili iken toplam işlevine tıklanırsa Toplam tutar hesaplanacaktır.</a:t>
            </a:r>
          </a:p>
          <a:p>
            <a:pPr algn="just"/>
            <a:r>
              <a:rPr lang="tr-TR" b="1">
                <a:solidFill>
                  <a:srgbClr val="002060"/>
                </a:solidFill>
              </a:rPr>
              <a:t> </a:t>
            </a:r>
            <a:endParaRPr lang="tr-TR">
              <a:solidFill>
                <a:srgbClr val="002060"/>
              </a:solidFill>
            </a:endParaRPr>
          </a:p>
          <a:p>
            <a:pPr algn="just"/>
            <a:r>
              <a:rPr lang="tr-TR">
                <a:solidFill>
                  <a:srgbClr val="002060"/>
                </a:solidFill>
              </a:rPr>
              <a:t>Son olarak Ödenen Miktar alanını dolduralım. Burada 2 durum geçerlidir. İlk durum, girilen para miktarının Toplam Tutar olan 34,00 TL den büyük olması durumunda artan paranın “Para üstü” ifadesiyle belirtilmesi ikinci olarak ta Toplam Tutar’dan az para miktarı ödendiğinde “Yetersiz para” ifadesini G9 hücresinde göstermesi gerekmektedir. Bunun için G9 hücresinde “Eğer” fonksiyonunu kullanmamız gerekmektedir. Bu durum aşağıdaki resimde belirtilmiştir.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kdörtgen 4"/>
          <p:cNvSpPr>
            <a:spLocks noChangeArrowheads="1"/>
          </p:cNvSpPr>
          <p:nvPr/>
        </p:nvSpPr>
        <p:spPr bwMode="auto">
          <a:xfrm>
            <a:off x="450850" y="-65088"/>
            <a:ext cx="7994650"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E9: “Ödenen Miktar”’ı ve G9’de “Durum”’u belirtmektedir. G9 hücresine girilen formülü analiz edelim.</a:t>
            </a:r>
          </a:p>
          <a:p>
            <a:pPr algn="just"/>
            <a:r>
              <a:rPr lang="tr-TR">
                <a:solidFill>
                  <a:srgbClr val="002060"/>
                </a:solidFill>
              </a:rPr>
              <a:t> </a:t>
            </a:r>
          </a:p>
          <a:p>
            <a:pPr algn="just"/>
            <a:r>
              <a:rPr lang="tr-TR">
                <a:solidFill>
                  <a:srgbClr val="002060"/>
                </a:solidFill>
              </a:rPr>
              <a:t>Formül:    =EĞER(E9&lt;D8; "Yetersiz Para"; "Para Üstü:"&amp; E9-D8 &amp; "   TL")</a:t>
            </a:r>
          </a:p>
        </p:txBody>
      </p:sp>
      <p:pic>
        <p:nvPicPr>
          <p:cNvPr id="68611" name="Resim 5"/>
          <p:cNvPicPr>
            <a:picLocks noChangeAspect="1" noChangeArrowheads="1"/>
          </p:cNvPicPr>
          <p:nvPr/>
        </p:nvPicPr>
        <p:blipFill>
          <a:blip r:embed="rId2">
            <a:extLst>
              <a:ext uri="{28A0092B-C50C-407E-A947-70E740481C1C}">
                <a14:useLocalDpi xmlns:a14="http://schemas.microsoft.com/office/drawing/2010/main" val="0"/>
              </a:ext>
            </a:extLst>
          </a:blip>
          <a:srcRect r="887" b="8255"/>
          <a:stretch>
            <a:fillRect/>
          </a:stretch>
        </p:blipFill>
        <p:spPr bwMode="auto">
          <a:xfrm>
            <a:off x="519113" y="1246188"/>
            <a:ext cx="5214937" cy="27209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68612" name="Dikdörtgen 6"/>
          <p:cNvSpPr>
            <a:spLocks noChangeArrowheads="1"/>
          </p:cNvSpPr>
          <p:nvPr/>
        </p:nvSpPr>
        <p:spPr bwMode="auto">
          <a:xfrm>
            <a:off x="407988" y="3967163"/>
            <a:ext cx="808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İlk olarak şart kısmında E9&lt;D8 ifadesini görüyoruz. Eğer E9, D8’den küçükse yani ödenen miktar toplam tutardan küçükse “Yetersiz Bakiye” sonucunu değilse yani D8 hücresi E9 hücresinden küçükse bu defa “Para üstü” ve beraberinde küçük bir hesaplama gerekmektedir. Bu da E9 ile D8’in farkdır.</a:t>
            </a:r>
          </a:p>
          <a:p>
            <a:pPr algn="just"/>
            <a:r>
              <a:rPr lang="tr-TR">
                <a:solidFill>
                  <a:srgbClr val="002060"/>
                </a:solidFill>
              </a:rPr>
              <a:t>Hesaplama sonucunun “Para üstü” ve “TL” ifadeleriyle birleştirilmeleri için (&amp;) sembolünün kullanılması gerekmektedir. Aksi takdirde bir sayı ile bir metin aynı hücre içerisinde bulunamaz.</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20688" y="138113"/>
            <a:ext cx="3184525" cy="368300"/>
          </a:xfrm>
          <a:prstGeom prst="rect">
            <a:avLst/>
          </a:prstGeom>
        </p:spPr>
        <p:txBody>
          <a:bodyPr wrap="none">
            <a:spAutoFit/>
          </a:bodyPr>
          <a:lstStyle/>
          <a:p>
            <a:pPr>
              <a:defRPr/>
            </a:pPr>
            <a:r>
              <a:rPr lang="tr-TR" cap="all" dirty="0"/>
              <a:t>2- </a:t>
            </a:r>
            <a:r>
              <a:rPr lang="x-none" cap="all"/>
              <a:t>İç İçe Eğer kullan</a:t>
            </a:r>
            <a:r>
              <a:rPr lang="tr-TR" cap="all" dirty="0"/>
              <a:t>I</a:t>
            </a:r>
            <a:r>
              <a:rPr lang="x-none" cap="all"/>
              <a:t>m</a:t>
            </a:r>
            <a:r>
              <a:rPr lang="tr-TR" cap="all" dirty="0"/>
              <a:t>I</a:t>
            </a:r>
          </a:p>
        </p:txBody>
      </p:sp>
      <p:sp>
        <p:nvSpPr>
          <p:cNvPr id="69635" name="Dikdörtgen 5"/>
          <p:cNvSpPr>
            <a:spLocks noChangeArrowheads="1"/>
          </p:cNvSpPr>
          <p:nvPr/>
        </p:nvSpPr>
        <p:spPr bwMode="auto">
          <a:xfrm>
            <a:off x="420688" y="531813"/>
            <a:ext cx="82788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İç içe Eğer kullanımları genelde 2’den fazla şart veya durum söz konusu ise içiçe eğer ifadesi kullanılmaktadır. Aşağıda bu durum örneklenmiştir.</a:t>
            </a:r>
          </a:p>
          <a:p>
            <a:pPr algn="just"/>
            <a:r>
              <a:rPr lang="tr-TR">
                <a:solidFill>
                  <a:srgbClr val="002060"/>
                </a:solidFill>
              </a:rPr>
              <a:t>Örneğimizde havanın sıcaklığına göre havanın durumunu ölçen bir program yapalım.</a:t>
            </a:r>
          </a:p>
          <a:p>
            <a:pPr algn="just"/>
            <a:r>
              <a:rPr lang="tr-TR">
                <a:solidFill>
                  <a:srgbClr val="002060"/>
                </a:solidFill>
              </a:rPr>
              <a:t>Eğer hava sıcaklığı 10’dan küçükse “Soğuk”, 10 ila 50 arasında ise “Ilık” fakat 50’den büyük olursa “Sıcak” sonucunu üretsin.</a:t>
            </a:r>
          </a:p>
          <a:p>
            <a:pPr algn="just"/>
            <a:r>
              <a:rPr lang="tr-TR">
                <a:solidFill>
                  <a:srgbClr val="002060"/>
                </a:solidFill>
              </a:rPr>
              <a:t> </a:t>
            </a:r>
          </a:p>
          <a:p>
            <a:pPr algn="just"/>
            <a:r>
              <a:rPr lang="tr-TR">
                <a:solidFill>
                  <a:srgbClr val="002060"/>
                </a:solidFill>
              </a:rPr>
              <a:t>B2 hücresine yazdığımız formülün diğer hücrelerde de kullanılması için B2 hücresindeki formülü diğer hücrelere kopyalıyoruz. Bunu B2 hücresinin sağ alt köşesinden tutup aşağı doğru sürükleyerek yapabilmekteyiz.</a:t>
            </a:r>
          </a:p>
        </p:txBody>
      </p:sp>
      <p:pic>
        <p:nvPicPr>
          <p:cNvPr id="69636" name="Resim 6"/>
          <p:cNvPicPr>
            <a:picLocks noChangeAspect="1" noChangeArrowheads="1"/>
          </p:cNvPicPr>
          <p:nvPr/>
        </p:nvPicPr>
        <p:blipFill>
          <a:blip r:embed="rId2">
            <a:extLst>
              <a:ext uri="{28A0092B-C50C-407E-A947-70E740481C1C}">
                <a14:useLocalDpi xmlns:a14="http://schemas.microsoft.com/office/drawing/2010/main" val="0"/>
              </a:ext>
            </a:extLst>
          </a:blip>
          <a:srcRect l="-2" r="-11" b="11519"/>
          <a:stretch>
            <a:fillRect/>
          </a:stretch>
        </p:blipFill>
        <p:spPr bwMode="auto">
          <a:xfrm>
            <a:off x="519113" y="3573463"/>
            <a:ext cx="3670300" cy="18034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69637" name="Resim 7"/>
          <p:cNvPicPr>
            <a:picLocks noChangeAspect="1" noChangeArrowheads="1"/>
          </p:cNvPicPr>
          <p:nvPr/>
        </p:nvPicPr>
        <p:blipFill>
          <a:blip r:embed="rId3">
            <a:extLst>
              <a:ext uri="{28A0092B-C50C-407E-A947-70E740481C1C}">
                <a14:useLocalDpi xmlns:a14="http://schemas.microsoft.com/office/drawing/2010/main" val="0"/>
              </a:ext>
            </a:extLst>
          </a:blip>
          <a:srcRect l="-2" r="-18" b="11702"/>
          <a:stretch>
            <a:fillRect/>
          </a:stretch>
        </p:blipFill>
        <p:spPr bwMode="auto">
          <a:xfrm>
            <a:off x="4745038" y="3573463"/>
            <a:ext cx="3954462" cy="17986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kdörtgen 4"/>
          <p:cNvSpPr>
            <a:spLocks noChangeArrowheads="1"/>
          </p:cNvSpPr>
          <p:nvPr/>
        </p:nvSpPr>
        <p:spPr bwMode="auto">
          <a:xfrm>
            <a:off x="422275" y="-17463"/>
            <a:ext cx="2365375" cy="3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3- Formülleri Görmek</a:t>
            </a:r>
          </a:p>
        </p:txBody>
      </p:sp>
      <p:sp>
        <p:nvSpPr>
          <p:cNvPr id="70659" name="Dikdörtgen 5"/>
          <p:cNvSpPr>
            <a:spLocks noChangeArrowheads="1"/>
          </p:cNvSpPr>
          <p:nvPr/>
        </p:nvSpPr>
        <p:spPr bwMode="auto">
          <a:xfrm>
            <a:off x="501650" y="473075"/>
            <a:ext cx="797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Hücreler içindeki formülleri görebilmek için Excel çalışma sayfasının Ana sekmelerinden “Formüller” ve “Formüller” ana sekmesinin alt sekmelerinden “Formülleri Göster” tıklanarak tüm hücrelerin sahip olduğu formüller ekranda gözükecektir.</a:t>
            </a:r>
          </a:p>
        </p:txBody>
      </p:sp>
      <p:pic>
        <p:nvPicPr>
          <p:cNvPr id="70660" name="Resim 6"/>
          <p:cNvPicPr>
            <a:picLocks noChangeAspect="1" noChangeArrowheads="1"/>
          </p:cNvPicPr>
          <p:nvPr/>
        </p:nvPicPr>
        <p:blipFill>
          <a:blip r:embed="rId2">
            <a:extLst>
              <a:ext uri="{28A0092B-C50C-407E-A947-70E740481C1C}">
                <a14:useLocalDpi xmlns:a14="http://schemas.microsoft.com/office/drawing/2010/main" val="0"/>
              </a:ext>
            </a:extLst>
          </a:blip>
          <a:srcRect r="1427" b="6186"/>
          <a:stretch>
            <a:fillRect/>
          </a:stretch>
        </p:blipFill>
        <p:spPr bwMode="auto">
          <a:xfrm>
            <a:off x="663575" y="1933575"/>
            <a:ext cx="4513263" cy="26511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kdörtgen 4"/>
          <p:cNvSpPr>
            <a:spLocks noChangeArrowheads="1"/>
          </p:cNvSpPr>
          <p:nvPr/>
        </p:nvSpPr>
        <p:spPr bwMode="auto">
          <a:xfrm>
            <a:off x="571500" y="0"/>
            <a:ext cx="236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3- Formülleri Görmek</a:t>
            </a:r>
          </a:p>
        </p:txBody>
      </p:sp>
      <p:sp>
        <p:nvSpPr>
          <p:cNvPr id="71683" name="Dikdörtgen 5"/>
          <p:cNvSpPr>
            <a:spLocks noChangeArrowheads="1"/>
          </p:cNvSpPr>
          <p:nvPr/>
        </p:nvSpPr>
        <p:spPr bwMode="auto">
          <a:xfrm>
            <a:off x="649288" y="385763"/>
            <a:ext cx="7851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Hücreler içindeki formülleri görebilmek için Excel çalışma sayfasının Ana sekmelerinden “Formüller” ve “Formüller” ana sekmesinin alt sekmelerinden “Formülleri Göster” tıklanarak tüm hücrelerin sahip olduğu formüller ekranda gözükecektir.</a:t>
            </a:r>
          </a:p>
        </p:txBody>
      </p:sp>
      <p:pic>
        <p:nvPicPr>
          <p:cNvPr id="71684" name="Resim 6"/>
          <p:cNvPicPr>
            <a:picLocks noChangeAspect="1" noChangeArrowheads="1"/>
          </p:cNvPicPr>
          <p:nvPr/>
        </p:nvPicPr>
        <p:blipFill>
          <a:blip r:embed="rId2">
            <a:extLst>
              <a:ext uri="{28A0092B-C50C-407E-A947-70E740481C1C}">
                <a14:useLocalDpi xmlns:a14="http://schemas.microsoft.com/office/drawing/2010/main" val="0"/>
              </a:ext>
            </a:extLst>
          </a:blip>
          <a:srcRect r="1427" b="6186"/>
          <a:stretch>
            <a:fillRect/>
          </a:stretch>
        </p:blipFill>
        <p:spPr bwMode="auto">
          <a:xfrm>
            <a:off x="760413" y="1585913"/>
            <a:ext cx="4551362" cy="27876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1685" name="Dikdörtgen 7"/>
          <p:cNvSpPr>
            <a:spLocks noChangeArrowheads="1"/>
          </p:cNvSpPr>
          <p:nvPr/>
        </p:nvSpPr>
        <p:spPr bwMode="auto">
          <a:xfrm>
            <a:off x="720725" y="4486275"/>
            <a:ext cx="77104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8:</a:t>
            </a:r>
            <a:endParaRPr lang="tr-TR">
              <a:solidFill>
                <a:srgbClr val="002060"/>
              </a:solidFill>
            </a:endParaRPr>
          </a:p>
          <a:p>
            <a:pPr algn="just"/>
            <a:r>
              <a:rPr lang="tr-TR">
                <a:solidFill>
                  <a:srgbClr val="002060"/>
                </a:solidFill>
              </a:rPr>
              <a:t>Bu uygulamamızda bir sınıfın öğrencilerinin vize, final notlarına göre ortalamalarını hesaplayan ve ortalamaları 60 barajına göre değerlendiren, öğrencinin dersteki son durumunu ayrıca harfli not sisteminde bu duruma karşılık gelen harfi veren programı yapalım.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kdörtgen 4"/>
          <p:cNvSpPr>
            <a:spLocks noChangeArrowheads="1"/>
          </p:cNvSpPr>
          <p:nvPr/>
        </p:nvSpPr>
        <p:spPr bwMode="auto">
          <a:xfrm>
            <a:off x="420688" y="28575"/>
            <a:ext cx="815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Örneğimizde vize notunun %40 final notunun %60’ı alınacaktır</a:t>
            </a:r>
            <a:r>
              <a:rPr lang="tr-TR"/>
              <a:t>.</a:t>
            </a:r>
          </a:p>
        </p:txBody>
      </p:sp>
      <p:pic>
        <p:nvPicPr>
          <p:cNvPr id="72707" name="Resim 5"/>
          <p:cNvPicPr>
            <a:picLocks noChangeAspect="1" noChangeArrowheads="1"/>
          </p:cNvPicPr>
          <p:nvPr/>
        </p:nvPicPr>
        <p:blipFill>
          <a:blip r:embed="rId2">
            <a:extLst>
              <a:ext uri="{28A0092B-C50C-407E-A947-70E740481C1C}">
                <a14:useLocalDpi xmlns:a14="http://schemas.microsoft.com/office/drawing/2010/main" val="0"/>
              </a:ext>
            </a:extLst>
          </a:blip>
          <a:srcRect b="9241"/>
          <a:stretch>
            <a:fillRect/>
          </a:stretch>
        </p:blipFill>
        <p:spPr bwMode="auto">
          <a:xfrm>
            <a:off x="527050" y="512763"/>
            <a:ext cx="3970338" cy="256381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2708" name="Dikdörtgen 6"/>
          <p:cNvSpPr>
            <a:spLocks noChangeArrowheads="1"/>
          </p:cNvSpPr>
          <p:nvPr/>
        </p:nvSpPr>
        <p:spPr bwMode="auto">
          <a:xfrm>
            <a:off x="527050" y="3275013"/>
            <a:ext cx="80486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Uygulamamızda vize ve final notu verilen tabloda ortalama hesaplaması yapılmaktadır. 1 nolu öğrenci için yapılan hesaplamada vize notunun girildiği C3 hücresinin %40 ve final notunun girildiği D3 hücresinin %60’ı toplanıp E3 hücresine girildi. E3 hücresindeki ortalama sonucu 99,6 olduğu görülmektedir. Daha sonra ondalıklı olan ortalamaları yuvarlayalım. Bunu yapabilmek için E3 hücresinin içindeki ortalama formülünün tamamını “Tavanayuvarla” komutuyla yuvarlayalım. E3 hücresine aşağıdaki formülü giriyoruz.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kdörtgen 4"/>
          <p:cNvSpPr>
            <a:spLocks noChangeArrowheads="1"/>
          </p:cNvSpPr>
          <p:nvPr/>
        </p:nvSpPr>
        <p:spPr bwMode="auto">
          <a:xfrm>
            <a:off x="2971800" y="315913"/>
            <a:ext cx="284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tr-TR"/>
              <a:t>C- EXCEL’DE MENÜLER</a:t>
            </a:r>
          </a:p>
        </p:txBody>
      </p:sp>
      <p:sp>
        <p:nvSpPr>
          <p:cNvPr id="9219" name="Dikdörtgen 5"/>
          <p:cNvSpPr>
            <a:spLocks noChangeArrowheads="1"/>
          </p:cNvSpPr>
          <p:nvPr/>
        </p:nvSpPr>
        <p:spPr bwMode="auto">
          <a:xfrm>
            <a:off x="692150" y="1054100"/>
            <a:ext cx="7612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Microsoft Excel 2010 menüleri sırasıyla </a:t>
            </a:r>
            <a:r>
              <a:rPr lang="tr-TR" b="1">
                <a:solidFill>
                  <a:srgbClr val="002060"/>
                </a:solidFill>
              </a:rPr>
              <a:t>Giriş-Ekle-Sayfa Düzeni-Formüller-Veri-Gözden Geçir-Görünüm’</a:t>
            </a:r>
            <a:r>
              <a:rPr lang="tr-TR">
                <a:solidFill>
                  <a:srgbClr val="002060"/>
                </a:solidFill>
              </a:rPr>
              <a:t>den oluşmaktadır. Menülerin ilki olan Giriş sekmesi Excel’in temel araçlarını barındırmaktadır. Aşağıda sırasıyla bu menüler anlatılacaktır. </a:t>
            </a:r>
          </a:p>
        </p:txBody>
      </p:sp>
      <p:sp>
        <p:nvSpPr>
          <p:cNvPr id="10" name="Dikdörtgen 9"/>
          <p:cNvSpPr/>
          <p:nvPr/>
        </p:nvSpPr>
        <p:spPr>
          <a:xfrm>
            <a:off x="704850" y="2500313"/>
            <a:ext cx="6326188" cy="369887"/>
          </a:xfrm>
          <a:prstGeom prst="rect">
            <a:avLst/>
          </a:prstGeom>
        </p:spPr>
        <p:txBody>
          <a:bodyPr>
            <a:spAutoFit/>
          </a:bodyPr>
          <a:lstStyle/>
          <a:p>
            <a:pPr>
              <a:defRPr/>
            </a:pPr>
            <a:r>
              <a:rPr lang="tr-TR" cap="all" dirty="0"/>
              <a:t>1- </a:t>
            </a:r>
            <a:r>
              <a:rPr lang="x-none" cap="all"/>
              <a:t>Giriş Menüsü Ve Genel Kavramlar</a:t>
            </a:r>
            <a:endParaRPr lang="tr-TR" cap="all" dirty="0"/>
          </a:p>
        </p:txBody>
      </p:sp>
      <p:sp>
        <p:nvSpPr>
          <p:cNvPr id="9221" name="Dikdörtgen 10"/>
          <p:cNvSpPr>
            <a:spLocks noChangeArrowheads="1"/>
          </p:cNvSpPr>
          <p:nvPr/>
        </p:nvSpPr>
        <p:spPr bwMode="auto">
          <a:xfrm>
            <a:off x="803275" y="3127375"/>
            <a:ext cx="7635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Giriş menüsü temel araçların yer aldığı menü olmakla birlikte hücre temelli farklı araçlara da sahip olduğu söylenebilir.</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kdörtgen 4"/>
          <p:cNvSpPr>
            <a:spLocks noChangeArrowheads="1"/>
          </p:cNvSpPr>
          <p:nvPr/>
        </p:nvSpPr>
        <p:spPr bwMode="auto">
          <a:xfrm>
            <a:off x="482600" y="4763"/>
            <a:ext cx="8031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=TAVANAYUVARLA(((C3*40+D3*60)/100);1)</a:t>
            </a:r>
          </a:p>
        </p:txBody>
      </p:sp>
      <p:sp>
        <p:nvSpPr>
          <p:cNvPr id="73731" name="Dikdörtgen 5"/>
          <p:cNvSpPr>
            <a:spLocks noChangeArrowheads="1"/>
          </p:cNvSpPr>
          <p:nvPr/>
        </p:nvSpPr>
        <p:spPr bwMode="auto">
          <a:xfrm>
            <a:off x="482600" y="377825"/>
            <a:ext cx="7883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İfadesinin sonucu E3 hücresinde 100 sonucunu verecektir. Yukarıdaki formüle dikkat edilirse açılan parentez kadar parantez kapatılmıştır. Formüldeki noktalı virgülden sonra gelen 1 sayısı ondalık sayının virgülden sonra kaç basamak yuvarlayacağını göstermektedir.</a:t>
            </a:r>
          </a:p>
        </p:txBody>
      </p:sp>
      <p:pic>
        <p:nvPicPr>
          <p:cNvPr id="73732" name="Resim 6"/>
          <p:cNvPicPr>
            <a:picLocks noChangeAspect="1" noChangeArrowheads="1"/>
          </p:cNvPicPr>
          <p:nvPr/>
        </p:nvPicPr>
        <p:blipFill>
          <a:blip r:embed="rId2">
            <a:extLst>
              <a:ext uri="{28A0092B-C50C-407E-A947-70E740481C1C}">
                <a14:useLocalDpi xmlns:a14="http://schemas.microsoft.com/office/drawing/2010/main" val="0"/>
              </a:ext>
            </a:extLst>
          </a:blip>
          <a:srcRect r="1131" b="8403"/>
          <a:stretch>
            <a:fillRect/>
          </a:stretch>
        </p:blipFill>
        <p:spPr bwMode="auto">
          <a:xfrm>
            <a:off x="658813" y="1754188"/>
            <a:ext cx="4060825" cy="21621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3733" name="Dikdörtgen 7"/>
          <p:cNvSpPr>
            <a:spLocks noChangeArrowheads="1"/>
          </p:cNvSpPr>
          <p:nvPr/>
        </p:nvSpPr>
        <p:spPr bwMode="auto">
          <a:xfrm>
            <a:off x="569913" y="4289425"/>
            <a:ext cx="77073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Daha sonra E3 hücresindeki formülümüzü diğer hücrelere kopyalıyoruz. Bunu yapabilmek için E3 hücresinin sağ alt köşesinden tutarak aşağı doğru sürüklüyoruz. Dikkat edilirse 3, 5, 7 nolu öğrencilerin ortalamaları normalde ondalıklı olduğu halde sonuçlar tavanayuvarla komutu uygulandığından tamsayı olmuştur.</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8100"/>
            <a:ext cx="4203700" cy="25701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755" name="Dikdörtgen 6"/>
          <p:cNvSpPr>
            <a:spLocks noChangeArrowheads="1"/>
          </p:cNvSpPr>
          <p:nvPr/>
        </p:nvSpPr>
        <p:spPr bwMode="auto">
          <a:xfrm>
            <a:off x="552450" y="2608263"/>
            <a:ext cx="80359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Uygulamamızın durum sekmesinde ise öğrencinin not ortalaması 60’eşit veya büyük ise, 1 nolu öğrenci için düşünürsek F3 hücresinde “GEÇTİ” ibaresi eğer değilse yani 60’tan küçük ise F3 hücresinde “KALDI” ibaresinin gözükmesini istiyorsak F3 hücresine aşağıdaki formülü yazmamız uygun olacaktır.</a:t>
            </a:r>
          </a:p>
        </p:txBody>
      </p:sp>
      <p:sp>
        <p:nvSpPr>
          <p:cNvPr id="74756" name="Dikdörtgen 7"/>
          <p:cNvSpPr>
            <a:spLocks noChangeArrowheads="1"/>
          </p:cNvSpPr>
          <p:nvPr/>
        </p:nvSpPr>
        <p:spPr bwMode="auto">
          <a:xfrm>
            <a:off x="552450" y="4229100"/>
            <a:ext cx="8134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=EĞER(E3&gt;=60;"GEÇTİ";"KALDI")</a:t>
            </a:r>
            <a:endParaRPr lang="tr-TR">
              <a:solidFill>
                <a:srgbClr val="002060"/>
              </a:solidFill>
            </a:endParaRPr>
          </a:p>
          <a:p>
            <a:pPr algn="just"/>
            <a:r>
              <a:rPr lang="tr-TR" b="1">
                <a:solidFill>
                  <a:srgbClr val="002060"/>
                </a:solidFill>
              </a:rPr>
              <a:t> </a:t>
            </a:r>
            <a:endParaRPr lang="tr-TR">
              <a:solidFill>
                <a:srgbClr val="002060"/>
              </a:solidFill>
            </a:endParaRPr>
          </a:p>
          <a:p>
            <a:pPr algn="just"/>
            <a:r>
              <a:rPr lang="tr-TR">
                <a:solidFill>
                  <a:srgbClr val="002060"/>
                </a:solidFill>
              </a:rPr>
              <a:t>Bu formülü analiz edersek E3 hücresinin 60’a eşit olması ya da daha büyük olması durumunda F3 hücresine “GEÇTİ” yazması gerektiği eğer 60’tan küçük ise “KALDI” yazması gerektiği bildirilmiştir. F3 hücresi sonucu ürettikten sonra diğer hücrelere bunu kopyalıyoruz.</a:t>
            </a:r>
          </a:p>
          <a:p>
            <a:r>
              <a:rPr lang="tr-T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Resim 4"/>
          <p:cNvPicPr>
            <a:picLocks noChangeAspect="1" noChangeArrowheads="1"/>
          </p:cNvPicPr>
          <p:nvPr/>
        </p:nvPicPr>
        <p:blipFill>
          <a:blip r:embed="rId2">
            <a:extLst>
              <a:ext uri="{28A0092B-C50C-407E-A947-70E740481C1C}">
                <a14:useLocalDpi xmlns:a14="http://schemas.microsoft.com/office/drawing/2010/main" val="0"/>
              </a:ext>
            </a:extLst>
          </a:blip>
          <a:srcRect b="8800"/>
          <a:stretch>
            <a:fillRect/>
          </a:stretch>
        </p:blipFill>
        <p:spPr bwMode="auto">
          <a:xfrm>
            <a:off x="493713" y="152400"/>
            <a:ext cx="3657600" cy="23907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5779" name="Dikdörtgen 5"/>
          <p:cNvSpPr>
            <a:spLocks noChangeArrowheads="1"/>
          </p:cNvSpPr>
          <p:nvPr/>
        </p:nvSpPr>
        <p:spPr bwMode="auto">
          <a:xfrm>
            <a:off x="407988" y="2516188"/>
            <a:ext cx="8069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Hücrelerin “GEÇTİ” veya “KALDI” durumuna göre renklenmesi isteniyorsa bu durumda F3 hücresine koşullu biçimlendirme uygulanır. Koşullu biçimlendirmeden </a:t>
            </a:r>
            <a:r>
              <a:rPr lang="tr-TR">
                <a:solidFill>
                  <a:srgbClr val="002060"/>
                </a:solidFill>
                <a:sym typeface="Wingdings" pitchFamily="2" charset="2"/>
              </a:rPr>
              <a:t></a:t>
            </a:r>
            <a:r>
              <a:rPr lang="tr-TR">
                <a:solidFill>
                  <a:srgbClr val="002060"/>
                </a:solidFill>
              </a:rPr>
              <a:t> Hücre Kurallarını Vurgula </a:t>
            </a:r>
            <a:r>
              <a:rPr lang="tr-TR">
                <a:solidFill>
                  <a:srgbClr val="002060"/>
                </a:solidFill>
                <a:sym typeface="Wingdings" pitchFamily="2" charset="2"/>
              </a:rPr>
              <a:t></a:t>
            </a:r>
            <a:r>
              <a:rPr lang="tr-TR">
                <a:solidFill>
                  <a:srgbClr val="002060"/>
                </a:solidFill>
              </a:rPr>
              <a:t> İçeren Metin sekmesine tıklanır.</a:t>
            </a:r>
          </a:p>
        </p:txBody>
      </p:sp>
      <p:pic>
        <p:nvPicPr>
          <p:cNvPr id="75780" name="Resim 6"/>
          <p:cNvPicPr>
            <a:picLocks noChangeAspect="1" noChangeArrowheads="1"/>
          </p:cNvPicPr>
          <p:nvPr/>
        </p:nvPicPr>
        <p:blipFill>
          <a:blip r:embed="rId3">
            <a:extLst>
              <a:ext uri="{28A0092B-C50C-407E-A947-70E740481C1C}">
                <a14:useLocalDpi xmlns:a14="http://schemas.microsoft.com/office/drawing/2010/main" val="0"/>
              </a:ext>
            </a:extLst>
          </a:blip>
          <a:srcRect b="6493"/>
          <a:stretch>
            <a:fillRect/>
          </a:stretch>
        </p:blipFill>
        <p:spPr bwMode="auto">
          <a:xfrm>
            <a:off x="493713" y="3643313"/>
            <a:ext cx="2266950" cy="24352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kdörtgen 4"/>
          <p:cNvSpPr>
            <a:spLocks noChangeArrowheads="1"/>
          </p:cNvSpPr>
          <p:nvPr/>
        </p:nvSpPr>
        <p:spPr bwMode="auto">
          <a:xfrm>
            <a:off x="493713" y="14288"/>
            <a:ext cx="79581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 </a:t>
            </a:r>
            <a:r>
              <a:rPr lang="tr-TR" b="1">
                <a:solidFill>
                  <a:srgbClr val="002060"/>
                </a:solidFill>
              </a:rPr>
              <a:t>“İçeren Metin”</a:t>
            </a:r>
            <a:r>
              <a:rPr lang="tr-TR">
                <a:solidFill>
                  <a:srgbClr val="002060"/>
                </a:solidFill>
              </a:rPr>
              <a:t> dialog kutusunda eğer F3 hücresinde </a:t>
            </a:r>
            <a:r>
              <a:rPr lang="tr-TR" b="1">
                <a:solidFill>
                  <a:srgbClr val="002060"/>
                </a:solidFill>
              </a:rPr>
              <a:t>“GEÇTİ</a:t>
            </a:r>
            <a:r>
              <a:rPr lang="tr-TR">
                <a:solidFill>
                  <a:srgbClr val="002060"/>
                </a:solidFill>
              </a:rPr>
              <a:t>” ibaresi varsa </a:t>
            </a:r>
            <a:r>
              <a:rPr lang="tr-TR" b="1">
                <a:solidFill>
                  <a:srgbClr val="002060"/>
                </a:solidFill>
              </a:rPr>
              <a:t>“Koyu Yeşil Metinle Yeşil Dolgu ”</a:t>
            </a:r>
            <a:r>
              <a:rPr lang="tr-TR">
                <a:solidFill>
                  <a:srgbClr val="002060"/>
                </a:solidFill>
              </a:rPr>
              <a:t> özelliği uygulanır. Aynı hücreye aynı şekilde bu defa “KALDI” ibaresi varsa </a:t>
            </a:r>
            <a:r>
              <a:rPr lang="tr-TR" b="1">
                <a:solidFill>
                  <a:srgbClr val="002060"/>
                </a:solidFill>
              </a:rPr>
              <a:t>“Koyu Kırmızı Metinle Açık Kırmızı Dolgu”</a:t>
            </a:r>
            <a:r>
              <a:rPr lang="tr-TR">
                <a:solidFill>
                  <a:srgbClr val="002060"/>
                </a:solidFill>
              </a:rPr>
              <a:t> Daha sonra bu özellik diğer hücrelere tekrar yansıtılır. Dikkat edilirse F3 hücresi Yeşil rengini aldı.</a:t>
            </a:r>
          </a:p>
        </p:txBody>
      </p:sp>
      <p:pic>
        <p:nvPicPr>
          <p:cNvPr id="76803" name="Resim 5"/>
          <p:cNvPicPr>
            <a:picLocks noChangeAspect="1" noChangeArrowheads="1"/>
          </p:cNvPicPr>
          <p:nvPr/>
        </p:nvPicPr>
        <p:blipFill>
          <a:blip r:embed="rId2">
            <a:extLst>
              <a:ext uri="{28A0092B-C50C-407E-A947-70E740481C1C}">
                <a14:useLocalDpi xmlns:a14="http://schemas.microsoft.com/office/drawing/2010/main" val="0"/>
              </a:ext>
            </a:extLst>
          </a:blip>
          <a:srcRect b="7469"/>
          <a:stretch>
            <a:fillRect/>
          </a:stretch>
        </p:blipFill>
        <p:spPr bwMode="auto">
          <a:xfrm>
            <a:off x="609600" y="1490663"/>
            <a:ext cx="4732338" cy="21875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76804" name="Resim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02063"/>
            <a:ext cx="4732338" cy="21907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kdörtgen 4"/>
          <p:cNvSpPr>
            <a:spLocks noChangeArrowheads="1"/>
          </p:cNvSpPr>
          <p:nvPr/>
        </p:nvSpPr>
        <p:spPr bwMode="auto">
          <a:xfrm>
            <a:off x="420688" y="-127000"/>
            <a:ext cx="78946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9:</a:t>
            </a:r>
            <a:endParaRPr lang="tr-TR">
              <a:solidFill>
                <a:srgbClr val="002060"/>
              </a:solidFill>
            </a:endParaRPr>
          </a:p>
          <a:p>
            <a:pPr algn="just"/>
            <a:r>
              <a:rPr lang="tr-TR">
                <a:solidFill>
                  <a:srgbClr val="002060"/>
                </a:solidFill>
              </a:rPr>
              <a:t>Bu uygulamamızda bir manavdan alınan sebze ve meyvelerin toplam tutarını belirleyen ve verilen paranın para üstünü gösteren ya da verilen para yeterli değilse bunu “Yetersiz Bakiye” diye gösteren ayrıca para yetersiz ise tutarın ödenebilmesi için gereken paranın ne kadar olduğunu da gösteren programı yapalım.</a:t>
            </a:r>
          </a:p>
        </p:txBody>
      </p:sp>
      <p:pic>
        <p:nvPicPr>
          <p:cNvPr id="77827" name="Resim 5"/>
          <p:cNvPicPr>
            <a:picLocks noChangeAspect="1" noChangeArrowheads="1"/>
          </p:cNvPicPr>
          <p:nvPr/>
        </p:nvPicPr>
        <p:blipFill>
          <a:blip r:embed="rId2">
            <a:extLst>
              <a:ext uri="{28A0092B-C50C-407E-A947-70E740481C1C}">
                <a14:useLocalDpi xmlns:a14="http://schemas.microsoft.com/office/drawing/2010/main" val="0"/>
              </a:ext>
            </a:extLst>
          </a:blip>
          <a:srcRect b="6931"/>
          <a:stretch>
            <a:fillRect/>
          </a:stretch>
        </p:blipFill>
        <p:spPr bwMode="auto">
          <a:xfrm>
            <a:off x="514350" y="1627188"/>
            <a:ext cx="4478338" cy="22034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7828" name="Dikdörtgen 6"/>
          <p:cNvSpPr>
            <a:spLocks noChangeArrowheads="1"/>
          </p:cNvSpPr>
          <p:nvPr/>
        </p:nvSpPr>
        <p:spPr bwMode="auto">
          <a:xfrm>
            <a:off x="466725" y="4019550"/>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İlk olarak alınan ürünün Kg ile birim tutarı çarpılır. Biber için ilk hesaplamamızı yaparsak D3 hücresine yazacağımız formül, B3 yani kg miktarı ve C3 birim fiyatı çarpılır.D3’e yazılacak formül      </a:t>
            </a:r>
            <a:r>
              <a:rPr lang="tr-TR" b="1">
                <a:solidFill>
                  <a:srgbClr val="002060"/>
                </a:solidFill>
              </a:rPr>
              <a:t>=B3*C3  </a:t>
            </a:r>
            <a:r>
              <a:rPr lang="tr-TR">
                <a:solidFill>
                  <a:srgbClr val="002060"/>
                </a:solidFill>
              </a:rPr>
              <a:t>şeklinde olur. Daha sonra diğer ürünlere bu formül kopyalanır.</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Resim 4"/>
          <p:cNvPicPr>
            <a:picLocks noChangeAspect="1" noChangeArrowheads="1"/>
          </p:cNvPicPr>
          <p:nvPr/>
        </p:nvPicPr>
        <p:blipFill>
          <a:blip r:embed="rId2">
            <a:extLst>
              <a:ext uri="{28A0092B-C50C-407E-A947-70E740481C1C}">
                <a14:useLocalDpi xmlns:a14="http://schemas.microsoft.com/office/drawing/2010/main" val="0"/>
              </a:ext>
            </a:extLst>
          </a:blip>
          <a:srcRect r="-34" b="9091"/>
          <a:stretch>
            <a:fillRect/>
          </a:stretch>
        </p:blipFill>
        <p:spPr bwMode="auto">
          <a:xfrm>
            <a:off x="495300" y="0"/>
            <a:ext cx="4471988" cy="208756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78851" name="Dikdörtgen 5"/>
          <p:cNvSpPr>
            <a:spLocks noChangeArrowheads="1"/>
          </p:cNvSpPr>
          <p:nvPr/>
        </p:nvSpPr>
        <p:spPr bwMode="auto">
          <a:xfrm>
            <a:off x="495300" y="2124075"/>
            <a:ext cx="79438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Her ürünün tutarı hesaplandı. Tüm ürünlerin toplam tutarı ise D9 hücresine yazılacaktır. Bunu da D9 hücresi aktif iken, formüller sekmesinden Otomatik toplam simgesine tıklayarak yapabileceğimiz gibi formül yazılarak ta bu yapılabilir. Tutarların bulunduğu hücreler D3,D4,D5,D6,D7,D8 olduğundan aşağıdaki formülü D9 hücresine yazabiliriz.</a:t>
            </a:r>
          </a:p>
        </p:txBody>
      </p:sp>
      <p:sp>
        <p:nvSpPr>
          <p:cNvPr id="78852" name="Dikdörtgen 6"/>
          <p:cNvSpPr>
            <a:spLocks noChangeArrowheads="1"/>
          </p:cNvSpPr>
          <p:nvPr/>
        </p:nvSpPr>
        <p:spPr bwMode="auto">
          <a:xfrm>
            <a:off x="495300" y="3557588"/>
            <a:ext cx="794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D9 hücresine yazılacak formül</a:t>
            </a:r>
            <a:r>
              <a:rPr lang="tr-TR" b="1">
                <a:solidFill>
                  <a:srgbClr val="002060"/>
                </a:solidFill>
              </a:rPr>
              <a:t>     =TOPLA(D3:D8)</a:t>
            </a:r>
            <a:endParaRPr lang="tr-TR">
              <a:solidFill>
                <a:srgbClr val="002060"/>
              </a:solidFill>
            </a:endParaRPr>
          </a:p>
        </p:txBody>
      </p:sp>
      <p:pic>
        <p:nvPicPr>
          <p:cNvPr id="78853" name="Resim 7"/>
          <p:cNvPicPr>
            <a:picLocks noChangeAspect="1" noChangeArrowheads="1"/>
          </p:cNvPicPr>
          <p:nvPr/>
        </p:nvPicPr>
        <p:blipFill>
          <a:blip r:embed="rId3">
            <a:extLst>
              <a:ext uri="{28A0092B-C50C-407E-A947-70E740481C1C}">
                <a14:useLocalDpi xmlns:a14="http://schemas.microsoft.com/office/drawing/2010/main" val="0"/>
              </a:ext>
            </a:extLst>
          </a:blip>
          <a:srcRect r="64" b="8267"/>
          <a:stretch>
            <a:fillRect/>
          </a:stretch>
        </p:blipFill>
        <p:spPr bwMode="auto">
          <a:xfrm>
            <a:off x="622300" y="3925888"/>
            <a:ext cx="4344988" cy="2128837"/>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kdörtgen 4"/>
          <p:cNvSpPr>
            <a:spLocks noChangeArrowheads="1"/>
          </p:cNvSpPr>
          <p:nvPr/>
        </p:nvSpPr>
        <p:spPr bwMode="auto">
          <a:xfrm>
            <a:off x="493713" y="49213"/>
            <a:ext cx="80327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=Eğer(E10&gt;D9;”Para Üstü  :” &amp; E10-D9 &amp; “  TL” ; ”Yetersiz  Bakiye Gereken Miktar : ” &amp; D9-E10 &amp; “  TL”)</a:t>
            </a:r>
            <a:endParaRPr lang="tr-TR">
              <a:solidFill>
                <a:srgbClr val="002060"/>
              </a:solidFill>
            </a:endParaRPr>
          </a:p>
          <a:p>
            <a:pPr algn="just"/>
            <a:r>
              <a:rPr lang="tr-TR">
                <a:solidFill>
                  <a:srgbClr val="002060"/>
                </a:solidFill>
              </a:rPr>
              <a:t>Görüldüğü gibi “Ödenen Miktar” başlığı altında ödenecek miktarın girileceği hücre E10 vardır.  Bu hücreye 50,00 TL girelim bu durumda 14,00 TL para üstü kalacaktır. Para üstününde görüntüleneceği hücre G10’dur. G10’a yazılacak formül iki farklı sonuç üretmelidir. Eğer ödenen miktar toplam tutardan fazla ise para üstünü eğer değilse “Yetersiz Bakiye” ve gereken miktarın ne kadar olduğunu görüntülemelidir. Bu durumda şart söz konusu olduğundan Eğer fonksiyonu kullanılmalıdır. G10 hücresine yazılacak formül aşağıdaki gibidir. </a:t>
            </a:r>
          </a:p>
          <a:p>
            <a:r>
              <a:rPr lang="tr-TR"/>
              <a:t> </a:t>
            </a:r>
          </a:p>
        </p:txBody>
      </p:sp>
      <p:pic>
        <p:nvPicPr>
          <p:cNvPr id="79875" name="Resim 5"/>
          <p:cNvPicPr>
            <a:picLocks noChangeAspect="1" noChangeArrowheads="1"/>
          </p:cNvPicPr>
          <p:nvPr/>
        </p:nvPicPr>
        <p:blipFill>
          <a:blip r:embed="rId2">
            <a:extLst>
              <a:ext uri="{28A0092B-C50C-407E-A947-70E740481C1C}">
                <a14:useLocalDpi xmlns:a14="http://schemas.microsoft.com/office/drawing/2010/main" val="0"/>
              </a:ext>
            </a:extLst>
          </a:blip>
          <a:srcRect b="7651"/>
          <a:stretch>
            <a:fillRect/>
          </a:stretch>
        </p:blipFill>
        <p:spPr bwMode="auto">
          <a:xfrm>
            <a:off x="658813" y="2990850"/>
            <a:ext cx="4543425" cy="275431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kdörtgen 4"/>
          <p:cNvSpPr>
            <a:spLocks noChangeArrowheads="1"/>
          </p:cNvSpPr>
          <p:nvPr/>
        </p:nvSpPr>
        <p:spPr bwMode="auto">
          <a:xfrm>
            <a:off x="542925" y="36513"/>
            <a:ext cx="787241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G10 hücresindeki formülümüzü okuyalım. Eğer E10 hücresindeki değer, D9 hücresindeki değerden büyükse yani  </a:t>
            </a:r>
            <a:r>
              <a:rPr lang="tr-TR" b="1">
                <a:solidFill>
                  <a:srgbClr val="002060"/>
                </a:solidFill>
              </a:rPr>
              <a:t>“Ödenen Miktar”</a:t>
            </a:r>
            <a:r>
              <a:rPr lang="tr-TR">
                <a:solidFill>
                  <a:srgbClr val="002060"/>
                </a:solidFill>
              </a:rPr>
              <a:t> değeri </a:t>
            </a:r>
            <a:r>
              <a:rPr lang="tr-TR" b="1">
                <a:solidFill>
                  <a:srgbClr val="002060"/>
                </a:solidFill>
              </a:rPr>
              <a:t>“Toplam Tutar”</a:t>
            </a:r>
            <a:r>
              <a:rPr lang="tr-TR">
                <a:solidFill>
                  <a:srgbClr val="002060"/>
                </a:solidFill>
              </a:rPr>
              <a:t> değerinden büyükse G10 hücresine </a:t>
            </a:r>
            <a:r>
              <a:rPr lang="tr-TR" b="1">
                <a:solidFill>
                  <a:srgbClr val="002060"/>
                </a:solidFill>
              </a:rPr>
              <a:t>“Para Üstü”</a:t>
            </a:r>
            <a:r>
              <a:rPr lang="tr-TR">
                <a:solidFill>
                  <a:srgbClr val="002060"/>
                </a:solidFill>
              </a:rPr>
              <a:t> ifadesini yaz. Daha sonra para üstünün ne kadar olduğunu hesapla. Dikkat edilirse şartın doğru olması durumunda önce </a:t>
            </a:r>
            <a:r>
              <a:rPr lang="tr-TR" b="1">
                <a:solidFill>
                  <a:srgbClr val="002060"/>
                </a:solidFill>
              </a:rPr>
              <a:t>“Para Üstü”</a:t>
            </a:r>
            <a:r>
              <a:rPr lang="tr-TR">
                <a:solidFill>
                  <a:srgbClr val="002060"/>
                </a:solidFill>
              </a:rPr>
              <a:t> metni yazılacak daha sonra matematiksel bir işlem ile devam edilecek. Bunu yapabilmek için metinsel ifadeyi matematiksel ifade ile birleştirmemiz gerekmektedir. Metinse ifade ile matematiksel ifadenin birleştirilmesi için aralarına </a:t>
            </a:r>
            <a:r>
              <a:rPr lang="tr-TR" b="1">
                <a:solidFill>
                  <a:srgbClr val="002060"/>
                </a:solidFill>
              </a:rPr>
              <a:t>(&amp;)</a:t>
            </a:r>
            <a:r>
              <a:rPr lang="tr-TR">
                <a:solidFill>
                  <a:srgbClr val="002060"/>
                </a:solidFill>
              </a:rPr>
              <a:t> işleci konmalıdır. Bu işlecin görevi matematiksel ifade ile metinsel ifadeyi ya da metinsel ifade ile metinsel ifadeyi birleştirmektir.</a:t>
            </a:r>
          </a:p>
        </p:txBody>
      </p:sp>
      <p:sp>
        <p:nvSpPr>
          <p:cNvPr id="80899" name="Dikdörtgen 5"/>
          <p:cNvSpPr>
            <a:spLocks noChangeArrowheads="1"/>
          </p:cNvSpPr>
          <p:nvPr/>
        </p:nvSpPr>
        <p:spPr bwMode="auto">
          <a:xfrm>
            <a:off x="666750" y="2898775"/>
            <a:ext cx="77485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u="sng">
                <a:solidFill>
                  <a:srgbClr val="002060"/>
                </a:solidFill>
              </a:rPr>
              <a:t>Şart doğruysa;</a:t>
            </a:r>
          </a:p>
          <a:p>
            <a:pPr algn="just"/>
            <a:r>
              <a:rPr lang="tr-TR" b="1">
                <a:solidFill>
                  <a:srgbClr val="002060"/>
                </a:solidFill>
              </a:rPr>
              <a:t>E10&gt;D9;”Para Üstü  :” &amp; E10-D9 &amp; “  TL”</a:t>
            </a:r>
            <a:endParaRPr lang="tr-TR">
              <a:solidFill>
                <a:srgbClr val="002060"/>
              </a:solidFill>
            </a:endParaRPr>
          </a:p>
          <a:p>
            <a:pPr algn="just"/>
            <a:r>
              <a:rPr lang="tr-TR">
                <a:solidFill>
                  <a:srgbClr val="002060"/>
                </a:solidFill>
              </a:rPr>
              <a:t> </a:t>
            </a:r>
          </a:p>
          <a:p>
            <a:pPr algn="just"/>
            <a:r>
              <a:rPr lang="tr-TR">
                <a:solidFill>
                  <a:srgbClr val="002060"/>
                </a:solidFill>
              </a:rPr>
              <a:t>Bu şartta para üstünün hesaplanabilmesi için “Ödenen Miktar”’dan “Toplam Tutar” çıkartılmalıdır. Yani </a:t>
            </a:r>
            <a:r>
              <a:rPr lang="tr-TR" b="1">
                <a:solidFill>
                  <a:srgbClr val="002060"/>
                </a:solidFill>
              </a:rPr>
              <a:t>E10-D9</a:t>
            </a:r>
            <a:r>
              <a:rPr lang="tr-TR">
                <a:solidFill>
                  <a:srgbClr val="002060"/>
                </a:solidFill>
              </a:rPr>
              <a:t> ve devamında “TL” yazılması  için (&amp;) işaretiyle metinsel ifadeyle birleştirilmiştir.</a:t>
            </a:r>
          </a:p>
          <a:p>
            <a:pPr algn="just"/>
            <a:r>
              <a:rPr lang="tr-TR">
                <a:solidFill>
                  <a:srgbClr val="002060"/>
                </a:solidFill>
              </a:rPr>
              <a:t>İkinci durum olan yani şartın sağlanmadığı durumda ise </a:t>
            </a:r>
            <a:r>
              <a:rPr lang="tr-TR" b="1">
                <a:solidFill>
                  <a:srgbClr val="002060"/>
                </a:solidFill>
              </a:rPr>
              <a:t>“Yetersiz Bakiye”</a:t>
            </a:r>
            <a:r>
              <a:rPr lang="tr-TR">
                <a:solidFill>
                  <a:srgbClr val="002060"/>
                </a:solidFill>
              </a:rPr>
              <a:t> ifadesini yaz. Daha sonra gereken miktarın ne kadar olduğunu hesapla. Burada ise dikkat edilirse </a:t>
            </a:r>
            <a:r>
              <a:rPr lang="tr-TR" b="1">
                <a:solidFill>
                  <a:srgbClr val="002060"/>
                </a:solidFill>
              </a:rPr>
              <a:t>D9</a:t>
            </a:r>
            <a:r>
              <a:rPr lang="tr-TR">
                <a:solidFill>
                  <a:srgbClr val="002060"/>
                </a:solidFill>
              </a:rPr>
              <a:t> hücresindeki değerin </a:t>
            </a:r>
            <a:r>
              <a:rPr lang="tr-TR" b="1">
                <a:solidFill>
                  <a:srgbClr val="002060"/>
                </a:solidFill>
              </a:rPr>
              <a:t>E10</a:t>
            </a:r>
            <a:r>
              <a:rPr lang="tr-TR">
                <a:solidFill>
                  <a:srgbClr val="002060"/>
                </a:solidFill>
              </a:rPr>
              <a:t> hücresindeki değerden büyük olduğu anlaşılmaktadır. Bu durumda </a:t>
            </a:r>
            <a:r>
              <a:rPr lang="tr-TR" b="1">
                <a:solidFill>
                  <a:srgbClr val="002060"/>
                </a:solidFill>
              </a:rPr>
              <a:t>D9-E10 </a:t>
            </a:r>
            <a:r>
              <a:rPr lang="tr-TR">
                <a:solidFill>
                  <a:srgbClr val="002060"/>
                </a:solidFill>
              </a:rPr>
              <a:t>ifadesinin yazılması doğru olacaktır.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kdörtgen 4"/>
          <p:cNvSpPr>
            <a:spLocks noChangeArrowheads="1"/>
          </p:cNvSpPr>
          <p:nvPr/>
        </p:nvSpPr>
        <p:spPr bwMode="auto">
          <a:xfrm>
            <a:off x="506413" y="26988"/>
            <a:ext cx="800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u="sng">
                <a:solidFill>
                  <a:srgbClr val="002060"/>
                </a:solidFill>
              </a:rPr>
              <a:t>Şart yanlışsa;</a:t>
            </a:r>
          </a:p>
          <a:p>
            <a:r>
              <a:rPr lang="tr-TR" b="1">
                <a:solidFill>
                  <a:srgbClr val="002060"/>
                </a:solidFill>
              </a:rPr>
              <a:t>“Yetersiz Bakiye Gereken Miktar : ” &amp; D9-E10 &amp; “  TL”</a:t>
            </a:r>
            <a:endParaRPr lang="tr-TR">
              <a:solidFill>
                <a:srgbClr val="002060"/>
              </a:solidFill>
            </a:endParaRPr>
          </a:p>
        </p:txBody>
      </p:sp>
      <p:pic>
        <p:nvPicPr>
          <p:cNvPr id="81923" name="Resim 5"/>
          <p:cNvPicPr>
            <a:picLocks noChangeAspect="1" noChangeArrowheads="1"/>
          </p:cNvPicPr>
          <p:nvPr/>
        </p:nvPicPr>
        <p:blipFill>
          <a:blip r:embed="rId2">
            <a:extLst>
              <a:ext uri="{28A0092B-C50C-407E-A947-70E740481C1C}">
                <a14:useLocalDpi xmlns:a14="http://schemas.microsoft.com/office/drawing/2010/main" val="0"/>
              </a:ext>
            </a:extLst>
          </a:blip>
          <a:srcRect b="9631"/>
          <a:stretch>
            <a:fillRect/>
          </a:stretch>
        </p:blipFill>
        <p:spPr bwMode="auto">
          <a:xfrm>
            <a:off x="593725" y="673100"/>
            <a:ext cx="4732338" cy="257492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81924" name="Dikdörtgen 6"/>
          <p:cNvSpPr>
            <a:spLocks noChangeArrowheads="1"/>
          </p:cNvSpPr>
          <p:nvPr/>
        </p:nvSpPr>
        <p:spPr bwMode="auto">
          <a:xfrm>
            <a:off x="506413" y="3371850"/>
            <a:ext cx="80073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Ödenen Miktar olarak 20,00 TL verildi. Durum alanında ise para yeterli olmadığından dolayı “Yetersiz Bakiye ” ve  16 TL’nin eksik olduğu belirtildi.</a:t>
            </a:r>
          </a:p>
          <a:p>
            <a:pPr algn="just"/>
            <a:r>
              <a:rPr lang="tr-TR" b="1">
                <a:solidFill>
                  <a:srgbClr val="002060"/>
                </a:solidFill>
              </a:rPr>
              <a:t> </a:t>
            </a:r>
            <a:endParaRPr lang="tr-TR">
              <a:solidFill>
                <a:srgbClr val="002060"/>
              </a:solidFill>
            </a:endParaRPr>
          </a:p>
          <a:p>
            <a:pPr algn="just"/>
            <a:r>
              <a:rPr lang="tr-TR" b="1">
                <a:solidFill>
                  <a:srgbClr val="002060"/>
                </a:solidFill>
              </a:rPr>
              <a:t>Not: </a:t>
            </a:r>
            <a:r>
              <a:rPr lang="tr-TR">
                <a:solidFill>
                  <a:srgbClr val="002060"/>
                </a:solidFill>
              </a:rPr>
              <a:t>“Ödenen Miktar” alanına 36,00 TL girilirse yani “Toplam Tutar” değerinde bir para miktarı girilirse E10 hücresinde  “Yetersiz Bakiye Gereken Miktar : 0 TL” şeklinde bir sonuç verecektir ki bu gereksiz bir açıklamadır. Bu yüzden Ödenen Miktarın Toplam tutara eşit olduğu durumunda sorgulanması gerekmektedir. Bu nedenle formülümü iç içe eğerle düzenlememiz gerekecektir. Aşağıda düzenlenmiş formülümüz verilmiştir. </a:t>
            </a:r>
          </a:p>
          <a:p>
            <a:r>
              <a:rPr lang="tr-TR"/>
              <a:t>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kdörtgen 4"/>
          <p:cNvSpPr>
            <a:spLocks noChangeArrowheads="1"/>
          </p:cNvSpPr>
          <p:nvPr/>
        </p:nvSpPr>
        <p:spPr bwMode="auto">
          <a:xfrm>
            <a:off x="234950" y="-296863"/>
            <a:ext cx="8118475"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solidFill>
                <a:srgbClr val="002060"/>
              </a:solidFill>
            </a:endParaRPr>
          </a:p>
          <a:p>
            <a:r>
              <a:rPr lang="tr-TR" b="1">
                <a:solidFill>
                  <a:srgbClr val="002060"/>
                </a:solidFill>
              </a:rPr>
              <a:t>=EĞER(E10&gt;D9;"Para Üstü :"&amp;E10-D9 &amp; " TL" </a:t>
            </a:r>
            <a:r>
              <a:rPr lang="tr-TR">
                <a:solidFill>
                  <a:srgbClr val="002060"/>
                </a:solidFill>
              </a:rPr>
              <a:t>; EĞER(E10=D9;"Ödeme Yapıldı";"Yetersiz Bakiye Gereken Miktar : " &amp; D9-E10 &amp; "   TL"))</a:t>
            </a:r>
          </a:p>
        </p:txBody>
      </p:sp>
      <p:sp>
        <p:nvSpPr>
          <p:cNvPr id="82947" name="Dikdörtgen 5"/>
          <p:cNvSpPr>
            <a:spLocks noChangeArrowheads="1"/>
          </p:cNvSpPr>
          <p:nvPr/>
        </p:nvSpPr>
        <p:spPr bwMode="auto">
          <a:xfrm>
            <a:off x="333375" y="796925"/>
            <a:ext cx="774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Dikkat edilirse siyah puntoyla belirtilen kısım önceki formülümüzle aynı fakat geriye kalan kısımda ise tekrar “Eğer” kullanılmış ve eşitlik durumda üretilecek sonuç (“Ödeme Yapıldı”) yazılmıştır. Devam eden ifade ise yine aynıdır.</a:t>
            </a:r>
          </a:p>
        </p:txBody>
      </p:sp>
      <p:pic>
        <p:nvPicPr>
          <p:cNvPr id="82948" name="Resim 6"/>
          <p:cNvPicPr>
            <a:picLocks noChangeAspect="1" noChangeArrowheads="1"/>
          </p:cNvPicPr>
          <p:nvPr/>
        </p:nvPicPr>
        <p:blipFill>
          <a:blip r:embed="rId2">
            <a:extLst>
              <a:ext uri="{28A0092B-C50C-407E-A947-70E740481C1C}">
                <a14:useLocalDpi xmlns:a14="http://schemas.microsoft.com/office/drawing/2010/main" val="0"/>
              </a:ext>
            </a:extLst>
          </a:blip>
          <a:srcRect b="9406"/>
          <a:stretch>
            <a:fillRect/>
          </a:stretch>
        </p:blipFill>
        <p:spPr bwMode="auto">
          <a:xfrm>
            <a:off x="452438" y="1997075"/>
            <a:ext cx="4576762" cy="323056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kdörtgen 7"/>
          <p:cNvSpPr>
            <a:spLocks noChangeArrowheads="1"/>
          </p:cNvSpPr>
          <p:nvPr/>
        </p:nvSpPr>
        <p:spPr bwMode="auto">
          <a:xfrm>
            <a:off x="803275" y="379413"/>
            <a:ext cx="2416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a- Hücrelere Ulaşmak</a:t>
            </a:r>
          </a:p>
        </p:txBody>
      </p:sp>
      <p:sp>
        <p:nvSpPr>
          <p:cNvPr id="10243" name="Dikdörtgen 8"/>
          <p:cNvSpPr>
            <a:spLocks noChangeArrowheads="1"/>
          </p:cNvSpPr>
          <p:nvPr/>
        </p:nvSpPr>
        <p:spPr bwMode="auto">
          <a:xfrm>
            <a:off x="889000" y="777875"/>
            <a:ext cx="756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Şerit</a:t>
            </a:r>
            <a:r>
              <a:rPr lang="tr-TR" b="1">
                <a:solidFill>
                  <a:srgbClr val="002060"/>
                </a:solidFill>
                <a:sym typeface="Wingdings" pitchFamily="2" charset="2"/>
              </a:rPr>
              <a:t></a:t>
            </a:r>
            <a:r>
              <a:rPr lang="tr-TR" b="1">
                <a:solidFill>
                  <a:srgbClr val="002060"/>
                </a:solidFill>
              </a:rPr>
              <a:t>Giriş Sekmesi</a:t>
            </a:r>
            <a:r>
              <a:rPr lang="tr-TR" b="1">
                <a:solidFill>
                  <a:srgbClr val="002060"/>
                </a:solidFill>
                <a:sym typeface="Wingdings" pitchFamily="2" charset="2"/>
              </a:rPr>
              <a:t></a:t>
            </a:r>
            <a:r>
              <a:rPr lang="tr-TR" b="1">
                <a:solidFill>
                  <a:srgbClr val="002060"/>
                </a:solidFill>
              </a:rPr>
              <a:t>Bul ve Seç</a:t>
            </a:r>
            <a:r>
              <a:rPr lang="tr-TR" b="1">
                <a:solidFill>
                  <a:srgbClr val="002060"/>
                </a:solidFill>
                <a:sym typeface="Wingdings" pitchFamily="2" charset="2"/>
              </a:rPr>
              <a:t></a:t>
            </a:r>
            <a:r>
              <a:rPr lang="tr-TR" b="1">
                <a:solidFill>
                  <a:srgbClr val="002060"/>
                </a:solidFill>
              </a:rPr>
              <a:t>Git</a:t>
            </a:r>
            <a:r>
              <a:rPr lang="tr-TR">
                <a:solidFill>
                  <a:srgbClr val="002060"/>
                </a:solidFill>
              </a:rPr>
              <a:t> komutuna tıkanılır. Ekrana gelen dialog kutusunda </a:t>
            </a:r>
            <a:r>
              <a:rPr lang="tr-TR" b="1">
                <a:solidFill>
                  <a:srgbClr val="002060"/>
                </a:solidFill>
              </a:rPr>
              <a:t>Başvuru </a:t>
            </a:r>
            <a:r>
              <a:rPr lang="tr-TR">
                <a:solidFill>
                  <a:srgbClr val="002060"/>
                </a:solidFill>
              </a:rPr>
              <a:t>kısmından aranılan hücrenin adresi yazılıp Enter tuşu ya da </a:t>
            </a:r>
            <a:r>
              <a:rPr lang="tr-TR" b="1">
                <a:solidFill>
                  <a:srgbClr val="002060"/>
                </a:solidFill>
              </a:rPr>
              <a:t>Tamam</a:t>
            </a:r>
            <a:r>
              <a:rPr lang="tr-TR">
                <a:solidFill>
                  <a:srgbClr val="002060"/>
                </a:solidFill>
              </a:rPr>
              <a:t> düğmesine tıklanarak çok uzun bir listeden istenilen hücreye zaman kaybetmeden ulaşılmış olur. </a:t>
            </a:r>
          </a:p>
        </p:txBody>
      </p:sp>
      <p:pic>
        <p:nvPicPr>
          <p:cNvPr id="10244" name="Resim 14"/>
          <p:cNvPicPr>
            <a:picLocks noChangeAspect="1" noChangeArrowheads="1"/>
          </p:cNvPicPr>
          <p:nvPr/>
        </p:nvPicPr>
        <p:blipFill>
          <a:blip r:embed="rId3">
            <a:extLst>
              <a:ext uri="{28A0092B-C50C-407E-A947-70E740481C1C}">
                <a14:useLocalDpi xmlns:a14="http://schemas.microsoft.com/office/drawing/2010/main" val="0"/>
              </a:ext>
            </a:extLst>
          </a:blip>
          <a:srcRect r="4167" b="5998"/>
          <a:stretch>
            <a:fillRect/>
          </a:stretch>
        </p:blipFill>
        <p:spPr bwMode="auto">
          <a:xfrm>
            <a:off x="985838" y="2413000"/>
            <a:ext cx="2857500" cy="2919413"/>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10245" name="Resim 15"/>
          <p:cNvPicPr>
            <a:picLocks noChangeAspect="1" noChangeArrowheads="1"/>
          </p:cNvPicPr>
          <p:nvPr/>
        </p:nvPicPr>
        <p:blipFill>
          <a:blip r:embed="rId4">
            <a:extLst>
              <a:ext uri="{28A0092B-C50C-407E-A947-70E740481C1C}">
                <a14:useLocalDpi xmlns:a14="http://schemas.microsoft.com/office/drawing/2010/main" val="0"/>
              </a:ext>
            </a:extLst>
          </a:blip>
          <a:srcRect l="2" t="2" r="1991" b="4456"/>
          <a:stretch>
            <a:fillRect/>
          </a:stretch>
        </p:blipFill>
        <p:spPr bwMode="auto">
          <a:xfrm>
            <a:off x="4745038" y="2392363"/>
            <a:ext cx="3127375" cy="29400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kdörtgen 4"/>
          <p:cNvSpPr>
            <a:spLocks noChangeArrowheads="1"/>
          </p:cNvSpPr>
          <p:nvPr/>
        </p:nvSpPr>
        <p:spPr bwMode="auto">
          <a:xfrm>
            <a:off x="482600" y="20638"/>
            <a:ext cx="79327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b="1">
                <a:solidFill>
                  <a:srgbClr val="002060"/>
                </a:solidFill>
              </a:rPr>
              <a:t>Uygulama 10: </a:t>
            </a:r>
            <a:endParaRPr lang="tr-TR">
              <a:solidFill>
                <a:srgbClr val="002060"/>
              </a:solidFill>
            </a:endParaRPr>
          </a:p>
          <a:p>
            <a:pPr algn="just"/>
            <a:r>
              <a:rPr lang="tr-TR">
                <a:solidFill>
                  <a:srgbClr val="002060"/>
                </a:solidFill>
              </a:rPr>
              <a:t> </a:t>
            </a:r>
          </a:p>
          <a:p>
            <a:pPr algn="just"/>
            <a:r>
              <a:rPr lang="tr-TR">
                <a:solidFill>
                  <a:srgbClr val="002060"/>
                </a:solidFill>
              </a:rPr>
              <a:t>Bu uygulamamızda başka sayfalarda var olan verileri başka sayfalara çekmeyi görelim. </a:t>
            </a:r>
          </a:p>
          <a:p>
            <a:pPr algn="just"/>
            <a:r>
              <a:rPr lang="tr-TR">
                <a:solidFill>
                  <a:srgbClr val="002060"/>
                </a:solidFill>
              </a:rPr>
              <a:t>Önceki konularda anlatıldığı gibi Excel çalışma kitapları sayfalardan oluşur. Uygulamamızda Harfli Not Sistemi tablosunda yer alan başlıklardan </a:t>
            </a:r>
            <a:r>
              <a:rPr lang="tr-TR" b="1">
                <a:solidFill>
                  <a:srgbClr val="002060"/>
                </a:solidFill>
              </a:rPr>
              <a:t>Adı,Soyadı,Durum</a:t>
            </a:r>
            <a:r>
              <a:rPr lang="tr-TR">
                <a:solidFill>
                  <a:srgbClr val="002060"/>
                </a:solidFill>
              </a:rPr>
              <a:t> başlıkları altındaki hücreleri başka bir sayfaya çekelim. Öncelikle başka bir sayfadaki veriyi çekebilmek için aşağıdaki kullanım şablonu dikkate alınmalıdır.</a:t>
            </a:r>
          </a:p>
        </p:txBody>
      </p:sp>
      <p:sp>
        <p:nvSpPr>
          <p:cNvPr id="83971" name="Dikdörtgen 5"/>
          <p:cNvSpPr>
            <a:spLocks noChangeArrowheads="1"/>
          </p:cNvSpPr>
          <p:nvPr/>
        </p:nvSpPr>
        <p:spPr bwMode="auto">
          <a:xfrm>
            <a:off x="482600" y="2894013"/>
            <a:ext cx="76723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Sayfa1</a:t>
            </a:r>
            <a:r>
              <a:rPr lang="tr-TR">
                <a:solidFill>
                  <a:srgbClr val="002060"/>
                </a:solidFill>
              </a:rPr>
              <a:t>’deki veri:   </a:t>
            </a:r>
            <a:r>
              <a:rPr lang="tr-TR" b="1">
                <a:solidFill>
                  <a:srgbClr val="002060"/>
                </a:solidFill>
              </a:rPr>
              <a:t>A1</a:t>
            </a:r>
            <a:r>
              <a:rPr lang="tr-TR">
                <a:solidFill>
                  <a:srgbClr val="002060"/>
                </a:solidFill>
              </a:rPr>
              <a:t> hücresinde olsun</a:t>
            </a:r>
          </a:p>
          <a:p>
            <a:r>
              <a:rPr lang="tr-TR" b="1">
                <a:solidFill>
                  <a:srgbClr val="002060"/>
                </a:solidFill>
              </a:rPr>
              <a:t> </a:t>
            </a:r>
            <a:endParaRPr lang="tr-TR">
              <a:solidFill>
                <a:srgbClr val="002060"/>
              </a:solidFill>
            </a:endParaRPr>
          </a:p>
          <a:p>
            <a:r>
              <a:rPr lang="tr-TR" b="1">
                <a:solidFill>
                  <a:srgbClr val="002060"/>
                </a:solidFill>
              </a:rPr>
              <a:t>Sayfa2</a:t>
            </a:r>
            <a:r>
              <a:rPr lang="tr-TR">
                <a:solidFill>
                  <a:srgbClr val="002060"/>
                </a:solidFill>
              </a:rPr>
              <a:t>’de </a:t>
            </a:r>
            <a:r>
              <a:rPr lang="tr-TR" b="1">
                <a:solidFill>
                  <a:srgbClr val="002060"/>
                </a:solidFill>
              </a:rPr>
              <a:t>A1</a:t>
            </a:r>
            <a:r>
              <a:rPr lang="tr-TR">
                <a:solidFill>
                  <a:srgbClr val="002060"/>
                </a:solidFill>
              </a:rPr>
              <a:t> hücresine veriyi çekelim </a:t>
            </a:r>
          </a:p>
          <a:p>
            <a:r>
              <a:rPr lang="tr-TR" b="1">
                <a:solidFill>
                  <a:srgbClr val="002060"/>
                </a:solidFill>
              </a:rPr>
              <a:t> </a:t>
            </a:r>
            <a:endParaRPr lang="tr-TR">
              <a:solidFill>
                <a:srgbClr val="002060"/>
              </a:solidFill>
            </a:endParaRPr>
          </a:p>
          <a:p>
            <a:r>
              <a:rPr lang="tr-TR" b="1">
                <a:solidFill>
                  <a:srgbClr val="002060"/>
                </a:solidFill>
              </a:rPr>
              <a:t>Sayfa2</a:t>
            </a:r>
            <a:r>
              <a:rPr lang="tr-TR">
                <a:solidFill>
                  <a:srgbClr val="002060"/>
                </a:solidFill>
              </a:rPr>
              <a:t>’de </a:t>
            </a:r>
            <a:r>
              <a:rPr lang="tr-TR" b="1">
                <a:solidFill>
                  <a:srgbClr val="002060"/>
                </a:solidFill>
              </a:rPr>
              <a:t>A1</a:t>
            </a:r>
            <a:r>
              <a:rPr lang="tr-TR">
                <a:solidFill>
                  <a:srgbClr val="002060"/>
                </a:solidFill>
              </a:rPr>
              <a:t> hücresi içine yazılacak ifade</a:t>
            </a:r>
            <a:r>
              <a:rPr lang="tr-TR">
                <a:solidFill>
                  <a:srgbClr val="002060"/>
                </a:solidFill>
                <a:sym typeface="Wingdings" pitchFamily="2" charset="2"/>
              </a:rPr>
              <a:t></a:t>
            </a:r>
            <a:r>
              <a:rPr lang="tr-TR">
                <a:solidFill>
                  <a:srgbClr val="002060"/>
                </a:solidFill>
              </a:rPr>
              <a:t>   </a:t>
            </a:r>
            <a:r>
              <a:rPr lang="tr-TR" b="1">
                <a:solidFill>
                  <a:srgbClr val="002060"/>
                </a:solidFill>
              </a:rPr>
              <a:t>=Sayfa1!A1</a:t>
            </a:r>
            <a:endParaRPr lang="tr-TR">
              <a:solidFill>
                <a:srgbClr val="002060"/>
              </a:solidFill>
            </a:endParaRPr>
          </a:p>
          <a:p>
            <a:r>
              <a:rPr lang="tr-TR">
                <a:solidFill>
                  <a:srgbClr val="002060"/>
                </a:solidFill>
              </a:rPr>
              <a:t>	</a:t>
            </a:r>
          </a:p>
          <a:p>
            <a:r>
              <a:rPr lang="tr-TR">
                <a:solidFill>
                  <a:srgbClr val="002060"/>
                </a:solidFill>
              </a:rPr>
              <a:t>Verisi alınacak sayfa ismi daha sonra ünlem işareti ve devamında verisi alınacak hücre.</a:t>
            </a:r>
          </a:p>
          <a:p>
            <a:r>
              <a:rPr lang="tr-TR"/>
              <a:t> </a:t>
            </a:r>
          </a:p>
          <a:p>
            <a:r>
              <a:rPr lang="tr-T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Resim 4"/>
          <p:cNvPicPr>
            <a:picLocks noChangeAspect="1" noChangeArrowheads="1"/>
          </p:cNvPicPr>
          <p:nvPr/>
        </p:nvPicPr>
        <p:blipFill>
          <a:blip r:embed="rId2">
            <a:extLst>
              <a:ext uri="{28A0092B-C50C-407E-A947-70E740481C1C}">
                <a14:useLocalDpi xmlns:a14="http://schemas.microsoft.com/office/drawing/2010/main" val="0"/>
              </a:ext>
            </a:extLst>
          </a:blip>
          <a:srcRect l="2" r="-137" b="9058"/>
          <a:stretch>
            <a:fillRect/>
          </a:stretch>
        </p:blipFill>
        <p:spPr bwMode="auto">
          <a:xfrm>
            <a:off x="509588" y="93663"/>
            <a:ext cx="4137025" cy="24892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84995" name="Dikdörtgen 5"/>
          <p:cNvSpPr>
            <a:spLocks noChangeArrowheads="1"/>
          </p:cNvSpPr>
          <p:nvPr/>
        </p:nvSpPr>
        <p:spPr bwMode="auto">
          <a:xfrm>
            <a:off x="409575" y="2859088"/>
            <a:ext cx="8005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u="sng">
                <a:solidFill>
                  <a:srgbClr val="002060"/>
                </a:solidFill>
              </a:rPr>
              <a:t>Sayfa1</a:t>
            </a:r>
            <a:r>
              <a:rPr lang="tr-TR">
                <a:solidFill>
                  <a:srgbClr val="002060"/>
                </a:solidFill>
              </a:rPr>
              <a:t>’de yer alan Harfli Not Sisteminde ADI-SOYADI , DURUM başlıkları ile beraber altındaki değerler alınıp başka bir sayfa olan </a:t>
            </a:r>
            <a:r>
              <a:rPr lang="tr-TR" u="sng">
                <a:solidFill>
                  <a:srgbClr val="002060"/>
                </a:solidFill>
              </a:rPr>
              <a:t>Sayfa2</a:t>
            </a:r>
            <a:r>
              <a:rPr lang="tr-TR">
                <a:solidFill>
                  <a:srgbClr val="002060"/>
                </a:solidFill>
              </a:rPr>
              <a:t>’ye çekilecektir. Bunun için Sayfa2’de A1, B1, C1 hücrelerine bu başlıklar yazdırılacak ve bu başlıklar altındaki değerler yine Sayfa1’den alınıp Sayfa2’ye çekilecektir. Bunun için Sayfa2’de;</a:t>
            </a:r>
          </a:p>
          <a:p>
            <a:pPr algn="just"/>
            <a:r>
              <a:rPr lang="tr-TR">
                <a:solidFill>
                  <a:srgbClr val="002060"/>
                </a:solidFill>
              </a:rPr>
              <a:t> </a:t>
            </a:r>
          </a:p>
          <a:p>
            <a:pPr algn="just"/>
            <a:r>
              <a:rPr lang="tr-TR">
                <a:solidFill>
                  <a:srgbClr val="002060"/>
                </a:solidFill>
              </a:rPr>
              <a:t>A1 hücresine:  =Sayfa1!B2  </a:t>
            </a:r>
          </a:p>
          <a:p>
            <a:pPr algn="just"/>
            <a:r>
              <a:rPr lang="tr-TR">
                <a:solidFill>
                  <a:srgbClr val="002060"/>
                </a:solidFill>
              </a:rPr>
              <a:t> B1 hücresine:  =Sayfa1!F2  yazılacaktır.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Resim 4"/>
          <p:cNvPicPr>
            <a:picLocks noChangeAspect="1" noChangeArrowheads="1"/>
          </p:cNvPicPr>
          <p:nvPr/>
        </p:nvPicPr>
        <p:blipFill>
          <a:blip r:embed="rId2">
            <a:extLst>
              <a:ext uri="{28A0092B-C50C-407E-A947-70E740481C1C}">
                <a14:useLocalDpi xmlns:a14="http://schemas.microsoft.com/office/drawing/2010/main" val="0"/>
              </a:ext>
            </a:extLst>
          </a:blip>
          <a:srcRect b="12556"/>
          <a:stretch>
            <a:fillRect/>
          </a:stretch>
        </p:blipFill>
        <p:spPr bwMode="auto">
          <a:xfrm>
            <a:off x="593725" y="30163"/>
            <a:ext cx="4027488" cy="2095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19" name="Dikdörtgen 5"/>
          <p:cNvSpPr>
            <a:spLocks noChangeArrowheads="1"/>
          </p:cNvSpPr>
          <p:nvPr/>
        </p:nvSpPr>
        <p:spPr bwMode="auto">
          <a:xfrm>
            <a:off x="593725" y="2309813"/>
            <a:ext cx="7981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Daha sonra A1 ve B1 hücreleri sağ alt köşelerinden tutulup aşağı doğru sürüklenir. Bu şekilde Sayfa1’de olan değerler Sayfa2’ye çekilmiş olur</a:t>
            </a:r>
            <a:r>
              <a:rPr lang="tr-TR"/>
              <a:t>.</a:t>
            </a:r>
          </a:p>
        </p:txBody>
      </p:sp>
      <p:pic>
        <p:nvPicPr>
          <p:cNvPr id="86020" name="Resim 6"/>
          <p:cNvPicPr>
            <a:picLocks noChangeAspect="1" noChangeArrowheads="1"/>
          </p:cNvPicPr>
          <p:nvPr/>
        </p:nvPicPr>
        <p:blipFill>
          <a:blip r:embed="rId3">
            <a:extLst>
              <a:ext uri="{28A0092B-C50C-407E-A947-70E740481C1C}">
                <a14:useLocalDpi xmlns:a14="http://schemas.microsoft.com/office/drawing/2010/main" val="0"/>
              </a:ext>
            </a:extLst>
          </a:blip>
          <a:srcRect b="7994"/>
          <a:stretch>
            <a:fillRect/>
          </a:stretch>
        </p:blipFill>
        <p:spPr bwMode="auto">
          <a:xfrm>
            <a:off x="593725" y="3105150"/>
            <a:ext cx="4027488" cy="26035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kdörtgen 4"/>
          <p:cNvSpPr>
            <a:spLocks noChangeArrowheads="1"/>
          </p:cNvSpPr>
          <p:nvPr/>
        </p:nvSpPr>
        <p:spPr bwMode="auto">
          <a:xfrm>
            <a:off x="2892425" y="0"/>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F- EXCEL’DE İŞLEVLER</a:t>
            </a:r>
          </a:p>
        </p:txBody>
      </p:sp>
      <p:sp>
        <p:nvSpPr>
          <p:cNvPr id="87043" name="Dikdörtgen 5"/>
          <p:cNvSpPr>
            <a:spLocks noChangeArrowheads="1"/>
          </p:cNvSpPr>
          <p:nvPr/>
        </p:nvSpPr>
        <p:spPr bwMode="auto">
          <a:xfrm>
            <a:off x="444500" y="604838"/>
            <a:ext cx="806926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Excel Formüller ana sekmesinin altında bulunan işlev kitaplığında formüllerde değişik alanlar için kullanılmak üzere işlevler var. Bunların bir kısmına değinelim</a:t>
            </a:r>
          </a:p>
        </p:txBody>
      </p:sp>
      <p:pic>
        <p:nvPicPr>
          <p:cNvPr id="87044"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619250"/>
            <a:ext cx="5605463" cy="1660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7045" name="Dikdörtgen 7"/>
          <p:cNvSpPr>
            <a:spLocks noChangeArrowheads="1"/>
          </p:cNvSpPr>
          <p:nvPr/>
        </p:nvSpPr>
        <p:spPr bwMode="auto">
          <a:xfrm>
            <a:off x="511175" y="3429000"/>
            <a:ext cx="8002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Yukarıdaki Excel çalışma sayfasında da görüldüğü üzere değişik alanlarda işlevler mevcuttur. İstatistiksel, Mühendislik, Finansal, Mantık alanları görülmektedir.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54025" y="290513"/>
            <a:ext cx="3390900" cy="369887"/>
          </a:xfrm>
          <a:prstGeom prst="rect">
            <a:avLst/>
          </a:prstGeom>
        </p:spPr>
        <p:txBody>
          <a:bodyPr wrap="none">
            <a:spAutoFit/>
          </a:bodyPr>
          <a:lstStyle/>
          <a:p>
            <a:pPr>
              <a:defRPr/>
            </a:pPr>
            <a:r>
              <a:rPr lang="tr-TR" cap="all" dirty="0"/>
              <a:t>1- </a:t>
            </a:r>
            <a:r>
              <a:rPr lang="x-none" cap="all"/>
              <a:t>Excel’de Bazı İşlevler</a:t>
            </a:r>
            <a:endParaRPr lang="tr-TR" cap="all" dirty="0"/>
          </a:p>
        </p:txBody>
      </p:sp>
      <p:sp>
        <p:nvSpPr>
          <p:cNvPr id="88067" name="Dikdörtgen 7"/>
          <p:cNvSpPr>
            <a:spLocks noChangeArrowheads="1"/>
          </p:cNvSpPr>
          <p:nvPr/>
        </p:nvSpPr>
        <p:spPr bwMode="auto">
          <a:xfrm>
            <a:off x="454025" y="9064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Bugün</a:t>
            </a:r>
            <a:r>
              <a:rPr lang="tr-TR">
                <a:solidFill>
                  <a:srgbClr val="002060"/>
                </a:solidFill>
              </a:rPr>
              <a:t>:  Sistem tarihini verir. </a:t>
            </a:r>
          </a:p>
          <a:p>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”=Bugün()” </a:t>
            </a:r>
          </a:p>
        </p:txBody>
      </p:sp>
      <p:pic>
        <p:nvPicPr>
          <p:cNvPr id="88068" name="Resim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552575"/>
            <a:ext cx="3197225" cy="15732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9" name="Dikdörtgen 8"/>
          <p:cNvSpPr>
            <a:spLocks noChangeArrowheads="1"/>
          </p:cNvSpPr>
          <p:nvPr/>
        </p:nvSpPr>
        <p:spPr bwMode="auto">
          <a:xfrm>
            <a:off x="534988" y="3429000"/>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 Çarpım</a:t>
            </a:r>
            <a:r>
              <a:rPr lang="tr-TR">
                <a:solidFill>
                  <a:srgbClr val="002060"/>
                </a:solidFill>
              </a:rPr>
              <a:t>: Belirtilen aralıkta bulunan hücrelerin çarpımını verir.</a:t>
            </a:r>
            <a:br>
              <a:rPr lang="tr-TR">
                <a:solidFill>
                  <a:srgbClr val="002060"/>
                </a:solidFill>
              </a:rPr>
            </a:br>
            <a:r>
              <a:rPr lang="tr-TR" b="1">
                <a:solidFill>
                  <a:srgbClr val="002060"/>
                </a:solidFill>
              </a:rPr>
              <a:t> Kullanım</a:t>
            </a:r>
            <a:r>
              <a:rPr lang="tr-TR">
                <a:solidFill>
                  <a:srgbClr val="002060"/>
                </a:solidFill>
              </a:rPr>
              <a:t> </a:t>
            </a:r>
            <a:r>
              <a:rPr lang="tr-TR" b="1">
                <a:solidFill>
                  <a:srgbClr val="002060"/>
                </a:solidFill>
              </a:rPr>
              <a:t>Şekli</a:t>
            </a:r>
            <a:r>
              <a:rPr lang="tr-TR">
                <a:solidFill>
                  <a:srgbClr val="002060"/>
                </a:solidFill>
              </a:rPr>
              <a:t>:   ”=Çarpım(BaşlangıçHücresi:BitişHücresi)”</a:t>
            </a:r>
          </a:p>
        </p:txBody>
      </p:sp>
      <p:pic>
        <p:nvPicPr>
          <p:cNvPr id="88070" name="Resim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4075113"/>
            <a:ext cx="3309937" cy="18319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kdörtgen 4"/>
          <p:cNvSpPr>
            <a:spLocks noChangeArrowheads="1"/>
          </p:cNvSpPr>
          <p:nvPr/>
        </p:nvSpPr>
        <p:spPr bwMode="auto">
          <a:xfrm>
            <a:off x="420688" y="-101600"/>
            <a:ext cx="8018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Toplam</a:t>
            </a:r>
            <a:r>
              <a:rPr lang="tr-TR">
                <a:solidFill>
                  <a:srgbClr val="002060"/>
                </a:solidFill>
              </a:rPr>
              <a:t>: Belirtilen aralıktaki hücrelerin toplamını verir. </a:t>
            </a:r>
            <a:br>
              <a:rPr lang="tr-TR">
                <a:solidFill>
                  <a:srgbClr val="002060"/>
                </a:solidFill>
              </a:rPr>
            </a:br>
            <a:r>
              <a:rPr lang="tr-TR" b="1">
                <a:solidFill>
                  <a:srgbClr val="002060"/>
                </a:solidFill>
              </a:rPr>
              <a:t> Kullanım</a:t>
            </a:r>
            <a:r>
              <a:rPr lang="tr-TR">
                <a:solidFill>
                  <a:srgbClr val="002060"/>
                </a:solidFill>
              </a:rPr>
              <a:t> Şekli:“=Topla(BaşlangıçHücresi:BitişHücresi)”</a:t>
            </a:r>
          </a:p>
        </p:txBody>
      </p:sp>
      <p:pic>
        <p:nvPicPr>
          <p:cNvPr id="89091"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 y="674688"/>
            <a:ext cx="2921000" cy="19446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092" name="Dikdörtgen 6"/>
          <p:cNvSpPr>
            <a:spLocks noChangeArrowheads="1"/>
          </p:cNvSpPr>
          <p:nvPr/>
        </p:nvSpPr>
        <p:spPr bwMode="auto">
          <a:xfrm>
            <a:off x="625475" y="2828925"/>
            <a:ext cx="7616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Min</a:t>
            </a:r>
            <a:r>
              <a:rPr lang="tr-TR">
                <a:solidFill>
                  <a:srgbClr val="002060"/>
                </a:solidFill>
              </a:rPr>
              <a:t>: Belirtilen aralıkta bulunan en küçük değeri bulmaya   yarar.</a:t>
            </a:r>
          </a:p>
          <a:p>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“=Min(BaşlangıçHücresi:BitişHücresi)”</a:t>
            </a:r>
          </a:p>
        </p:txBody>
      </p:sp>
      <p:pic>
        <p:nvPicPr>
          <p:cNvPr id="89093"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3597275"/>
            <a:ext cx="3006725" cy="23590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kdörtgen 4"/>
          <p:cNvSpPr>
            <a:spLocks noChangeArrowheads="1"/>
          </p:cNvSpPr>
          <p:nvPr/>
        </p:nvSpPr>
        <p:spPr bwMode="auto">
          <a:xfrm>
            <a:off x="493713" y="-38100"/>
            <a:ext cx="792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Mak</a:t>
            </a:r>
            <a:r>
              <a:rPr lang="tr-TR">
                <a:solidFill>
                  <a:srgbClr val="002060"/>
                </a:solidFill>
              </a:rPr>
              <a:t>:Belirtilen aralıkta bulunan en büyük değeri bulmaya yarar.</a:t>
            </a:r>
            <a:br>
              <a:rPr lang="tr-TR">
                <a:solidFill>
                  <a:srgbClr val="002060"/>
                </a:solidFill>
              </a:rPr>
            </a:br>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“=Mak(BaşlangıçHücresi:BitişHücresi)”</a:t>
            </a:r>
          </a:p>
        </p:txBody>
      </p:sp>
      <p:pic>
        <p:nvPicPr>
          <p:cNvPr id="90115"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698500"/>
            <a:ext cx="3670300" cy="21304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0116" name="Dikdörtgen 6"/>
          <p:cNvSpPr>
            <a:spLocks noChangeArrowheads="1"/>
          </p:cNvSpPr>
          <p:nvPr/>
        </p:nvSpPr>
        <p:spPr bwMode="auto">
          <a:xfrm>
            <a:off x="604838" y="3063875"/>
            <a:ext cx="7686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Yuvarla</a:t>
            </a:r>
            <a:r>
              <a:rPr lang="tr-TR">
                <a:solidFill>
                  <a:srgbClr val="002060"/>
                </a:solidFill>
              </a:rPr>
              <a:t>:Ondalıklı bir sayıyı belirtilen bir basamağa yuvarlamaya yarar.</a:t>
            </a:r>
          </a:p>
          <a:p>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 =Yuvarla(HücreAdı;Basamak)”</a:t>
            </a:r>
          </a:p>
        </p:txBody>
      </p:sp>
      <p:pic>
        <p:nvPicPr>
          <p:cNvPr id="90117"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3832225"/>
            <a:ext cx="3670300" cy="20367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kdörtgen 4"/>
          <p:cNvSpPr>
            <a:spLocks noChangeArrowheads="1"/>
          </p:cNvSpPr>
          <p:nvPr/>
        </p:nvSpPr>
        <p:spPr bwMode="auto">
          <a:xfrm>
            <a:off x="420688" y="0"/>
            <a:ext cx="8080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 Kullanım</a:t>
            </a:r>
            <a:r>
              <a:rPr lang="tr-TR">
                <a:solidFill>
                  <a:srgbClr val="002060"/>
                </a:solidFill>
              </a:rPr>
              <a:t> </a:t>
            </a:r>
            <a:r>
              <a:rPr lang="tr-TR" b="1">
                <a:solidFill>
                  <a:srgbClr val="002060"/>
                </a:solidFill>
              </a:rPr>
              <a:t>Şekli</a:t>
            </a:r>
            <a:r>
              <a:rPr lang="tr-TR">
                <a:solidFill>
                  <a:srgbClr val="002060"/>
                </a:solidFill>
              </a:rPr>
              <a:t>:      ”=</a:t>
            </a:r>
            <a:r>
              <a:rPr lang="tr-TR" b="1">
                <a:solidFill>
                  <a:srgbClr val="002060"/>
                </a:solidFill>
              </a:rPr>
              <a:t>Tamsayı</a:t>
            </a:r>
            <a:r>
              <a:rPr lang="tr-TR">
                <a:solidFill>
                  <a:srgbClr val="002060"/>
                </a:solidFill>
              </a:rPr>
              <a:t>(HücreAdı)”</a:t>
            </a:r>
          </a:p>
          <a:p>
            <a:r>
              <a:rPr lang="tr-TR" b="1">
                <a:solidFill>
                  <a:srgbClr val="002060"/>
                </a:solidFill>
              </a:rPr>
              <a:t> Tamsayı</a:t>
            </a:r>
            <a:r>
              <a:rPr lang="tr-TR">
                <a:solidFill>
                  <a:srgbClr val="002060"/>
                </a:solidFill>
              </a:rPr>
              <a:t>:Sayının ondalık kısmı varsa atıp, tam sayısını almaya yarar</a:t>
            </a:r>
            <a:r>
              <a:rPr lang="tr-TR"/>
              <a:t>.</a:t>
            </a:r>
          </a:p>
        </p:txBody>
      </p:sp>
      <p:pic>
        <p:nvPicPr>
          <p:cNvPr id="91139"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796925"/>
            <a:ext cx="3460750" cy="18351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1140" name="Dikdörtgen 6"/>
          <p:cNvSpPr>
            <a:spLocks noChangeArrowheads="1"/>
          </p:cNvSpPr>
          <p:nvPr/>
        </p:nvSpPr>
        <p:spPr bwMode="auto">
          <a:xfrm>
            <a:off x="420688" y="2860675"/>
            <a:ext cx="7883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 Ortalama</a:t>
            </a:r>
            <a:r>
              <a:rPr lang="tr-TR">
                <a:solidFill>
                  <a:srgbClr val="002060"/>
                </a:solidFill>
              </a:rPr>
              <a:t>: Belirtilen aralıktaki sayıların ortalamasını almaya yarar.</a:t>
            </a:r>
            <a:br>
              <a:rPr lang="tr-TR">
                <a:solidFill>
                  <a:srgbClr val="002060"/>
                </a:solidFill>
              </a:rPr>
            </a:br>
            <a:r>
              <a:rPr lang="tr-TR" b="1">
                <a:solidFill>
                  <a:srgbClr val="002060"/>
                </a:solidFill>
              </a:rPr>
              <a:t> Kullanım</a:t>
            </a:r>
            <a:r>
              <a:rPr lang="tr-TR">
                <a:solidFill>
                  <a:srgbClr val="002060"/>
                </a:solidFill>
              </a:rPr>
              <a:t> </a:t>
            </a:r>
            <a:r>
              <a:rPr lang="tr-TR" b="1">
                <a:solidFill>
                  <a:srgbClr val="002060"/>
                </a:solidFill>
              </a:rPr>
              <a:t>Şekli</a:t>
            </a:r>
            <a:r>
              <a:rPr lang="tr-TR">
                <a:solidFill>
                  <a:srgbClr val="002060"/>
                </a:solidFill>
              </a:rPr>
              <a:t>:  “=</a:t>
            </a:r>
            <a:r>
              <a:rPr lang="tr-TR" b="1">
                <a:solidFill>
                  <a:srgbClr val="002060"/>
                </a:solidFill>
              </a:rPr>
              <a:t>Ortalama</a:t>
            </a:r>
            <a:r>
              <a:rPr lang="tr-TR">
                <a:solidFill>
                  <a:srgbClr val="002060"/>
                </a:solidFill>
              </a:rPr>
              <a:t>(BaşlangıçHücresi:BitişHücresi)”</a:t>
            </a:r>
          </a:p>
        </p:txBody>
      </p:sp>
      <p:pic>
        <p:nvPicPr>
          <p:cNvPr id="91141"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3665538"/>
            <a:ext cx="3460750" cy="19319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kdörtgen 4"/>
          <p:cNvSpPr>
            <a:spLocks noChangeArrowheads="1"/>
          </p:cNvSpPr>
          <p:nvPr/>
        </p:nvSpPr>
        <p:spPr bwMode="auto">
          <a:xfrm>
            <a:off x="431800" y="1588"/>
            <a:ext cx="797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Uzunluk</a:t>
            </a:r>
            <a:r>
              <a:rPr lang="tr-TR">
                <a:solidFill>
                  <a:srgbClr val="002060"/>
                </a:solidFill>
              </a:rPr>
              <a:t>: Bir metinin karekter sayısını verir.</a:t>
            </a:r>
          </a:p>
          <a:p>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“=Uzunluk(HücreAdı)”</a:t>
            </a:r>
          </a:p>
        </p:txBody>
      </p:sp>
      <p:pic>
        <p:nvPicPr>
          <p:cNvPr id="92163"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782638"/>
            <a:ext cx="3886200" cy="15160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64" name="Dikdörtgen 6"/>
          <p:cNvSpPr>
            <a:spLocks noChangeArrowheads="1"/>
          </p:cNvSpPr>
          <p:nvPr/>
        </p:nvSpPr>
        <p:spPr bwMode="auto">
          <a:xfrm>
            <a:off x="428625" y="2455863"/>
            <a:ext cx="7872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 Eğersay</a:t>
            </a:r>
            <a:r>
              <a:rPr lang="tr-TR">
                <a:solidFill>
                  <a:srgbClr val="002060"/>
                </a:solidFill>
              </a:rPr>
              <a:t>: Belirtilen aralıkta ve istenen koşulu sağlayan hücre sayısını bulur.                      </a:t>
            </a:r>
          </a:p>
          <a:p>
            <a:r>
              <a:rPr lang="tr-TR" b="1">
                <a:solidFill>
                  <a:srgbClr val="002060"/>
                </a:solidFill>
              </a:rPr>
              <a:t> Kullanım Şekli</a:t>
            </a:r>
            <a:r>
              <a:rPr lang="tr-TR">
                <a:solidFill>
                  <a:srgbClr val="002060"/>
                </a:solidFill>
              </a:rPr>
              <a:t>: “=Eğersay(BaşlangıçHücresi:BitişHücresi;”Koşul”)”</a:t>
            </a:r>
          </a:p>
        </p:txBody>
      </p:sp>
      <p:pic>
        <p:nvPicPr>
          <p:cNvPr id="92165" name="Resi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3187700"/>
            <a:ext cx="3849688" cy="16605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166" name="Dikdörtgen 8"/>
          <p:cNvSpPr>
            <a:spLocks noChangeArrowheads="1"/>
          </p:cNvSpPr>
          <p:nvPr/>
        </p:nvSpPr>
        <p:spPr bwMode="auto">
          <a:xfrm>
            <a:off x="531813" y="4964113"/>
            <a:ext cx="8080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Yukarıdaki örnekte dikkat edilirse B2 ilâ B6 arasında yaş değerlerinden 18’in üstünde olan yaş değerlerinin sayısının 1 tane olduğu görülmektedir. Programımızda bu değer B2 hücresinde ve 56’dır.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kdörtgen 4"/>
          <p:cNvSpPr>
            <a:spLocks noChangeArrowheads="1"/>
          </p:cNvSpPr>
          <p:nvPr/>
        </p:nvSpPr>
        <p:spPr bwMode="auto">
          <a:xfrm>
            <a:off x="420688" y="9525"/>
            <a:ext cx="8180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t> </a:t>
            </a:r>
            <a:r>
              <a:rPr lang="tr-TR" b="1">
                <a:solidFill>
                  <a:srgbClr val="002060"/>
                </a:solidFill>
              </a:rPr>
              <a:t>Ençok</a:t>
            </a:r>
            <a:r>
              <a:rPr lang="tr-TR">
                <a:solidFill>
                  <a:srgbClr val="002060"/>
                </a:solidFill>
              </a:rPr>
              <a:t>_</a:t>
            </a:r>
            <a:r>
              <a:rPr lang="tr-TR" b="1">
                <a:solidFill>
                  <a:srgbClr val="002060"/>
                </a:solidFill>
              </a:rPr>
              <a:t>olan</a:t>
            </a:r>
            <a:r>
              <a:rPr lang="tr-TR">
                <a:solidFill>
                  <a:srgbClr val="002060"/>
                </a:solidFill>
              </a:rPr>
              <a:t>:        Belirtilen aralıkta en çok geçen değeri bulmak için kullanılır.</a:t>
            </a:r>
          </a:p>
          <a:p>
            <a:r>
              <a:rPr lang="tr-TR" b="1">
                <a:solidFill>
                  <a:srgbClr val="002060"/>
                </a:solidFill>
              </a:rPr>
              <a:t> Kullanım</a:t>
            </a:r>
            <a:r>
              <a:rPr lang="tr-TR">
                <a:solidFill>
                  <a:srgbClr val="002060"/>
                </a:solidFill>
              </a:rPr>
              <a:t> </a:t>
            </a:r>
            <a:r>
              <a:rPr lang="tr-TR" b="1">
                <a:solidFill>
                  <a:srgbClr val="002060"/>
                </a:solidFill>
              </a:rPr>
              <a:t>Şekli</a:t>
            </a:r>
            <a:r>
              <a:rPr lang="tr-TR">
                <a:solidFill>
                  <a:srgbClr val="002060"/>
                </a:solidFill>
              </a:rPr>
              <a:t>:      ”=Ençok_olan(BaşlangıçHücresi:BitişHücresi)”</a:t>
            </a:r>
          </a:p>
        </p:txBody>
      </p:sp>
      <p:pic>
        <p:nvPicPr>
          <p:cNvPr id="93187" name="Resi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655638"/>
            <a:ext cx="2892425" cy="1933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88" name="Dikdörtgen 1"/>
          <p:cNvSpPr>
            <a:spLocks noChangeArrowheads="1"/>
          </p:cNvSpPr>
          <p:nvPr/>
        </p:nvSpPr>
        <p:spPr bwMode="auto">
          <a:xfrm>
            <a:off x="420688" y="2617788"/>
            <a:ext cx="835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Kullanım Şekli</a:t>
            </a:r>
            <a:r>
              <a:rPr lang="tr-TR">
                <a:solidFill>
                  <a:srgbClr val="002060"/>
                </a:solidFill>
              </a:rPr>
              <a:t>: =Bağ_değ_dolu_say(BaşlangıçHücresi:BitişHücresi)</a:t>
            </a:r>
          </a:p>
          <a:p>
            <a:r>
              <a:rPr lang="tr-TR" b="1">
                <a:solidFill>
                  <a:srgbClr val="002060"/>
                </a:solidFill>
              </a:rPr>
              <a:t>Bağ</a:t>
            </a:r>
            <a:r>
              <a:rPr lang="tr-TR">
                <a:solidFill>
                  <a:srgbClr val="002060"/>
                </a:solidFill>
              </a:rPr>
              <a:t>_</a:t>
            </a:r>
            <a:r>
              <a:rPr lang="tr-TR" b="1">
                <a:solidFill>
                  <a:srgbClr val="002060"/>
                </a:solidFill>
              </a:rPr>
              <a:t>değ</a:t>
            </a:r>
            <a:r>
              <a:rPr lang="tr-TR">
                <a:solidFill>
                  <a:srgbClr val="002060"/>
                </a:solidFill>
              </a:rPr>
              <a:t>_</a:t>
            </a:r>
            <a:r>
              <a:rPr lang="tr-TR" b="1">
                <a:solidFill>
                  <a:srgbClr val="002060"/>
                </a:solidFill>
              </a:rPr>
              <a:t>dolu</a:t>
            </a:r>
            <a:r>
              <a:rPr lang="tr-TR">
                <a:solidFill>
                  <a:srgbClr val="002060"/>
                </a:solidFill>
              </a:rPr>
              <a:t>_</a:t>
            </a:r>
            <a:r>
              <a:rPr lang="tr-TR" b="1">
                <a:solidFill>
                  <a:srgbClr val="002060"/>
                </a:solidFill>
              </a:rPr>
              <a:t>say</a:t>
            </a:r>
            <a:r>
              <a:rPr lang="tr-TR">
                <a:solidFill>
                  <a:srgbClr val="002060"/>
                </a:solidFill>
              </a:rPr>
              <a:t>: Belirli bir aralıktaki boş olmayan hücrelerin sayısını verir.</a:t>
            </a:r>
          </a:p>
        </p:txBody>
      </p:sp>
      <p:pic>
        <p:nvPicPr>
          <p:cNvPr id="93189"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3263900"/>
            <a:ext cx="2892425" cy="18399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0" name="Dikdörtgen 3"/>
          <p:cNvSpPr>
            <a:spLocks noChangeArrowheads="1"/>
          </p:cNvSpPr>
          <p:nvPr/>
        </p:nvSpPr>
        <p:spPr bwMode="auto">
          <a:xfrm>
            <a:off x="579438" y="5229225"/>
            <a:ext cx="8021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Yukarıdaki Excel programımızın amacı A1 ilâ C6 hücreleri arasında dolu olan hücre sayısını bulmaktır.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kdörtgen 3"/>
          <p:cNvSpPr>
            <a:spLocks noChangeArrowheads="1"/>
          </p:cNvSpPr>
          <p:nvPr/>
        </p:nvSpPr>
        <p:spPr bwMode="auto">
          <a:xfrm>
            <a:off x="790575" y="279400"/>
            <a:ext cx="272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b- Hücrelere Veri Girmek</a:t>
            </a:r>
          </a:p>
        </p:txBody>
      </p:sp>
      <p:sp>
        <p:nvSpPr>
          <p:cNvPr id="11267" name="Dikdörtgen 4"/>
          <p:cNvSpPr>
            <a:spLocks noChangeArrowheads="1"/>
          </p:cNvSpPr>
          <p:nvPr/>
        </p:nvSpPr>
        <p:spPr bwMode="auto">
          <a:xfrm>
            <a:off x="914400" y="942975"/>
            <a:ext cx="7673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Veriler Excel hücrelerindeki bilginin üstüne yazılabildiği gibi içindeki bilgiler değiştirilerek de yazılabilir. </a:t>
            </a:r>
          </a:p>
          <a:p>
            <a:pPr algn="just"/>
            <a:endParaRPr lang="tr-TR">
              <a:solidFill>
                <a:srgbClr val="002060"/>
              </a:solidFill>
            </a:endParaRPr>
          </a:p>
          <a:p>
            <a:pPr algn="just"/>
            <a:r>
              <a:rPr lang="tr-TR">
                <a:solidFill>
                  <a:srgbClr val="002060"/>
                </a:solidFill>
              </a:rPr>
              <a:t>İçindeki bilginin üstüne yazmak için hücre tıklanıp seçili duruma getirilir. Yazılan bilgi bir önceki bilgi ile yer değiştirmiş olacaktır. Yani bir önceki veri silinmiş olacaktır. Ya da hücre içeriğine dokunmadan veri girilmek isteniyorsa </a:t>
            </a:r>
            <a:r>
              <a:rPr lang="tr-TR" b="1">
                <a:solidFill>
                  <a:srgbClr val="002060"/>
                </a:solidFill>
              </a:rPr>
              <a:t>F2 </a:t>
            </a:r>
            <a:r>
              <a:rPr lang="tr-TR">
                <a:solidFill>
                  <a:srgbClr val="002060"/>
                </a:solidFill>
              </a:rPr>
              <a:t>kısayolu kullanılır.  Hücre seçilip </a:t>
            </a:r>
            <a:r>
              <a:rPr lang="tr-TR" b="1">
                <a:solidFill>
                  <a:srgbClr val="002060"/>
                </a:solidFill>
              </a:rPr>
              <a:t>Delete</a:t>
            </a:r>
            <a:r>
              <a:rPr lang="tr-TR">
                <a:solidFill>
                  <a:srgbClr val="002060"/>
                </a:solidFill>
              </a:rPr>
              <a:t> ya da </a:t>
            </a:r>
            <a:r>
              <a:rPr lang="tr-TR" b="1">
                <a:solidFill>
                  <a:srgbClr val="002060"/>
                </a:solidFill>
              </a:rPr>
              <a:t>Backspace </a:t>
            </a:r>
            <a:r>
              <a:rPr lang="tr-TR">
                <a:solidFill>
                  <a:srgbClr val="002060"/>
                </a:solidFill>
              </a:rPr>
              <a:t>tuşuna basılarak ta hücre içindeki veri silinebilir. </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kdörtgen 1"/>
          <p:cNvSpPr>
            <a:spLocks noChangeArrowheads="1"/>
          </p:cNvSpPr>
          <p:nvPr/>
        </p:nvSpPr>
        <p:spPr bwMode="auto">
          <a:xfrm>
            <a:off x="382588" y="-3175"/>
            <a:ext cx="8056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b="1">
                <a:solidFill>
                  <a:srgbClr val="002060"/>
                </a:solidFill>
              </a:rPr>
              <a:t>Bağ</a:t>
            </a:r>
            <a:r>
              <a:rPr lang="tr-TR">
                <a:solidFill>
                  <a:srgbClr val="002060"/>
                </a:solidFill>
              </a:rPr>
              <a:t>_</a:t>
            </a:r>
            <a:r>
              <a:rPr lang="tr-TR" b="1">
                <a:solidFill>
                  <a:srgbClr val="002060"/>
                </a:solidFill>
              </a:rPr>
              <a:t>değ</a:t>
            </a:r>
            <a:r>
              <a:rPr lang="tr-TR">
                <a:solidFill>
                  <a:srgbClr val="002060"/>
                </a:solidFill>
              </a:rPr>
              <a:t>_</a:t>
            </a:r>
            <a:r>
              <a:rPr lang="tr-TR" b="1">
                <a:solidFill>
                  <a:srgbClr val="002060"/>
                </a:solidFill>
              </a:rPr>
              <a:t>say</a:t>
            </a:r>
            <a:r>
              <a:rPr lang="tr-TR">
                <a:solidFill>
                  <a:srgbClr val="002060"/>
                </a:solidFill>
              </a:rPr>
              <a:t>:     Belirtilen aralıktaki hücrelerde sayı olanların miktarını verir.</a:t>
            </a:r>
          </a:p>
          <a:p>
            <a:r>
              <a:rPr lang="tr-TR" b="1">
                <a:solidFill>
                  <a:srgbClr val="002060"/>
                </a:solidFill>
              </a:rPr>
              <a:t>Kullanım</a:t>
            </a:r>
            <a:r>
              <a:rPr lang="tr-TR">
                <a:solidFill>
                  <a:srgbClr val="002060"/>
                </a:solidFill>
              </a:rPr>
              <a:t> </a:t>
            </a:r>
            <a:r>
              <a:rPr lang="tr-TR" b="1">
                <a:solidFill>
                  <a:srgbClr val="002060"/>
                </a:solidFill>
              </a:rPr>
              <a:t>Şekli</a:t>
            </a:r>
            <a:r>
              <a:rPr lang="tr-TR">
                <a:solidFill>
                  <a:srgbClr val="002060"/>
                </a:solidFill>
              </a:rPr>
              <a:t>: “=</a:t>
            </a:r>
            <a:r>
              <a:rPr lang="tr-TR" b="1">
                <a:solidFill>
                  <a:srgbClr val="002060"/>
                </a:solidFill>
              </a:rPr>
              <a:t>Bağ</a:t>
            </a:r>
            <a:r>
              <a:rPr lang="tr-TR">
                <a:solidFill>
                  <a:srgbClr val="002060"/>
                </a:solidFill>
              </a:rPr>
              <a:t>_</a:t>
            </a:r>
            <a:r>
              <a:rPr lang="tr-TR" b="1">
                <a:solidFill>
                  <a:srgbClr val="002060"/>
                </a:solidFill>
              </a:rPr>
              <a:t>değ</a:t>
            </a:r>
            <a:r>
              <a:rPr lang="tr-TR">
                <a:solidFill>
                  <a:srgbClr val="002060"/>
                </a:solidFill>
              </a:rPr>
              <a:t>_</a:t>
            </a:r>
            <a:r>
              <a:rPr lang="tr-TR" b="1">
                <a:solidFill>
                  <a:srgbClr val="002060"/>
                </a:solidFill>
              </a:rPr>
              <a:t>say</a:t>
            </a:r>
            <a:r>
              <a:rPr lang="tr-TR">
                <a:solidFill>
                  <a:srgbClr val="002060"/>
                </a:solidFill>
              </a:rPr>
              <a:t>(BaşlangıçHücresi:BitişHücresi)”</a:t>
            </a:r>
          </a:p>
        </p:txBody>
      </p:sp>
      <p:pic>
        <p:nvPicPr>
          <p:cNvPr id="94211"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733425"/>
            <a:ext cx="3078163" cy="19240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212" name="Dikdörtgen 2"/>
          <p:cNvSpPr>
            <a:spLocks noChangeArrowheads="1"/>
          </p:cNvSpPr>
          <p:nvPr/>
        </p:nvSpPr>
        <p:spPr bwMode="auto">
          <a:xfrm>
            <a:off x="517525" y="2944813"/>
            <a:ext cx="792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Yukarıdaki Excel programının bir öncekinden farkı bu defa veri olarak sayı içeren hücre sayısı bulunmuştur.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kdörtgen 2"/>
          <p:cNvSpPr>
            <a:spLocks noChangeArrowheads="1"/>
          </p:cNvSpPr>
          <p:nvPr/>
        </p:nvSpPr>
        <p:spPr bwMode="auto">
          <a:xfrm>
            <a:off x="346075" y="-98425"/>
            <a:ext cx="83899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t>a- Ve(And) </a:t>
            </a:r>
          </a:p>
          <a:p>
            <a:r>
              <a:rPr lang="tr-TR" b="1"/>
              <a:t/>
            </a:r>
            <a:br>
              <a:rPr lang="tr-TR" b="1"/>
            </a:br>
            <a:r>
              <a:rPr lang="tr-TR">
                <a:solidFill>
                  <a:srgbClr val="002060"/>
                </a:solidFill>
              </a:rPr>
              <a:t>“EĞER” ifadesiyle kullanılabildiği gibi tek başınada kullanılabilir. “VE” fonksiyonunun görevi birden fazla şartın beraber sağlamasıyla elde edilecek sonuç veya şartlardan bir veya daha fazlasının sağlamaması durumunda elde edilecek sonucu üretmektir.  	</a:t>
            </a:r>
            <a:br>
              <a:rPr lang="tr-TR">
                <a:solidFill>
                  <a:srgbClr val="002060"/>
                </a:solidFill>
              </a:rPr>
            </a:br>
            <a:endParaRPr lang="tr-TR">
              <a:solidFill>
                <a:srgbClr val="002060"/>
              </a:solidFill>
            </a:endParaRPr>
          </a:p>
          <a:p>
            <a:r>
              <a:rPr lang="tr-TR" b="1">
                <a:solidFill>
                  <a:srgbClr val="002060"/>
                </a:solidFill>
              </a:rPr>
              <a:t>      Kullanım Şekli:   </a:t>
            </a:r>
            <a:r>
              <a:rPr lang="tr-TR">
                <a:solidFill>
                  <a:srgbClr val="002060"/>
                </a:solidFill>
              </a:rPr>
              <a:t>“=Eğer(Ve(Şart;Şart;Şart);”Doğruysa”;”Yanlışsa”)”</a:t>
            </a:r>
          </a:p>
          <a:p>
            <a:r>
              <a:rPr lang="tr-TR">
                <a:solidFill>
                  <a:srgbClr val="002060"/>
                </a:solidFill>
              </a:rPr>
              <a:t> </a:t>
            </a:r>
          </a:p>
          <a:p>
            <a:r>
              <a:rPr lang="tr-TR">
                <a:solidFill>
                  <a:srgbClr val="002060"/>
                </a:solidFill>
              </a:rPr>
              <a:t>Aşağıdaki örnekte “Ve” fonksiyonunun işleyiş mantığı anlatılmaktadır.</a:t>
            </a:r>
          </a:p>
          <a:p>
            <a:r>
              <a:rPr lang="tr-TR">
                <a:solidFill>
                  <a:srgbClr val="002060"/>
                </a:solidFill>
              </a:rPr>
              <a:t> </a:t>
            </a:r>
          </a:p>
          <a:p>
            <a:r>
              <a:rPr lang="tr-TR">
                <a:solidFill>
                  <a:srgbClr val="002060"/>
                </a:solidFill>
              </a:rPr>
              <a:t>Örneğimizde işverenin işe alacağı elemanların;</a:t>
            </a:r>
          </a:p>
          <a:p>
            <a:r>
              <a:rPr lang="tr-TR">
                <a:solidFill>
                  <a:srgbClr val="002060"/>
                </a:solidFill>
              </a:rPr>
              <a:t>Cinsiyetinin “ERKEK”, </a:t>
            </a:r>
          </a:p>
          <a:p>
            <a:r>
              <a:rPr lang="tr-TR">
                <a:solidFill>
                  <a:srgbClr val="002060"/>
                </a:solidFill>
              </a:rPr>
              <a:t>Yaşının “18” den büyük,</a:t>
            </a:r>
          </a:p>
          <a:p>
            <a:r>
              <a:rPr lang="tr-TR">
                <a:solidFill>
                  <a:srgbClr val="002060"/>
                </a:solidFill>
              </a:rPr>
              <a:t>Sınavda aldığı puanın “100” den büyük olması gerekmektedir.</a:t>
            </a:r>
          </a:p>
          <a:p>
            <a:endParaRPr lang="tr-TR"/>
          </a:p>
        </p:txBody>
      </p:sp>
      <p:pic>
        <p:nvPicPr>
          <p:cNvPr id="95235" name="Resim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4149725"/>
            <a:ext cx="5381625" cy="19431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kdörtgen 4"/>
          <p:cNvSpPr>
            <a:spLocks noChangeArrowheads="1"/>
          </p:cNvSpPr>
          <p:nvPr/>
        </p:nvSpPr>
        <p:spPr bwMode="auto">
          <a:xfrm>
            <a:off x="469900" y="33338"/>
            <a:ext cx="7981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Yukarıdaki örneğimizde dikkat edilirse 2. Elemanın cinsiyeti “Erkek”, aldığı puan 200 olduğu halde D3 hücresinde şartlar sağlamıyor sonucunu aldık. Bunun nedeni 2. Elemanın yaşının 18’den küçük olması. </a:t>
            </a:r>
          </a:p>
        </p:txBody>
      </p:sp>
      <p:sp>
        <p:nvSpPr>
          <p:cNvPr id="6" name="Dikdörtgen 5"/>
          <p:cNvSpPr/>
          <p:nvPr/>
        </p:nvSpPr>
        <p:spPr>
          <a:xfrm>
            <a:off x="469900" y="974725"/>
            <a:ext cx="8080375" cy="3140075"/>
          </a:xfrm>
          <a:prstGeom prst="rect">
            <a:avLst/>
          </a:prstGeom>
        </p:spPr>
        <p:txBody>
          <a:bodyPr>
            <a:spAutoFit/>
          </a:bodyPr>
          <a:lstStyle/>
          <a:p>
            <a:pPr>
              <a:defRPr/>
            </a:pPr>
            <a:r>
              <a:rPr lang="tr-TR" dirty="0"/>
              <a:t>b- Yada(</a:t>
            </a:r>
            <a:r>
              <a:rPr lang="tr-TR" dirty="0" err="1"/>
              <a:t>Or</a:t>
            </a:r>
            <a:r>
              <a:rPr lang="tr-TR" dirty="0"/>
              <a:t>)</a:t>
            </a:r>
            <a:r>
              <a:rPr lang="x-none" b="1" cap="all"/>
              <a:t/>
            </a:r>
            <a:br>
              <a:rPr lang="x-none" b="1" cap="all"/>
            </a:br>
            <a:endParaRPr lang="tr-TR" dirty="0">
              <a:solidFill>
                <a:srgbClr val="002060"/>
              </a:solidFill>
            </a:endParaRPr>
          </a:p>
          <a:p>
            <a:pPr algn="just">
              <a:defRPr/>
            </a:pPr>
            <a:r>
              <a:rPr lang="tr-TR" dirty="0">
                <a:solidFill>
                  <a:srgbClr val="002060"/>
                </a:solidFill>
              </a:rPr>
              <a:t>“EĞER” ifadesiyle kullanılabildiği gibi tek başına da kullanılabilen “YADA” fonksiyonunun görevi birden fazla şartı bulunan bir durumun sadece bir şartının veya daha fazlasının sağlamasıyla elde edilecek sonuç veya </a:t>
            </a:r>
            <a:r>
              <a:rPr lang="tr-TR" dirty="0" err="1">
                <a:solidFill>
                  <a:srgbClr val="002060"/>
                </a:solidFill>
              </a:rPr>
              <a:t>şartlarınhiçbirinin</a:t>
            </a:r>
            <a:r>
              <a:rPr lang="tr-TR" dirty="0">
                <a:solidFill>
                  <a:srgbClr val="002060"/>
                </a:solidFill>
              </a:rPr>
              <a:t> sağlanmaması durumunda elde edilecek sonucu üretmektir.  	</a:t>
            </a:r>
            <a:br>
              <a:rPr lang="tr-TR" dirty="0">
                <a:solidFill>
                  <a:srgbClr val="002060"/>
                </a:solidFill>
              </a:rPr>
            </a:br>
            <a:endParaRPr lang="tr-TR" dirty="0">
              <a:solidFill>
                <a:srgbClr val="002060"/>
              </a:solidFill>
            </a:endParaRPr>
          </a:p>
          <a:p>
            <a:pPr>
              <a:defRPr/>
            </a:pPr>
            <a:r>
              <a:rPr lang="tr-TR" b="1" dirty="0">
                <a:solidFill>
                  <a:srgbClr val="002060"/>
                </a:solidFill>
              </a:rPr>
              <a:t>Kullanım Şekli:</a:t>
            </a:r>
            <a:r>
              <a:rPr lang="tr-TR" dirty="0">
                <a:solidFill>
                  <a:srgbClr val="002060"/>
                </a:solidFill>
              </a:rPr>
              <a:t> “=Eğer(YADA(</a:t>
            </a:r>
            <a:r>
              <a:rPr lang="tr-TR" dirty="0" err="1">
                <a:solidFill>
                  <a:srgbClr val="002060"/>
                </a:solidFill>
              </a:rPr>
              <a:t>Şart;Şart;Şart</a:t>
            </a:r>
            <a:r>
              <a:rPr lang="tr-TR" dirty="0">
                <a:solidFill>
                  <a:srgbClr val="002060"/>
                </a:solidFill>
              </a:rPr>
              <a:t>);”</a:t>
            </a:r>
            <a:r>
              <a:rPr lang="tr-TR" dirty="0" err="1">
                <a:solidFill>
                  <a:srgbClr val="002060"/>
                </a:solidFill>
              </a:rPr>
              <a:t>Doğruysa”;”Yanlışsa</a:t>
            </a:r>
            <a:r>
              <a:rPr lang="tr-TR" dirty="0">
                <a:solidFill>
                  <a:srgbClr val="002060"/>
                </a:solidFill>
              </a:rPr>
              <a:t>”)”</a:t>
            </a:r>
          </a:p>
          <a:p>
            <a:pPr>
              <a:defRPr/>
            </a:pPr>
            <a:endParaRPr lang="tr-TR" dirty="0">
              <a:solidFill>
                <a:srgbClr val="002060"/>
              </a:solidFill>
            </a:endParaRPr>
          </a:p>
          <a:p>
            <a:pPr>
              <a:defRPr/>
            </a:pPr>
            <a:r>
              <a:rPr lang="tr-TR" dirty="0">
                <a:solidFill>
                  <a:srgbClr val="002060"/>
                </a:solidFill>
              </a:rPr>
              <a:t>Aşağıdaki örnekte “YÂDA” fonksiyonunun işleyiş mantığı anlatılmaktadır</a:t>
            </a:r>
          </a:p>
        </p:txBody>
      </p:sp>
      <p:sp>
        <p:nvSpPr>
          <p:cNvPr id="96260" name="Dikdörtgen 6"/>
          <p:cNvSpPr>
            <a:spLocks noChangeArrowheads="1"/>
          </p:cNvSpPr>
          <p:nvPr/>
        </p:nvSpPr>
        <p:spPr bwMode="auto">
          <a:xfrm>
            <a:off x="581025" y="4275138"/>
            <a:ext cx="79692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Örneğimizde işverenin işe alacağı elemanların;</a:t>
            </a:r>
          </a:p>
          <a:p>
            <a:r>
              <a:rPr lang="tr-TR">
                <a:solidFill>
                  <a:srgbClr val="002060"/>
                </a:solidFill>
              </a:rPr>
              <a:t> </a:t>
            </a:r>
          </a:p>
          <a:p>
            <a:r>
              <a:rPr lang="tr-TR">
                <a:solidFill>
                  <a:srgbClr val="002060"/>
                </a:solidFill>
              </a:rPr>
              <a:t>Cinsiyetinin “ERKEK”,</a:t>
            </a:r>
          </a:p>
          <a:p>
            <a:r>
              <a:rPr lang="tr-TR">
                <a:solidFill>
                  <a:srgbClr val="002060"/>
                </a:solidFill>
              </a:rPr>
              <a:t>Yaşının “18” den büyük,</a:t>
            </a:r>
          </a:p>
          <a:p>
            <a:r>
              <a:rPr lang="tr-TR">
                <a:solidFill>
                  <a:srgbClr val="002060"/>
                </a:solidFill>
              </a:rPr>
              <a:t>Sınavda aldığı puanın “100”,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kdörtgen 4"/>
          <p:cNvSpPr>
            <a:spLocks noChangeArrowheads="1"/>
          </p:cNvSpPr>
          <p:nvPr/>
        </p:nvSpPr>
        <p:spPr bwMode="auto">
          <a:xfrm>
            <a:off x="358775" y="0"/>
            <a:ext cx="815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Şartlarından en az bir tanesinin sağlaması durumunda elemanın işe alınacağı belirtilmektedir.</a:t>
            </a:r>
          </a:p>
        </p:txBody>
      </p:sp>
      <p:pic>
        <p:nvPicPr>
          <p:cNvPr id="97283" name="Resi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804863"/>
            <a:ext cx="5464175" cy="2235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kdörtgen 4"/>
          <p:cNvSpPr>
            <a:spLocks noChangeArrowheads="1"/>
          </p:cNvSpPr>
          <p:nvPr/>
        </p:nvSpPr>
        <p:spPr bwMode="auto">
          <a:xfrm>
            <a:off x="271463" y="-103188"/>
            <a:ext cx="82788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t>G- EXCEL 2010 BAZI YENİLİKLER</a:t>
            </a:r>
          </a:p>
          <a:p>
            <a:pPr algn="ctr"/>
            <a:endParaRPr lang="tr-TR"/>
          </a:p>
          <a:p>
            <a:r>
              <a:rPr lang="tr-TR">
                <a:solidFill>
                  <a:srgbClr val="002060"/>
                </a:solidFill>
              </a:rPr>
              <a:t>Microsoft Office 2010 Excel genel itibariyle 2007 sürümüyle aynı özelliklere sahip  olmakla birlikte bazı  yeniliklere sahip olduğunu söylenebilir.</a:t>
            </a:r>
          </a:p>
          <a:p>
            <a:r>
              <a:rPr lang="tr-TR">
                <a:solidFill>
                  <a:srgbClr val="002060"/>
                </a:solidFill>
              </a:rPr>
              <a:t> </a:t>
            </a:r>
          </a:p>
          <a:p>
            <a:pPr marL="1257300" lvl="2" indent="-342900">
              <a:buFont typeface="Arial" charset="0"/>
              <a:buAutoNum type="arabicPeriod"/>
            </a:pPr>
            <a:r>
              <a:rPr lang="tr-TR">
                <a:solidFill>
                  <a:srgbClr val="002060"/>
                </a:solidFill>
              </a:rPr>
              <a:t>Yeni Sekme Oluşturma</a:t>
            </a:r>
          </a:p>
          <a:p>
            <a:pPr marL="1257300" lvl="2" indent="-342900">
              <a:buFont typeface="Arial" charset="0"/>
              <a:buAutoNum type="arabicPeriod"/>
            </a:pPr>
            <a:r>
              <a:rPr lang="tr-TR">
                <a:solidFill>
                  <a:srgbClr val="002060"/>
                </a:solidFill>
              </a:rPr>
              <a:t>Backstage Görünümü</a:t>
            </a:r>
          </a:p>
          <a:p>
            <a:pPr marL="1257300" lvl="2" indent="-342900">
              <a:buFont typeface="Arial" charset="0"/>
              <a:buAutoNum type="arabicPeriod"/>
            </a:pPr>
            <a:r>
              <a:rPr lang="tr-TR">
                <a:solidFill>
                  <a:srgbClr val="002060"/>
                </a:solidFill>
              </a:rPr>
              <a:t>Otomatik Kurtarma</a:t>
            </a:r>
          </a:p>
          <a:p>
            <a:pPr marL="1257300" lvl="2" indent="-342900">
              <a:buFont typeface="Arial" charset="0"/>
              <a:buAutoNum type="arabicPeriod"/>
            </a:pPr>
            <a:r>
              <a:rPr lang="tr-TR">
                <a:solidFill>
                  <a:srgbClr val="002060"/>
                </a:solidFill>
              </a:rPr>
              <a:t>Mini Grafikler</a:t>
            </a:r>
          </a:p>
        </p:txBody>
      </p:sp>
      <p:sp>
        <p:nvSpPr>
          <p:cNvPr id="6" name="Dikdörtgen 5"/>
          <p:cNvSpPr/>
          <p:nvPr/>
        </p:nvSpPr>
        <p:spPr>
          <a:xfrm>
            <a:off x="271463" y="2679700"/>
            <a:ext cx="8105775" cy="2032000"/>
          </a:xfrm>
          <a:prstGeom prst="rect">
            <a:avLst/>
          </a:prstGeom>
        </p:spPr>
        <p:txBody>
          <a:bodyPr>
            <a:spAutoFit/>
          </a:bodyPr>
          <a:lstStyle/>
          <a:p>
            <a:pPr>
              <a:defRPr/>
            </a:pPr>
            <a:r>
              <a:rPr lang="tr-TR" cap="all" dirty="0"/>
              <a:t>1- </a:t>
            </a:r>
            <a:r>
              <a:rPr lang="x-none" cap="all"/>
              <a:t>Yeni Sekme Oluşturma</a:t>
            </a:r>
            <a:endParaRPr lang="tr-TR" cap="all" dirty="0"/>
          </a:p>
          <a:p>
            <a:pPr>
              <a:defRPr/>
            </a:pPr>
            <a:r>
              <a:rPr lang="tr-TR" dirty="0"/>
              <a:t> </a:t>
            </a:r>
          </a:p>
          <a:p>
            <a:pPr algn="just">
              <a:defRPr/>
            </a:pPr>
            <a:r>
              <a:rPr lang="tr-TR" dirty="0">
                <a:solidFill>
                  <a:srgbClr val="002060"/>
                </a:solidFill>
              </a:rPr>
              <a:t>Microsoft Excel 2007 ile gelen şerit (</a:t>
            </a:r>
            <a:r>
              <a:rPr lang="tr-TR" dirty="0" err="1">
                <a:solidFill>
                  <a:srgbClr val="002060"/>
                </a:solidFill>
              </a:rPr>
              <a:t>Ribon</a:t>
            </a:r>
            <a:r>
              <a:rPr lang="tr-TR" dirty="0">
                <a:solidFill>
                  <a:srgbClr val="002060"/>
                </a:solidFill>
              </a:rPr>
              <a:t>), çalışma sayfasında kullanılan komut ve menülere rahatlıkla ulaşılmasını sağlıyordu. Fakat Microsoft Excel 2007’de  şeride bize ait sekmeler oluşturulamıyordu. Bu işlem  MS Office Excel 2010  ile  yapılabilmektedir.  </a:t>
            </a:r>
          </a:p>
          <a:p>
            <a:pPr algn="just">
              <a:defRPr/>
            </a:pPr>
            <a:r>
              <a:rPr lang="tr-TR" b="1" dirty="0">
                <a:solidFill>
                  <a:srgbClr val="002060"/>
                </a:solidFill>
              </a:rPr>
              <a:t>	</a:t>
            </a:r>
            <a:endParaRPr lang="tr-TR" dirty="0">
              <a:solidFill>
                <a:srgbClr val="00206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Resim 4"/>
          <p:cNvPicPr>
            <a:picLocks noChangeAspect="1" noChangeArrowheads="1"/>
          </p:cNvPicPr>
          <p:nvPr/>
        </p:nvPicPr>
        <p:blipFill>
          <a:blip r:embed="rId2">
            <a:extLst>
              <a:ext uri="{28A0092B-C50C-407E-A947-70E740481C1C}">
                <a14:useLocalDpi xmlns:a14="http://schemas.microsoft.com/office/drawing/2010/main" val="0"/>
              </a:ext>
            </a:extLst>
          </a:blip>
          <a:srcRect r="-287" b="5779"/>
          <a:stretch>
            <a:fillRect/>
          </a:stretch>
        </p:blipFill>
        <p:spPr bwMode="auto">
          <a:xfrm>
            <a:off x="1281113" y="1970088"/>
            <a:ext cx="2449512" cy="30400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9331" name="Resim 5"/>
          <p:cNvPicPr>
            <a:picLocks noChangeAspect="1" noChangeArrowheads="1"/>
          </p:cNvPicPr>
          <p:nvPr/>
        </p:nvPicPr>
        <p:blipFill>
          <a:blip r:embed="rId3">
            <a:extLst>
              <a:ext uri="{28A0092B-C50C-407E-A947-70E740481C1C}">
                <a14:useLocalDpi xmlns:a14="http://schemas.microsoft.com/office/drawing/2010/main" val="0"/>
              </a:ext>
            </a:extLst>
          </a:blip>
          <a:srcRect b="5972"/>
          <a:stretch>
            <a:fillRect/>
          </a:stretch>
        </p:blipFill>
        <p:spPr bwMode="auto">
          <a:xfrm>
            <a:off x="4851400" y="1970088"/>
            <a:ext cx="2586038" cy="3040062"/>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
        <p:nvSpPr>
          <p:cNvPr id="99332" name="Dikdörtgen 6"/>
          <p:cNvSpPr>
            <a:spLocks noChangeArrowheads="1"/>
          </p:cNvSpPr>
          <p:nvPr/>
        </p:nvSpPr>
        <p:spPr bwMode="auto">
          <a:xfrm>
            <a:off x="511175" y="0"/>
            <a:ext cx="80391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tr-TR">
                <a:solidFill>
                  <a:srgbClr val="002060"/>
                </a:solidFill>
              </a:rPr>
              <a:t>Aşağıdaki resimde yeralan bölümlere ulaşmak için</a:t>
            </a:r>
            <a:r>
              <a:rPr lang="tr-TR" b="1">
                <a:solidFill>
                  <a:srgbClr val="002060"/>
                </a:solidFill>
              </a:rPr>
              <a:t> Dosya(Backstage)-Seçenekler(Excel Seçenekleri)-Şeridi Özelleştir</a:t>
            </a:r>
            <a:r>
              <a:rPr lang="tr-TR">
                <a:solidFill>
                  <a:srgbClr val="002060"/>
                </a:solidFill>
              </a:rPr>
              <a:t> sekmeleri kullanılarak ulaşılabilir. Resimde görüldüğü gibi Yeni sekme Oluşturmak için </a:t>
            </a:r>
            <a:r>
              <a:rPr lang="tr-TR" b="1">
                <a:solidFill>
                  <a:srgbClr val="002060"/>
                </a:solidFill>
              </a:rPr>
              <a:t>“Yeni Sekme”</a:t>
            </a:r>
            <a:r>
              <a:rPr lang="tr-TR">
                <a:solidFill>
                  <a:srgbClr val="002060"/>
                </a:solidFill>
              </a:rPr>
              <a:t> butonuna tıklanır. Oluşturulan sekmeyi adlandırmak için ise “Yeniden Adlandır” butonuna tıklanarak bize ait yeni sekmeye isim verebilir. Resimde “Benim Menü” adlı yeni bir sekme oluşturulmuştur.</a:t>
            </a:r>
            <a:endParaRPr lang="tr-T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31800" y="20638"/>
            <a:ext cx="8081963" cy="1754187"/>
          </a:xfrm>
          <a:prstGeom prst="rect">
            <a:avLst/>
          </a:prstGeom>
        </p:spPr>
        <p:txBody>
          <a:bodyPr>
            <a:spAutoFit/>
          </a:bodyPr>
          <a:lstStyle/>
          <a:p>
            <a:pPr>
              <a:defRPr/>
            </a:pPr>
            <a:r>
              <a:rPr lang="tr-TR" cap="all" dirty="0"/>
              <a:t>2- </a:t>
            </a:r>
            <a:r>
              <a:rPr lang="x-none" cap="all"/>
              <a:t>Backstage(Dosya) Görünümü</a:t>
            </a:r>
            <a:endParaRPr lang="tr-TR" cap="all" dirty="0"/>
          </a:p>
          <a:p>
            <a:pPr>
              <a:defRPr/>
            </a:pPr>
            <a:r>
              <a:rPr lang="tr-TR" b="1" dirty="0"/>
              <a:t> </a:t>
            </a:r>
            <a:endParaRPr lang="tr-TR" dirty="0"/>
          </a:p>
          <a:p>
            <a:pPr algn="just">
              <a:defRPr/>
            </a:pPr>
            <a:r>
              <a:rPr lang="tr-TR" dirty="0">
                <a:solidFill>
                  <a:srgbClr val="002060"/>
                </a:solidFill>
              </a:rPr>
              <a:t>“Dosya” </a:t>
            </a:r>
            <a:r>
              <a:rPr lang="tr-TR" dirty="0" err="1">
                <a:solidFill>
                  <a:srgbClr val="002060"/>
                </a:solidFill>
              </a:rPr>
              <a:t>menüsüsünden</a:t>
            </a:r>
            <a:r>
              <a:rPr lang="tr-TR" dirty="0">
                <a:solidFill>
                  <a:srgbClr val="002060"/>
                </a:solidFill>
              </a:rPr>
              <a:t> ulaşılan </a:t>
            </a:r>
            <a:r>
              <a:rPr lang="tr-TR" dirty="0" err="1">
                <a:solidFill>
                  <a:srgbClr val="002060"/>
                </a:solidFill>
              </a:rPr>
              <a:t>Backstage</a:t>
            </a:r>
            <a:r>
              <a:rPr lang="tr-TR" dirty="0">
                <a:solidFill>
                  <a:srgbClr val="002060"/>
                </a:solidFill>
              </a:rPr>
              <a:t> görünümü Dosya açma-Kapatma-Kaydetme-Yazdırma, “Bilgi” sekmesi altında İzinler-Paylaşıma Hazırlama-Sürümler bilgileri, “Seçenekler” sekmesi altında Excel seçenekleri gibi Excel çalışma dosyası hakkındaki birçok özelliğe buradan ulaşılabilir.</a:t>
            </a:r>
          </a:p>
        </p:txBody>
      </p:sp>
      <p:pic>
        <p:nvPicPr>
          <p:cNvPr id="100355" name="Resim 5"/>
          <p:cNvPicPr>
            <a:picLocks noChangeAspect="1" noChangeArrowheads="1"/>
          </p:cNvPicPr>
          <p:nvPr/>
        </p:nvPicPr>
        <p:blipFill>
          <a:blip r:embed="rId2">
            <a:extLst>
              <a:ext uri="{28A0092B-C50C-407E-A947-70E740481C1C}">
                <a14:useLocalDpi xmlns:a14="http://schemas.microsoft.com/office/drawing/2010/main" val="0"/>
              </a:ext>
            </a:extLst>
          </a:blip>
          <a:srcRect l="-2" r="-195" b="4089"/>
          <a:stretch>
            <a:fillRect/>
          </a:stretch>
        </p:blipFill>
        <p:spPr bwMode="auto">
          <a:xfrm>
            <a:off x="585788" y="1874838"/>
            <a:ext cx="3689350" cy="378460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8775" y="0"/>
            <a:ext cx="8007350" cy="4524375"/>
          </a:xfrm>
          <a:prstGeom prst="rect">
            <a:avLst/>
          </a:prstGeom>
        </p:spPr>
        <p:txBody>
          <a:bodyPr>
            <a:spAutoFit/>
          </a:bodyPr>
          <a:lstStyle/>
          <a:p>
            <a:pPr>
              <a:defRPr/>
            </a:pPr>
            <a:r>
              <a:rPr lang="tr-TR" cap="all" dirty="0"/>
              <a:t>3- </a:t>
            </a:r>
            <a:r>
              <a:rPr lang="x-none" cap="all"/>
              <a:t>Otomatik Kurtarma</a:t>
            </a:r>
            <a:endParaRPr lang="tr-TR" cap="all" dirty="0"/>
          </a:p>
          <a:p>
            <a:pPr>
              <a:defRPr/>
            </a:pPr>
            <a:endParaRPr lang="tr-TR" b="1" cap="all" dirty="0">
              <a:solidFill>
                <a:srgbClr val="002060"/>
              </a:solidFill>
            </a:endParaRPr>
          </a:p>
          <a:p>
            <a:pPr>
              <a:defRPr/>
            </a:pPr>
            <a:r>
              <a:rPr lang="tr-TR" dirty="0">
                <a:solidFill>
                  <a:srgbClr val="002060"/>
                </a:solidFill>
              </a:rPr>
              <a:t>Üçüncü olarak Microsoft Office Excel  Otomatik Kurtarma olayının önceki sürümlerinden farklı olarak kaydetmeden kapatılan dosyalarında kurtarabiliyor olmasıdır. </a:t>
            </a:r>
          </a:p>
          <a:p>
            <a:pPr>
              <a:defRPr/>
            </a:pPr>
            <a:r>
              <a:rPr lang="tr-TR" b="1" dirty="0"/>
              <a:t> </a:t>
            </a:r>
          </a:p>
          <a:p>
            <a:pPr>
              <a:defRPr/>
            </a:pPr>
            <a:r>
              <a:rPr lang="tr-TR" cap="all" dirty="0"/>
              <a:t>4- </a:t>
            </a:r>
            <a:r>
              <a:rPr lang="x-none" cap="all"/>
              <a:t>Mini Grafikler</a:t>
            </a:r>
            <a:endParaRPr lang="tr-TR" cap="all" dirty="0"/>
          </a:p>
          <a:p>
            <a:pPr>
              <a:defRPr/>
            </a:pPr>
            <a:endParaRPr lang="tr-TR" b="1" cap="all" dirty="0"/>
          </a:p>
          <a:p>
            <a:pPr algn="just">
              <a:defRPr/>
            </a:pPr>
            <a:r>
              <a:rPr lang="tr-TR" dirty="0">
                <a:solidFill>
                  <a:srgbClr val="002060"/>
                </a:solidFill>
              </a:rPr>
              <a:t>Bir diğer yenilik veriler arasındaki ilişki mini grafiklerle gösterilebilir. Bunun için </a:t>
            </a:r>
            <a:r>
              <a:rPr lang="tr-TR" b="1" dirty="0">
                <a:solidFill>
                  <a:srgbClr val="002060"/>
                </a:solidFill>
              </a:rPr>
              <a:t>Ekle </a:t>
            </a:r>
            <a:r>
              <a:rPr lang="tr-TR" dirty="0">
                <a:solidFill>
                  <a:srgbClr val="002060"/>
                </a:solidFill>
              </a:rPr>
              <a:t>menüsü altında “</a:t>
            </a:r>
            <a:r>
              <a:rPr lang="tr-TR" b="1" dirty="0">
                <a:solidFill>
                  <a:srgbClr val="002060"/>
                </a:solidFill>
              </a:rPr>
              <a:t>Mini Grafikler</a:t>
            </a:r>
            <a:r>
              <a:rPr lang="tr-TR" dirty="0">
                <a:solidFill>
                  <a:srgbClr val="002060"/>
                </a:solidFill>
              </a:rPr>
              <a:t>” bölümü kullanılabilir. Bu olayı bir örnekle açıklayacak olursak. Altın ve Dolar için 3 günlük bir analiz yapıldığını varsayalım. 3 gün içerisinde Dolar ve Altın’da meydana gelen değişim Mini Grafik kullanılarak grafiksel olarak gösterebilir. </a:t>
            </a:r>
            <a:r>
              <a:rPr lang="tr-TR" b="1" dirty="0">
                <a:solidFill>
                  <a:srgbClr val="002060"/>
                </a:solidFill>
              </a:rPr>
              <a:t>E2</a:t>
            </a:r>
            <a:r>
              <a:rPr lang="tr-TR" dirty="0">
                <a:solidFill>
                  <a:srgbClr val="002060"/>
                </a:solidFill>
              </a:rPr>
              <a:t> ve </a:t>
            </a:r>
            <a:r>
              <a:rPr lang="tr-TR" b="1" dirty="0">
                <a:solidFill>
                  <a:srgbClr val="002060"/>
                </a:solidFill>
              </a:rPr>
              <a:t>E3</a:t>
            </a:r>
            <a:r>
              <a:rPr lang="tr-TR" dirty="0">
                <a:solidFill>
                  <a:srgbClr val="002060"/>
                </a:solidFill>
              </a:rPr>
              <a:t> hücrelerine </a:t>
            </a:r>
            <a:r>
              <a:rPr lang="tr-TR" dirty="0" err="1">
                <a:solidFill>
                  <a:srgbClr val="002060"/>
                </a:solidFill>
              </a:rPr>
              <a:t>P.Tesi</a:t>
            </a:r>
            <a:r>
              <a:rPr lang="tr-TR" dirty="0">
                <a:solidFill>
                  <a:srgbClr val="002060"/>
                </a:solidFill>
              </a:rPr>
              <a:t>, Salı, Çarşamba günlerindeki Altın ve Dolar fiyatlarındaki değişimi gösterecek bir grafik eklenecektir. </a:t>
            </a:r>
            <a:r>
              <a:rPr lang="tr-TR" b="1" dirty="0">
                <a:solidFill>
                  <a:srgbClr val="002060"/>
                </a:solidFill>
              </a:rPr>
              <a:t>Mini Grafikler</a:t>
            </a:r>
            <a:r>
              <a:rPr lang="tr-TR" dirty="0">
                <a:solidFill>
                  <a:srgbClr val="002060"/>
                </a:solidFill>
              </a:rPr>
              <a:t> Ekle sekmesi altında bulunmaktadır. Mini Grafiklerin bulunduğu konum resimde gösterilmiştir.</a:t>
            </a:r>
          </a:p>
        </p:txBody>
      </p:sp>
      <p:pic>
        <p:nvPicPr>
          <p:cNvPr id="101379" name="Resim 5"/>
          <p:cNvPicPr>
            <a:picLocks noChangeAspect="1" noChangeArrowheads="1"/>
          </p:cNvPicPr>
          <p:nvPr/>
        </p:nvPicPr>
        <p:blipFill>
          <a:blip r:embed="rId2">
            <a:extLst>
              <a:ext uri="{28A0092B-C50C-407E-A947-70E740481C1C}">
                <a14:useLocalDpi xmlns:a14="http://schemas.microsoft.com/office/drawing/2010/main" val="0"/>
              </a:ext>
            </a:extLst>
          </a:blip>
          <a:srcRect b="11935"/>
          <a:stretch>
            <a:fillRect/>
          </a:stretch>
        </p:blipFill>
        <p:spPr bwMode="auto">
          <a:xfrm>
            <a:off x="503238" y="4524375"/>
            <a:ext cx="3624262" cy="1517650"/>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kdörtgen 6"/>
          <p:cNvSpPr>
            <a:spLocks noChangeArrowheads="1"/>
          </p:cNvSpPr>
          <p:nvPr/>
        </p:nvSpPr>
        <p:spPr bwMode="auto">
          <a:xfrm>
            <a:off x="309563" y="-184150"/>
            <a:ext cx="796925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a:solidFill>
                  <a:srgbClr val="002060"/>
                </a:solidFill>
              </a:rPr>
              <a:t> </a:t>
            </a:r>
          </a:p>
          <a:p>
            <a:pPr algn="just"/>
            <a:r>
              <a:rPr lang="tr-TR">
                <a:solidFill>
                  <a:srgbClr val="002060"/>
                </a:solidFill>
              </a:rPr>
              <a:t>E2 ve E3 hücrelerinde grafiklerin gösterilmesi için hücreler aktif iken yani seçili halde iken Mini Grafikler sekmesine tıklanır ve analizi yapılacak hücre aralığı girilir. Resimde Altın için eğilimin gerçekleştirilebilmesi için “Veri Aralığı” kısmına Altın fiyatlarının olduğu hücre aralığı girilir. Resimde Altın için Veri aralığı </a:t>
            </a:r>
            <a:r>
              <a:rPr lang="tr-TR" b="1">
                <a:solidFill>
                  <a:srgbClr val="002060"/>
                </a:solidFill>
              </a:rPr>
              <a:t>B2:D2</a:t>
            </a:r>
            <a:r>
              <a:rPr lang="tr-TR">
                <a:solidFill>
                  <a:srgbClr val="002060"/>
                </a:solidFill>
              </a:rPr>
              <a:t> girilmiştir. Dolar için ise Veri Aralığı </a:t>
            </a:r>
            <a:r>
              <a:rPr lang="tr-TR" b="1">
                <a:solidFill>
                  <a:srgbClr val="002060"/>
                </a:solidFill>
              </a:rPr>
              <a:t>B3:D3 </a:t>
            </a:r>
            <a:r>
              <a:rPr lang="tr-TR">
                <a:solidFill>
                  <a:srgbClr val="002060"/>
                </a:solidFill>
              </a:rPr>
              <a:t>hücre aralığı girilmektedir.</a:t>
            </a:r>
            <a:r>
              <a:rPr lang="tr-TR" b="1">
                <a:solidFill>
                  <a:srgbClr val="002060"/>
                </a:solidFill>
              </a:rPr>
              <a:t> </a:t>
            </a:r>
            <a:endParaRPr lang="tr-TR">
              <a:solidFill>
                <a:srgbClr val="002060"/>
              </a:solidFill>
            </a:endParaRPr>
          </a:p>
        </p:txBody>
      </p:sp>
      <p:pic>
        <p:nvPicPr>
          <p:cNvPr id="102403" name="Resi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005013"/>
            <a:ext cx="3354388" cy="25304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04" name="Resim 9"/>
          <p:cNvPicPr>
            <a:picLocks noChangeAspect="1" noChangeArrowheads="1"/>
          </p:cNvPicPr>
          <p:nvPr/>
        </p:nvPicPr>
        <p:blipFill>
          <a:blip r:embed="rId4">
            <a:extLst>
              <a:ext uri="{28A0092B-C50C-407E-A947-70E740481C1C}">
                <a14:useLocalDpi xmlns:a14="http://schemas.microsoft.com/office/drawing/2010/main" val="0"/>
              </a:ext>
            </a:extLst>
          </a:blip>
          <a:srcRect r="281" b="11589"/>
          <a:stretch>
            <a:fillRect/>
          </a:stretch>
        </p:blipFill>
        <p:spPr bwMode="auto">
          <a:xfrm>
            <a:off x="4448175" y="2005013"/>
            <a:ext cx="3386138" cy="2530475"/>
          </a:xfrm>
          <a:prstGeom prst="rect">
            <a:avLst/>
          </a:prstGeom>
          <a:noFill/>
          <a:ln w="3175" algn="ctr">
            <a:solidFill>
              <a:srgbClr val="000000"/>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17171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3289</TotalTime>
  <Words>5676</Words>
  <Application>Microsoft Office PowerPoint</Application>
  <PresentationFormat>Ekran Gösterisi (4:3)</PresentationFormat>
  <Paragraphs>552</Paragraphs>
  <Slides>98</Slides>
  <Notes>11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98</vt:i4>
      </vt:variant>
    </vt:vector>
  </HeadingPairs>
  <TitlesOfParts>
    <vt:vector size="104" baseType="lpstr">
      <vt:lpstr>Arial</vt:lpstr>
      <vt:lpstr>Wingdings</vt:lpstr>
      <vt:lpstr>Calibri</vt:lpstr>
      <vt:lpstr>Times New Roman</vt:lpstr>
      <vt:lpstr>Book Antiqua</vt:lpstr>
      <vt:lpstr>Default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Clearly Presented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template</dc:title>
  <dc:creator>Presentation Magazine</dc:creator>
  <cp:lastModifiedBy>farabi</cp:lastModifiedBy>
  <cp:revision>94</cp:revision>
  <dcterms:created xsi:type="dcterms:W3CDTF">2009-11-03T13:35:13Z</dcterms:created>
  <dcterms:modified xsi:type="dcterms:W3CDTF">2012-05-03T02:14:52Z</dcterms:modified>
</cp:coreProperties>
</file>