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1"/>
  </p:notesMasterIdLst>
  <p:sldIdLst>
    <p:sldId id="367" r:id="rId2"/>
    <p:sldId id="259" r:id="rId3"/>
    <p:sldId id="368" r:id="rId4"/>
    <p:sldId id="370" r:id="rId5"/>
    <p:sldId id="369" r:id="rId6"/>
    <p:sldId id="371" r:id="rId7"/>
    <p:sldId id="374" r:id="rId8"/>
    <p:sldId id="372"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268" r:id="rId30"/>
    <p:sldId id="395" r:id="rId31"/>
    <p:sldId id="396" r:id="rId32"/>
    <p:sldId id="397" r:id="rId33"/>
    <p:sldId id="398" r:id="rId34"/>
    <p:sldId id="399" r:id="rId35"/>
    <p:sldId id="400" r:id="rId36"/>
    <p:sldId id="401"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p:normalViewPr>
  <p:slideViewPr>
    <p:cSldViewPr snapToGrid="0">
      <p:cViewPr>
        <p:scale>
          <a:sx n="70" d="100"/>
          <a:sy n="70" d="100"/>
        </p:scale>
        <p:origin x="-144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36B3AE8-DAF4-4FED-8209-4D251938249B}" type="slidenum">
              <a:rPr lang="en-GB"/>
              <a:pPr>
                <a:defRPr/>
              </a:pPr>
              <a:t>‹#›</a:t>
            </a:fld>
            <a:endParaRPr lang="en-GB"/>
          </a:p>
        </p:txBody>
      </p:sp>
    </p:spTree>
    <p:extLst>
      <p:ext uri="{BB962C8B-B14F-4D97-AF65-F5344CB8AC3E}">
        <p14:creationId xmlns:p14="http://schemas.microsoft.com/office/powerpoint/2010/main" val="1471112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1E3421-744F-4678-9FE8-169A965225CD}" type="slidenum">
              <a:rPr lang="en-GB" smtClean="0"/>
              <a:pPr eaLnBrk="1" hangingPunct="1"/>
              <a:t>1</a:t>
            </a:fld>
            <a:endParaRPr lang="en-GB"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64F711-2EB5-4647-8442-E063C408063F}" type="slidenum">
              <a:rPr lang="en-GB" smtClean="0"/>
              <a:pPr eaLnBrk="1" hangingPunct="1"/>
              <a:t>2</a:t>
            </a:fld>
            <a:endParaRPr lang="en-GB"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64F711-2EB5-4647-8442-E063C408063F}" type="slidenum">
              <a:rPr lang="en-GB" smtClean="0"/>
              <a:pPr eaLnBrk="1" hangingPunct="1"/>
              <a:t>3</a:t>
            </a:fld>
            <a:endParaRPr lang="en-GB"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1E3421-744F-4678-9FE8-169A965225CD}" type="slidenum">
              <a:rPr lang="en-GB" smtClean="0"/>
              <a:pPr eaLnBrk="1" hangingPunct="1"/>
              <a:t>49</a:t>
            </a:fld>
            <a:endParaRPr lang="en-GB"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ACA2888-985B-4E8E-88A6-012FA274EDF1}" type="slidenum">
              <a:rPr lang="en-GB"/>
              <a:pPr>
                <a:defRPr/>
              </a:pPr>
              <a:t>‹#›</a:t>
            </a:fld>
            <a:endParaRPr lang="en-GB"/>
          </a:p>
        </p:txBody>
      </p:sp>
    </p:spTree>
    <p:extLst>
      <p:ext uri="{BB962C8B-B14F-4D97-AF65-F5344CB8AC3E}">
        <p14:creationId xmlns:p14="http://schemas.microsoft.com/office/powerpoint/2010/main" val="36839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3CA0F6C-646D-4DB9-8B40-2A68089E09E1}" type="slidenum">
              <a:rPr lang="en-GB"/>
              <a:pPr>
                <a:defRPr/>
              </a:pPr>
              <a:t>‹#›</a:t>
            </a:fld>
            <a:endParaRPr lang="en-GB"/>
          </a:p>
        </p:txBody>
      </p:sp>
    </p:spTree>
    <p:extLst>
      <p:ext uri="{BB962C8B-B14F-4D97-AF65-F5344CB8AC3E}">
        <p14:creationId xmlns:p14="http://schemas.microsoft.com/office/powerpoint/2010/main" val="45594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252A5A-A9E1-4535-B6C9-57EC00AEA7AD}" type="slidenum">
              <a:rPr lang="en-GB"/>
              <a:pPr>
                <a:defRPr/>
              </a:pPr>
              <a:t>‹#›</a:t>
            </a:fld>
            <a:endParaRPr lang="en-GB"/>
          </a:p>
        </p:txBody>
      </p:sp>
    </p:spTree>
    <p:extLst>
      <p:ext uri="{BB962C8B-B14F-4D97-AF65-F5344CB8AC3E}">
        <p14:creationId xmlns:p14="http://schemas.microsoft.com/office/powerpoint/2010/main" val="235115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98B0B2D-EFBC-4CE7-868F-A61272A473C9}" type="slidenum">
              <a:rPr lang="en-GB"/>
              <a:pPr>
                <a:defRPr/>
              </a:pPr>
              <a:t>‹#›</a:t>
            </a:fld>
            <a:endParaRPr lang="en-GB"/>
          </a:p>
        </p:txBody>
      </p:sp>
    </p:spTree>
    <p:extLst>
      <p:ext uri="{BB962C8B-B14F-4D97-AF65-F5344CB8AC3E}">
        <p14:creationId xmlns:p14="http://schemas.microsoft.com/office/powerpoint/2010/main" val="89765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DCAA1B-BACC-470C-94A2-36EE8498BCF9}" type="slidenum">
              <a:rPr lang="en-GB"/>
              <a:pPr>
                <a:defRPr/>
              </a:pPr>
              <a:t>‹#›</a:t>
            </a:fld>
            <a:endParaRPr lang="en-GB"/>
          </a:p>
        </p:txBody>
      </p:sp>
    </p:spTree>
    <p:extLst>
      <p:ext uri="{BB962C8B-B14F-4D97-AF65-F5344CB8AC3E}">
        <p14:creationId xmlns:p14="http://schemas.microsoft.com/office/powerpoint/2010/main" val="90180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301562-18E5-4853-A3E2-8451C0B2E70B}" type="slidenum">
              <a:rPr lang="en-GB"/>
              <a:pPr>
                <a:defRPr/>
              </a:pPr>
              <a:t>‹#›</a:t>
            </a:fld>
            <a:endParaRPr lang="en-GB"/>
          </a:p>
        </p:txBody>
      </p:sp>
    </p:spTree>
    <p:extLst>
      <p:ext uri="{BB962C8B-B14F-4D97-AF65-F5344CB8AC3E}">
        <p14:creationId xmlns:p14="http://schemas.microsoft.com/office/powerpoint/2010/main" val="96867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804A04-C008-4BBB-A6C0-898DC0F8A8D2}" type="slidenum">
              <a:rPr lang="en-GB"/>
              <a:pPr>
                <a:defRPr/>
              </a:pPr>
              <a:t>‹#›</a:t>
            </a:fld>
            <a:endParaRPr lang="en-GB"/>
          </a:p>
        </p:txBody>
      </p:sp>
    </p:spTree>
    <p:extLst>
      <p:ext uri="{BB962C8B-B14F-4D97-AF65-F5344CB8AC3E}">
        <p14:creationId xmlns:p14="http://schemas.microsoft.com/office/powerpoint/2010/main" val="311820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73EEC9-BE99-4522-9A28-B257ACCE246F}" type="slidenum">
              <a:rPr lang="en-GB"/>
              <a:pPr>
                <a:defRPr/>
              </a:pPr>
              <a:t>‹#›</a:t>
            </a:fld>
            <a:endParaRPr lang="en-GB"/>
          </a:p>
        </p:txBody>
      </p:sp>
    </p:spTree>
    <p:extLst>
      <p:ext uri="{BB962C8B-B14F-4D97-AF65-F5344CB8AC3E}">
        <p14:creationId xmlns:p14="http://schemas.microsoft.com/office/powerpoint/2010/main" val="424686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5B1A738-E4CC-44EE-AD86-58C24CBCFCAF}" type="slidenum">
              <a:rPr lang="en-GB"/>
              <a:pPr>
                <a:defRPr/>
              </a:pPr>
              <a:t>‹#›</a:t>
            </a:fld>
            <a:endParaRPr lang="en-GB"/>
          </a:p>
        </p:txBody>
      </p:sp>
    </p:spTree>
    <p:extLst>
      <p:ext uri="{BB962C8B-B14F-4D97-AF65-F5344CB8AC3E}">
        <p14:creationId xmlns:p14="http://schemas.microsoft.com/office/powerpoint/2010/main" val="105659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27A0BD5-D29F-48BB-B1A6-FD031C8336AE}" type="slidenum">
              <a:rPr lang="en-GB"/>
              <a:pPr>
                <a:defRPr/>
              </a:pPr>
              <a:t>‹#›</a:t>
            </a:fld>
            <a:endParaRPr lang="en-GB"/>
          </a:p>
        </p:txBody>
      </p:sp>
    </p:spTree>
    <p:extLst>
      <p:ext uri="{BB962C8B-B14F-4D97-AF65-F5344CB8AC3E}">
        <p14:creationId xmlns:p14="http://schemas.microsoft.com/office/powerpoint/2010/main" val="360768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59ACEE-E8A9-464B-A2DA-76D0CB0ED424}" type="slidenum">
              <a:rPr lang="en-GB"/>
              <a:pPr>
                <a:defRPr/>
              </a:pPr>
              <a:t>‹#›</a:t>
            </a:fld>
            <a:endParaRPr lang="en-GB"/>
          </a:p>
        </p:txBody>
      </p:sp>
    </p:spTree>
    <p:extLst>
      <p:ext uri="{BB962C8B-B14F-4D97-AF65-F5344CB8AC3E}">
        <p14:creationId xmlns:p14="http://schemas.microsoft.com/office/powerpoint/2010/main" val="12524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78EA52-AE7F-466B-8B2F-90B230A89703}" type="slidenum">
              <a:rPr lang="en-GB"/>
              <a:pPr>
                <a:defRPr/>
              </a:pPr>
              <a:t>‹#›</a:t>
            </a:fld>
            <a:endParaRPr lang="en-GB"/>
          </a:p>
        </p:txBody>
      </p:sp>
    </p:spTree>
    <p:extLst>
      <p:ext uri="{BB962C8B-B14F-4D97-AF65-F5344CB8AC3E}">
        <p14:creationId xmlns:p14="http://schemas.microsoft.com/office/powerpoint/2010/main" val="229126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93FEE48-D4BC-48E7-85A3-1ED2B7DD1D33}" type="slidenum">
              <a:rPr lang="en-GB"/>
              <a:pPr>
                <a:defRPr/>
              </a:pPr>
              <a:t>‹#›</a:t>
            </a:fld>
            <a:endParaRPr lang="en-GB"/>
          </a:p>
        </p:txBody>
      </p:sp>
    </p:spTree>
    <p:extLst>
      <p:ext uri="{BB962C8B-B14F-4D97-AF65-F5344CB8AC3E}">
        <p14:creationId xmlns:p14="http://schemas.microsoft.com/office/powerpoint/2010/main" val="233403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812E6FB-28A3-46C3-808B-C7838976D1A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77875"/>
            <a:ext cx="7772400" cy="2012622"/>
          </a:xfrm>
        </p:spPr>
        <p:txBody>
          <a:bodyPr/>
          <a:lstStyle/>
          <a:p>
            <a:pPr eaLnBrk="1" hangingPunct="1"/>
            <a:r>
              <a:rPr lang="tr-TR" b="1" dirty="0" smtClean="0"/>
              <a:t>Temel İnternet Kullanımı </a:t>
            </a:r>
            <a:br>
              <a:rPr lang="tr-TR" b="1" dirty="0" smtClean="0"/>
            </a:br>
            <a:r>
              <a:rPr lang="tr-TR" b="1" dirty="0" smtClean="0"/>
              <a:t>ve </a:t>
            </a:r>
            <a:br>
              <a:rPr lang="tr-TR" b="1" dirty="0" smtClean="0"/>
            </a:br>
            <a:r>
              <a:rPr lang="tr-TR" b="1" dirty="0" smtClean="0"/>
              <a:t>Web Tasarımı</a:t>
            </a:r>
            <a:endParaRPr lang="en-GB" b="1" dirty="0" smtClean="0"/>
          </a:p>
        </p:txBody>
      </p:sp>
      <p:sp>
        <p:nvSpPr>
          <p:cNvPr id="3075" name="Rectangle 3"/>
          <p:cNvSpPr>
            <a:spLocks noGrp="1" noChangeArrowheads="1"/>
          </p:cNvSpPr>
          <p:nvPr>
            <p:ph type="subTitle" idx="1"/>
          </p:nvPr>
        </p:nvSpPr>
        <p:spPr>
          <a:xfrm>
            <a:off x="1434662" y="2959319"/>
            <a:ext cx="6221413" cy="1752600"/>
          </a:xfrm>
        </p:spPr>
        <p:txBody>
          <a:bodyPr/>
          <a:lstStyle/>
          <a:p>
            <a:pPr eaLnBrk="1" hangingPunct="1"/>
            <a:r>
              <a:rPr lang="tr-TR" sz="4000" dirty="0" smtClean="0"/>
              <a:t>(Temel </a:t>
            </a:r>
            <a:r>
              <a:rPr lang="tr-TR" sz="4000" dirty="0" smtClean="0"/>
              <a:t>Kavramlar)</a:t>
            </a:r>
            <a:endParaRPr lang="en-GB" sz="4000" dirty="0" smtClean="0"/>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BAŞLICA İNTERNET HİZMETLERİ</a:t>
            </a:r>
            <a:endParaRPr lang="tr-TR" sz="2400" b="1" cap="all" dirty="0"/>
          </a:p>
        </p:txBody>
      </p:sp>
      <p:sp>
        <p:nvSpPr>
          <p:cNvPr id="7" name="Rectangle 3"/>
          <p:cNvSpPr txBox="1">
            <a:spLocks noChangeArrowheads="1"/>
          </p:cNvSpPr>
          <p:nvPr/>
        </p:nvSpPr>
        <p:spPr bwMode="auto">
          <a:xfrm>
            <a:off x="494308" y="1837612"/>
            <a:ext cx="8350147" cy="358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600" b="1" dirty="0" smtClean="0"/>
              <a:t>Eposta Güvenliğinin Sağlanması</a:t>
            </a:r>
          </a:p>
          <a:p>
            <a:pPr>
              <a:buFont typeface="Wingdings" pitchFamily="2" charset="2"/>
              <a:buChar char="ü"/>
            </a:pPr>
            <a:r>
              <a:rPr lang="tr-TR" sz="1600" dirty="0" smtClean="0"/>
              <a:t>Dijital yaşam hayatımıza girdiğinden beri pek çok günlük işlem internet üzerinden gerçekleştirilmektedir. İnternet kullanımın en temel unsurları olan üye olma, kimlik doğrulama gibi i işlemler Eposta adresleri üzerinden gerçekleştirilmektedir. </a:t>
            </a:r>
          </a:p>
          <a:p>
            <a:pPr>
              <a:buFont typeface="Wingdings" pitchFamily="2" charset="2"/>
              <a:buChar char="ü"/>
            </a:pPr>
            <a:endParaRPr lang="tr-TR" sz="1600" dirty="0" smtClean="0"/>
          </a:p>
          <a:p>
            <a:pPr>
              <a:buFont typeface="Wingdings" pitchFamily="2" charset="2"/>
              <a:buChar char="ü"/>
            </a:pPr>
            <a:r>
              <a:rPr lang="tr-TR" sz="1600" dirty="0" smtClean="0"/>
              <a:t>Adresleri içerisinde kullanıcı adları, şifreler ve Kredi kartı bilgileri gibi veriler bulunmaktadır. </a:t>
            </a:r>
          </a:p>
          <a:p>
            <a:pPr>
              <a:buFont typeface="Wingdings" pitchFamily="2" charset="2"/>
              <a:buChar char="ü"/>
            </a:pPr>
            <a:endParaRPr lang="tr-TR" sz="1600" dirty="0" smtClean="0"/>
          </a:p>
          <a:p>
            <a:pPr>
              <a:buFont typeface="Wingdings" pitchFamily="2" charset="2"/>
              <a:buChar char="ü"/>
            </a:pPr>
            <a:r>
              <a:rPr lang="tr-TR" sz="1600" dirty="0" smtClean="0"/>
              <a:t>Bu nedenle </a:t>
            </a:r>
            <a:r>
              <a:rPr lang="tr-TR" sz="1600" dirty="0" smtClean="0"/>
              <a:t>Eposta </a:t>
            </a:r>
            <a:r>
              <a:rPr lang="tr-TR" sz="1600" dirty="0" smtClean="0"/>
              <a:t>adreslerinin güvenli bir şekilde kullanılması önemlidir. </a:t>
            </a:r>
          </a:p>
          <a:p>
            <a:pPr>
              <a:buFont typeface="Wingdings" pitchFamily="2" charset="2"/>
              <a:buChar char="ü"/>
            </a:pPr>
            <a:endParaRPr lang="tr-TR" sz="1600" dirty="0" smtClean="0"/>
          </a:p>
          <a:p>
            <a:pPr>
              <a:buFont typeface="Wingdings" pitchFamily="2" charset="2"/>
              <a:buChar char="ü"/>
            </a:pPr>
            <a:r>
              <a:rPr lang="tr-TR" sz="1600" dirty="0" smtClean="0"/>
              <a:t>Kişisel Eposta kullanımında gerekli güvenliğin artırılabilmesi için aşağıdaki işlemlere dikkat edilmesi gerekmektedir.</a:t>
            </a:r>
          </a:p>
          <a:p>
            <a:pPr>
              <a:lnSpc>
                <a:spcPct val="150000"/>
              </a:lnSpc>
              <a:buFont typeface="Wingdings" pitchFamily="2" charset="2"/>
              <a:buChar char="ü"/>
            </a:pPr>
            <a:endParaRPr lang="tr-TR" sz="1600" dirty="0" smtClean="0"/>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7684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Eposta </a:t>
            </a:r>
            <a:r>
              <a:rPr lang="tr-TR" sz="2000" b="1" dirty="0" smtClean="0"/>
              <a:t>Hizmetleri</a:t>
            </a:r>
          </a:p>
        </p:txBody>
      </p:sp>
      <p:pic>
        <p:nvPicPr>
          <p:cNvPr id="6146" name="Picture 2" descr="http://blog.policypatrol.com/wp-content/uploads/2011/05/email_secur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607" y="-14660"/>
            <a:ext cx="1895515" cy="185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102359" y="-2"/>
            <a:ext cx="5056496" cy="1143000"/>
          </a:xfrm>
        </p:spPr>
        <p:txBody>
          <a:bodyPr/>
          <a:lstStyle/>
          <a:p>
            <a:pPr lvl="0"/>
            <a:r>
              <a:rPr lang="tr-TR" sz="2400" b="1" cap="all" dirty="0" smtClean="0"/>
              <a:t>BAŞLICA İNTERNET HİZMETLERİ</a:t>
            </a:r>
            <a:endParaRPr lang="tr-TR" sz="2400" b="1" cap="all" dirty="0"/>
          </a:p>
        </p:txBody>
      </p:sp>
      <p:sp>
        <p:nvSpPr>
          <p:cNvPr id="7" name="Rectangle 3"/>
          <p:cNvSpPr txBox="1">
            <a:spLocks noChangeArrowheads="1"/>
          </p:cNvSpPr>
          <p:nvPr/>
        </p:nvSpPr>
        <p:spPr bwMode="auto">
          <a:xfrm>
            <a:off x="494308" y="1837611"/>
            <a:ext cx="8350147" cy="415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600" b="1" dirty="0" smtClean="0"/>
              <a:t>Eposta Güvenliğinin Sağlanması</a:t>
            </a:r>
          </a:p>
          <a:p>
            <a:pPr>
              <a:lnSpc>
                <a:spcPct val="150000"/>
              </a:lnSpc>
              <a:buFont typeface="Wingdings" pitchFamily="2" charset="2"/>
              <a:buChar char="ü"/>
            </a:pPr>
            <a:r>
              <a:rPr lang="tr-TR" sz="1600" b="1" u="sng" dirty="0" smtClean="0"/>
              <a:t>Kişisel Eposta kullanımında gerekli güvenliğin artırılabilmesi için aşağıdaki işlemlere dikkat edilmesi gerekmektedir.</a:t>
            </a:r>
          </a:p>
          <a:p>
            <a:pPr lvl="0"/>
            <a:r>
              <a:rPr lang="tr-TR" sz="1600" dirty="0" smtClean="0"/>
              <a:t>Eposta şifrenizi kolay tahmin edilebilen doğum tarihi, isim ve memleket ismi gibi olmamalıdır.</a:t>
            </a:r>
          </a:p>
          <a:p>
            <a:pPr lvl="0"/>
            <a:r>
              <a:rPr lang="tr-TR" sz="1600" dirty="0" smtClean="0"/>
              <a:t>Şifre hatırlatma sorunuz kolay bilinebilir olmamalıdır.</a:t>
            </a:r>
          </a:p>
          <a:p>
            <a:r>
              <a:rPr lang="tr-TR" sz="1600" dirty="0" smtClean="0"/>
              <a:t>Örneğin: Soru: Annenizin adı nedir? veya Nerelisiniz gibi?</a:t>
            </a:r>
          </a:p>
          <a:p>
            <a:pPr lvl="0"/>
            <a:r>
              <a:rPr lang="tr-TR" sz="1600" dirty="0" smtClean="0"/>
              <a:t>Şifrenizi kimse ile paylaşmayınız.</a:t>
            </a:r>
          </a:p>
          <a:p>
            <a:pPr lvl="0"/>
            <a:r>
              <a:rPr lang="tr-TR" sz="1600" dirty="0" smtClean="0"/>
              <a:t>Mail adresinize gelen ve şifre ve kullanıcı adınız gibi bilgileri soran maillere itibar etmeyiniz.</a:t>
            </a:r>
          </a:p>
          <a:p>
            <a:pPr lvl="0"/>
            <a:r>
              <a:rPr lang="tr-TR" sz="1600" dirty="0" smtClean="0"/>
              <a:t>Belirli aralıklar ile şifrenizi değiştiriniz.</a:t>
            </a:r>
          </a:p>
          <a:p>
            <a:pPr lvl="0"/>
            <a:r>
              <a:rPr lang="tr-TR" sz="1600" dirty="0" smtClean="0"/>
              <a:t>Mailiniz içerisinde Kredi Kartı bilgileri gibi verileri bulundurmayınız.</a:t>
            </a:r>
          </a:p>
          <a:p>
            <a:pPr lvl="0"/>
            <a:r>
              <a:rPr lang="tr-TR" sz="1600" dirty="0" smtClean="0"/>
              <a:t>Şifrenizi ve kullanıcı adınızı bilgisayarda bir yerlere yazmayınız.</a:t>
            </a:r>
          </a:p>
          <a:p>
            <a:r>
              <a:rPr lang="tr-TR" sz="1600" dirty="0" smtClean="0"/>
              <a:t>Mailinizi kapatırken güvenli çıkış seçeneği ile kapatınız.</a:t>
            </a:r>
            <a:endParaRPr lang="tr-TR" sz="1600" b="1" u="sng" dirty="0" smtClean="0"/>
          </a:p>
          <a:p>
            <a:pPr>
              <a:lnSpc>
                <a:spcPct val="150000"/>
              </a:lnSpc>
              <a:buFont typeface="Wingdings" pitchFamily="2" charset="2"/>
              <a:buChar char="ü"/>
            </a:pPr>
            <a:endParaRPr lang="tr-TR" sz="1600" dirty="0" smtClean="0"/>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7684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Eposta </a:t>
            </a:r>
            <a:r>
              <a:rPr lang="tr-TR" sz="2000" b="1" dirty="0" smtClean="0"/>
              <a:t>Hizmetleri</a:t>
            </a:r>
          </a:p>
        </p:txBody>
      </p:sp>
      <p:pic>
        <p:nvPicPr>
          <p:cNvPr id="7170" name="Picture 2" descr="http://blog.policypatrol.com/wp-content/uploads/2011/07/privacy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444" y="0"/>
            <a:ext cx="3084393" cy="22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sosyal </a:t>
            </a:r>
            <a:r>
              <a:rPr lang="tr-TR" sz="2400" b="1" cap="all" dirty="0" err="1" smtClean="0"/>
              <a:t>PaylaşIM</a:t>
            </a:r>
            <a:r>
              <a:rPr lang="tr-TR" sz="2400" b="1" cap="all" dirty="0" smtClean="0"/>
              <a:t> </a:t>
            </a:r>
            <a:r>
              <a:rPr lang="tr-TR" sz="2400" b="1" cap="all" dirty="0" err="1" smtClean="0"/>
              <a:t>Sİtelerİ</a:t>
            </a:r>
            <a:endParaRPr lang="tr-TR" sz="2400" b="1" cap="all" dirty="0"/>
          </a:p>
        </p:txBody>
      </p:sp>
      <p:sp>
        <p:nvSpPr>
          <p:cNvPr id="7" name="Rectangle 3"/>
          <p:cNvSpPr txBox="1">
            <a:spLocks noChangeArrowheads="1"/>
          </p:cNvSpPr>
          <p:nvPr/>
        </p:nvSpPr>
        <p:spPr bwMode="auto">
          <a:xfrm>
            <a:off x="651964" y="1270053"/>
            <a:ext cx="7407461" cy="200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İnternetten yayın yapan ve ziyaretçilerinin e-mail adresleri ile üye oldukları, kullanıcıların sitenin türüne göre, güncel, siyasal, teknolojik vb. pek çok konuda görüşleri paylaştıkları web siteleridir. </a:t>
            </a:r>
          </a:p>
          <a:p>
            <a:pPr>
              <a:buFont typeface="Wingdings" pitchFamily="2" charset="2"/>
              <a:buChar char="ü"/>
            </a:pPr>
            <a:r>
              <a:rPr lang="tr-TR" sz="1800" dirty="0" smtClean="0"/>
              <a:t>Sosyal paylaşım siteleri üyelerine resim, video, müzik ve metin dosyalarını paylaşımlarını ve diğer üyelerin bu paylaşımları görmelerini ve isterler ise yorum yapabilmelerini sağlarlar</a:t>
            </a:r>
            <a:endParaRPr lang="tr-TR" sz="1800" dirty="0"/>
          </a:p>
        </p:txBody>
      </p:sp>
      <p:sp>
        <p:nvSpPr>
          <p:cNvPr id="6" name="Rectangle 3"/>
          <p:cNvSpPr txBox="1">
            <a:spLocks noChangeArrowheads="1"/>
          </p:cNvSpPr>
          <p:nvPr/>
        </p:nvSpPr>
        <p:spPr bwMode="auto">
          <a:xfrm>
            <a:off x="709449" y="3373669"/>
            <a:ext cx="7598979" cy="348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b="1" dirty="0" smtClean="0"/>
              <a:t>En bilinen sosyal paylaşım siteleri;</a:t>
            </a:r>
          </a:p>
          <a:p>
            <a:pPr lvl="0">
              <a:buFont typeface="Wingdings" pitchFamily="2" charset="2"/>
              <a:buChar char="ü"/>
            </a:pPr>
            <a:r>
              <a:rPr lang="tr-TR" sz="1600" dirty="0" err="1" smtClean="0"/>
              <a:t>Facebook</a:t>
            </a:r>
            <a:endParaRPr lang="tr-TR" sz="1600" dirty="0" smtClean="0"/>
          </a:p>
          <a:p>
            <a:pPr lvl="0">
              <a:buFont typeface="Wingdings" pitchFamily="2" charset="2"/>
              <a:buChar char="ü"/>
            </a:pPr>
            <a:r>
              <a:rPr lang="tr-TR" sz="1600" dirty="0" err="1" smtClean="0"/>
              <a:t>Twitter</a:t>
            </a:r>
            <a:endParaRPr lang="tr-TR" sz="1600" dirty="0" smtClean="0"/>
          </a:p>
          <a:p>
            <a:pPr lvl="0">
              <a:buFont typeface="Wingdings" pitchFamily="2" charset="2"/>
              <a:buChar char="ü"/>
            </a:pPr>
            <a:r>
              <a:rPr lang="tr-TR" sz="1600" dirty="0" err="1" smtClean="0"/>
              <a:t>Blogger</a:t>
            </a:r>
            <a:endParaRPr lang="tr-TR" sz="1600" dirty="0" smtClean="0"/>
          </a:p>
          <a:p>
            <a:pPr lvl="0">
              <a:buFont typeface="Wingdings" pitchFamily="2" charset="2"/>
              <a:buChar char="ü"/>
            </a:pPr>
            <a:r>
              <a:rPr lang="tr-TR" sz="1600" dirty="0" err="1" smtClean="0"/>
              <a:t>Shift</a:t>
            </a:r>
            <a:r>
              <a:rPr lang="tr-TR" sz="1600" dirty="0" smtClean="0"/>
              <a:t> </a:t>
            </a:r>
            <a:r>
              <a:rPr lang="tr-TR" sz="1600" dirty="0" err="1" smtClean="0"/>
              <a:t>Delete</a:t>
            </a:r>
            <a:endParaRPr lang="tr-TR" sz="1600" dirty="0" smtClean="0"/>
          </a:p>
          <a:p>
            <a:pPr lvl="0">
              <a:buFont typeface="Wingdings" pitchFamily="2" charset="2"/>
              <a:buChar char="ü"/>
            </a:pPr>
            <a:r>
              <a:rPr lang="tr-TR" sz="1600" dirty="0" smtClean="0"/>
              <a:t>Donanım Haber</a:t>
            </a:r>
          </a:p>
          <a:p>
            <a:pPr lvl="0">
              <a:buFont typeface="Wingdings" pitchFamily="2" charset="2"/>
              <a:buChar char="ü"/>
            </a:pPr>
            <a:endParaRPr lang="tr-TR" sz="1600" dirty="0" smtClean="0"/>
          </a:p>
          <a:p>
            <a:pPr lvl="0">
              <a:buFont typeface="Wingdings" pitchFamily="2" charset="2"/>
              <a:buChar char="ü"/>
            </a:pPr>
            <a:endParaRPr lang="tr-TR" dirty="0" smtClean="0"/>
          </a:p>
          <a:p>
            <a:pPr lvl="2">
              <a:buFont typeface="Wingdings" pitchFamily="2" charset="2"/>
              <a:buChar char="ü"/>
            </a:pPr>
            <a:endParaRPr lang="tr-TR" sz="1600" dirty="0" smtClean="0"/>
          </a:p>
          <a:p>
            <a:pPr lvl="0">
              <a:lnSpc>
                <a:spcPct val="150000"/>
              </a:lnSpc>
              <a:buNone/>
            </a:pPr>
            <a:endParaRPr lang="tr-TR" sz="1800" b="1" dirty="0" smtClean="0"/>
          </a:p>
        </p:txBody>
      </p:sp>
      <p:pic>
        <p:nvPicPr>
          <p:cNvPr id="8194" name="Picture 2" descr="http://media.smashingmagazine.com/images/january-freebies/twitter-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168" y="3070746"/>
            <a:ext cx="2721545" cy="305901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ben.gokselsirin.com/wp-content/uploads/2010/09/facebook-twitter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8881" y="4325258"/>
            <a:ext cx="233362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2.gstatic.com/images?q=tbn:ANd9GcRnYohNQo_OHG37c7FUPFQT7L89rOe2Q6fcr444SK1OYfxBKy4leaouX_8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975" y="522003"/>
            <a:ext cx="18669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Online </a:t>
            </a:r>
            <a:r>
              <a:rPr lang="tr-TR" sz="2400" b="1" cap="all" dirty="0" err="1" smtClean="0"/>
              <a:t>AlIşverİş</a:t>
            </a:r>
            <a:r>
              <a:rPr lang="tr-TR" sz="2400" b="1" cap="all" dirty="0" smtClean="0"/>
              <a:t> </a:t>
            </a:r>
            <a:r>
              <a:rPr lang="tr-TR" sz="2400" b="1" cap="all" dirty="0" err="1" smtClean="0"/>
              <a:t>MağazalarI</a:t>
            </a:r>
            <a:endParaRPr lang="tr-TR" sz="2400" b="1" cap="all" dirty="0"/>
          </a:p>
        </p:txBody>
      </p:sp>
      <p:sp>
        <p:nvSpPr>
          <p:cNvPr id="7" name="Rectangle 3"/>
          <p:cNvSpPr txBox="1">
            <a:spLocks noChangeArrowheads="1"/>
          </p:cNvSpPr>
          <p:nvPr/>
        </p:nvSpPr>
        <p:spPr bwMode="auto">
          <a:xfrm>
            <a:off x="651964" y="1506535"/>
            <a:ext cx="8492036" cy="271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İnternet üzerinden alış veriş yapılabilen mağazalardır. Mağazalar genel olarak elektronik ürünler satışı konusunda yaygınlaşmıştır.</a:t>
            </a:r>
          </a:p>
          <a:p>
            <a:pPr>
              <a:buFont typeface="Wingdings" pitchFamily="2" charset="2"/>
              <a:buChar char="ü"/>
            </a:pPr>
            <a:endParaRPr lang="tr-TR" sz="1800" dirty="0" smtClean="0"/>
          </a:p>
          <a:p>
            <a:pPr>
              <a:buFont typeface="Wingdings" pitchFamily="2" charset="2"/>
              <a:buChar char="ü"/>
            </a:pPr>
            <a:r>
              <a:rPr lang="tr-TR" sz="1800" dirty="0" smtClean="0"/>
              <a:t> İnternet üzerinden satın alanın mal ve hizmetlerin karşılı bankları aracılığı ile EFT(Elektronik Fon Transferi), Havale, Posta Çeki Hesabı ve Kredi Kartları gibi yöntemler ile ödenir. </a:t>
            </a:r>
          </a:p>
          <a:p>
            <a:pPr>
              <a:buFont typeface="Wingdings" pitchFamily="2" charset="2"/>
              <a:buChar char="ü"/>
            </a:pPr>
            <a:endParaRPr lang="tr-TR" sz="1800" dirty="0" smtClean="0"/>
          </a:p>
          <a:p>
            <a:pPr>
              <a:buFont typeface="Wingdings" pitchFamily="2" charset="2"/>
              <a:buChar char="ü"/>
            </a:pPr>
            <a:r>
              <a:rPr lang="tr-TR" sz="1800" dirty="0" smtClean="0"/>
              <a:t>Ücreti öden mallar alıcıya kargo şirketleri aracılığı teslim edilir. </a:t>
            </a:r>
            <a:endParaRPr lang="tr-TR" sz="1800" dirty="0"/>
          </a:p>
        </p:txBody>
      </p:sp>
      <p:pic>
        <p:nvPicPr>
          <p:cNvPr id="9218" name="Picture 2" descr="http://www.yarliradyo.com/images/2011/08/online-shop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432" y="4225158"/>
            <a:ext cx="2107582" cy="20131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hepekiz.com/wp-content/uploads/online-shopping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951296"/>
            <a:ext cx="2919163" cy="211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Online </a:t>
            </a:r>
            <a:r>
              <a:rPr lang="tr-TR" sz="2400" b="1" cap="all" dirty="0" err="1" smtClean="0"/>
              <a:t>AlIşveriş</a:t>
            </a:r>
            <a:r>
              <a:rPr lang="tr-TR" sz="2400" b="1" cap="all" dirty="0" smtClean="0"/>
              <a:t> </a:t>
            </a:r>
            <a:r>
              <a:rPr lang="tr-TR" sz="2400" b="1" cap="all" dirty="0" err="1" smtClean="0"/>
              <a:t>MağazalarI</a:t>
            </a:r>
            <a:endParaRPr lang="tr-TR" sz="2400" b="1" cap="all" dirty="0"/>
          </a:p>
        </p:txBody>
      </p:sp>
      <p:graphicFrame>
        <p:nvGraphicFramePr>
          <p:cNvPr id="5" name="4 Tablo"/>
          <p:cNvGraphicFramePr>
            <a:graphicFrameLocks noGrp="1"/>
          </p:cNvGraphicFramePr>
          <p:nvPr/>
        </p:nvGraphicFramePr>
        <p:xfrm>
          <a:off x="961696" y="1450427"/>
          <a:ext cx="7977350" cy="4508939"/>
        </p:xfrm>
        <a:graphic>
          <a:graphicData uri="http://schemas.openxmlformats.org/drawingml/2006/table">
            <a:tbl>
              <a:tblPr/>
              <a:tblGrid>
                <a:gridCol w="3988675"/>
                <a:gridCol w="3988675"/>
              </a:tblGrid>
              <a:tr h="4508939">
                <a:tc>
                  <a:txBody>
                    <a:bodyPr/>
                    <a:lstStyle/>
                    <a:p>
                      <a:pPr algn="just">
                        <a:lnSpc>
                          <a:spcPct val="150000"/>
                        </a:lnSpc>
                        <a:spcAft>
                          <a:spcPts val="0"/>
                        </a:spcAft>
                      </a:pPr>
                      <a:r>
                        <a:rPr lang="tr-TR" sz="1600" b="1" dirty="0">
                          <a:latin typeface="Calibri"/>
                          <a:ea typeface="Calibri"/>
                          <a:cs typeface="Times New Roman"/>
                        </a:rPr>
                        <a:t>Bazı Kitap Satış Siteleri</a:t>
                      </a:r>
                      <a:endParaRPr lang="tr-TR" sz="1600" dirty="0">
                        <a:latin typeface="Calibri"/>
                        <a:ea typeface="Calibri"/>
                        <a:cs typeface="Times New Roman"/>
                      </a:endParaRP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kitapyurdu</a:t>
                      </a:r>
                      <a:r>
                        <a:rPr lang="tr-TR" sz="1600" dirty="0">
                          <a:latin typeface="Calibri"/>
                          <a:ea typeface="Calibri"/>
                          <a:cs typeface="Times New Roman"/>
                        </a:rPr>
                        <a:t>.com</a:t>
                      </a:r>
                    </a:p>
                    <a:p>
                      <a:pPr marL="342900" lvl="0" indent="-342900" algn="just">
                        <a:lnSpc>
                          <a:spcPct val="150000"/>
                        </a:lnSpc>
                        <a:spcAft>
                          <a:spcPts val="0"/>
                        </a:spcAft>
                        <a:buFont typeface="Symbol"/>
                        <a:buChar char=""/>
                      </a:pPr>
                      <a:r>
                        <a:rPr lang="tr-TR" sz="1600" dirty="0" smtClean="0">
                          <a:latin typeface="Calibri"/>
                          <a:ea typeface="Calibri"/>
                          <a:cs typeface="Times New Roman"/>
                        </a:rPr>
                        <a:t>www.idefix.com</a:t>
                      </a:r>
                      <a:endParaRPr lang="tr-TR" sz="1600" dirty="0">
                        <a:latin typeface="Calibri"/>
                        <a:ea typeface="Calibri"/>
                        <a:cs typeface="Times New Roman"/>
                      </a:endParaRP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kitapnoktasi</a:t>
                      </a:r>
                      <a:r>
                        <a:rPr lang="tr-TR" sz="1600" dirty="0">
                          <a:latin typeface="Calibri"/>
                          <a:ea typeface="Calibri"/>
                          <a:cs typeface="Times New Roman"/>
                        </a:rPr>
                        <a:t>.com</a:t>
                      </a:r>
                    </a:p>
                    <a:p>
                      <a:pPr algn="just">
                        <a:lnSpc>
                          <a:spcPct val="150000"/>
                        </a:lnSpc>
                        <a:spcAft>
                          <a:spcPts val="0"/>
                        </a:spcAft>
                      </a:pPr>
                      <a:r>
                        <a:rPr lang="tr-TR" sz="1600" b="1" dirty="0">
                          <a:latin typeface="Calibri"/>
                          <a:ea typeface="Calibri"/>
                          <a:cs typeface="Times New Roman"/>
                        </a:rPr>
                        <a:t>Bazı Elektronik Cihaz Satış Siteleri</a:t>
                      </a:r>
                      <a:endParaRPr lang="tr-TR" sz="1600" dirty="0">
                        <a:latin typeface="Calibri"/>
                        <a:ea typeface="Calibri"/>
                        <a:cs typeface="Times New Roman"/>
                      </a:endParaRP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bimeks</a:t>
                      </a:r>
                      <a:r>
                        <a:rPr lang="tr-TR" sz="1600" dirty="0">
                          <a:latin typeface="Calibri"/>
                          <a:ea typeface="Calibri"/>
                          <a:cs typeface="Times New Roman"/>
                        </a:rPr>
                        <a:t>.com.tr</a:t>
                      </a: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vatanbilgisayar</a:t>
                      </a:r>
                      <a:r>
                        <a:rPr lang="tr-TR" sz="1600" dirty="0">
                          <a:latin typeface="Calibri"/>
                          <a:ea typeface="Calibri"/>
                          <a:cs typeface="Times New Roman"/>
                        </a:rPr>
                        <a:t>.com</a:t>
                      </a: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teknosa</a:t>
                      </a:r>
                      <a:r>
                        <a:rPr lang="tr-TR" sz="1600" dirty="0">
                          <a:latin typeface="Calibri"/>
                          <a:ea typeface="Calibri"/>
                          <a:cs typeface="Times New Roman"/>
                        </a:rPr>
                        <a:t>.com</a:t>
                      </a:r>
                    </a:p>
                    <a:p>
                      <a:pPr algn="just">
                        <a:lnSpc>
                          <a:spcPct val="150000"/>
                        </a:lnSpc>
                        <a:spcAft>
                          <a:spcPts val="0"/>
                        </a:spcAft>
                      </a:pPr>
                      <a:r>
                        <a:rPr lang="tr-TR" sz="1600" b="1" dirty="0">
                          <a:latin typeface="Calibri"/>
                          <a:ea typeface="Calibri"/>
                          <a:cs typeface="Times New Roman"/>
                        </a:rPr>
                        <a:t>Bazı Çok Türlü Alışveriş Siteleri</a:t>
                      </a:r>
                      <a:endParaRPr lang="tr-TR" sz="1600" dirty="0">
                        <a:latin typeface="Calibri"/>
                        <a:ea typeface="Calibri"/>
                        <a:cs typeface="Times New Roman"/>
                      </a:endParaRP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hepsiburada</a:t>
                      </a:r>
                      <a:r>
                        <a:rPr lang="tr-TR" sz="1600" dirty="0">
                          <a:latin typeface="Calibri"/>
                          <a:ea typeface="Calibri"/>
                          <a:cs typeface="Times New Roman"/>
                        </a:rPr>
                        <a:t>.com</a:t>
                      </a: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hizlial</a:t>
                      </a:r>
                      <a:r>
                        <a:rPr lang="tr-TR" sz="1600" dirty="0">
                          <a:latin typeface="Calibri"/>
                          <a:ea typeface="Calibri"/>
                          <a:cs typeface="Times New Roman"/>
                        </a:rPr>
                        <a:t>.com</a:t>
                      </a: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ereyon</a:t>
                      </a:r>
                      <a:r>
                        <a:rPr lang="tr-TR" sz="1600" dirty="0">
                          <a:latin typeface="Calibri"/>
                          <a:ea typeface="Calibri"/>
                          <a:cs typeface="Times New Roman"/>
                        </a:rPr>
                        <a:t>.com.tr</a:t>
                      </a:r>
                    </a:p>
                  </a:txBody>
                  <a:tcPr marL="68580" marR="68580" marT="0" marB="0">
                    <a:lnL>
                      <a:noFill/>
                    </a:lnL>
                    <a:lnR>
                      <a:noFill/>
                    </a:lnR>
                    <a:lnT>
                      <a:noFill/>
                    </a:lnT>
                    <a:lnB>
                      <a:noFill/>
                    </a:lnB>
                  </a:tcPr>
                </a:tc>
                <a:tc>
                  <a:txBody>
                    <a:bodyPr/>
                    <a:lstStyle/>
                    <a:p>
                      <a:pPr algn="just">
                        <a:lnSpc>
                          <a:spcPct val="150000"/>
                        </a:lnSpc>
                        <a:spcAft>
                          <a:spcPts val="0"/>
                        </a:spcAft>
                      </a:pPr>
                      <a:r>
                        <a:rPr lang="tr-TR" sz="1600" b="1" dirty="0">
                          <a:latin typeface="Calibri"/>
                          <a:ea typeface="Calibri"/>
                          <a:cs typeface="Times New Roman"/>
                        </a:rPr>
                        <a:t>Bazı İkinci El Satış Siteleri</a:t>
                      </a:r>
                      <a:endParaRPr lang="tr-TR" sz="1600" dirty="0">
                        <a:latin typeface="Calibri"/>
                        <a:ea typeface="Calibri"/>
                        <a:cs typeface="Times New Roman"/>
                      </a:endParaRP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gittigidiyor</a:t>
                      </a:r>
                      <a:r>
                        <a:rPr lang="tr-TR" sz="1600" dirty="0">
                          <a:latin typeface="Calibri"/>
                          <a:ea typeface="Calibri"/>
                          <a:cs typeface="Times New Roman"/>
                        </a:rPr>
                        <a:t>.com</a:t>
                      </a:r>
                    </a:p>
                    <a:p>
                      <a:pPr marL="342900" lvl="0" indent="-342900" algn="just">
                        <a:lnSpc>
                          <a:spcPct val="150000"/>
                        </a:lnSpc>
                        <a:spcAft>
                          <a:spcPts val="0"/>
                        </a:spcAft>
                        <a:buFont typeface="Symbol"/>
                        <a:buChar char=""/>
                      </a:pPr>
                      <a:r>
                        <a:rPr lang="tr-TR" sz="1600" dirty="0">
                          <a:latin typeface="Calibri"/>
                          <a:ea typeface="Calibri"/>
                          <a:cs typeface="Times New Roman"/>
                        </a:rPr>
                        <a:t>www.sahibinden.com</a:t>
                      </a:r>
                    </a:p>
                    <a:p>
                      <a:pPr marL="342900" lvl="0" indent="-342900" algn="just">
                        <a:lnSpc>
                          <a:spcPct val="150000"/>
                        </a:lnSpc>
                        <a:spcAft>
                          <a:spcPts val="0"/>
                        </a:spcAft>
                        <a:buFont typeface="Symbol"/>
                        <a:buChar char=""/>
                      </a:pPr>
                      <a:r>
                        <a:rPr lang="tr-TR" sz="1600" dirty="0">
                          <a:latin typeface="Calibri"/>
                          <a:ea typeface="Calibri"/>
                          <a:cs typeface="Times New Roman"/>
                        </a:rPr>
                        <a:t>www.arabam.com</a:t>
                      </a:r>
                    </a:p>
                    <a:p>
                      <a:pPr marL="342900" lvl="0" indent="-342900" algn="just">
                        <a:lnSpc>
                          <a:spcPct val="150000"/>
                        </a:lnSpc>
                        <a:spcAft>
                          <a:spcPts val="0"/>
                        </a:spcAft>
                        <a:buFont typeface="Symbol"/>
                        <a:buChar char=""/>
                      </a:pPr>
                      <a:r>
                        <a:rPr lang="tr-TR" sz="1600" dirty="0">
                          <a:latin typeface="Calibri"/>
                          <a:ea typeface="Calibri"/>
                          <a:cs typeface="Times New Roman"/>
                        </a:rPr>
                        <a:t>www.araba.com</a:t>
                      </a:r>
                    </a:p>
                    <a:p>
                      <a:pPr algn="just">
                        <a:lnSpc>
                          <a:spcPct val="150000"/>
                        </a:lnSpc>
                        <a:spcAft>
                          <a:spcPts val="0"/>
                        </a:spcAft>
                      </a:pPr>
                      <a:r>
                        <a:rPr lang="tr-TR" sz="1600" b="1" dirty="0">
                          <a:latin typeface="Calibri"/>
                          <a:ea typeface="Calibri"/>
                          <a:cs typeface="Times New Roman"/>
                        </a:rPr>
                        <a:t>Bazı Yabancı Elektronik Ticaret Siteleri</a:t>
                      </a:r>
                      <a:endParaRPr lang="tr-TR" sz="1600" dirty="0">
                        <a:latin typeface="Calibri"/>
                        <a:ea typeface="Calibri"/>
                        <a:cs typeface="Times New Roman"/>
                      </a:endParaRP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ebay</a:t>
                      </a:r>
                      <a:r>
                        <a:rPr lang="tr-TR" sz="1600" dirty="0">
                          <a:latin typeface="Calibri"/>
                          <a:ea typeface="Calibri"/>
                          <a:cs typeface="Times New Roman"/>
                        </a:rPr>
                        <a:t>.com</a:t>
                      </a:r>
                    </a:p>
                    <a:p>
                      <a:pPr marL="342900" lvl="0" indent="-342900" algn="just">
                        <a:lnSpc>
                          <a:spcPct val="150000"/>
                        </a:lnSpc>
                        <a:spcAft>
                          <a:spcPts val="0"/>
                        </a:spcAft>
                        <a:buFont typeface="Symbol"/>
                        <a:buChar char=""/>
                      </a:pPr>
                      <a:r>
                        <a:rPr lang="tr-TR" sz="1600" dirty="0">
                          <a:latin typeface="Calibri"/>
                          <a:ea typeface="Calibri"/>
                          <a:cs typeface="Times New Roman"/>
                        </a:rPr>
                        <a:t>www.amazon.com</a:t>
                      </a:r>
                    </a:p>
                    <a:p>
                      <a:pPr algn="just">
                        <a:lnSpc>
                          <a:spcPct val="150000"/>
                        </a:lnSpc>
                        <a:spcAft>
                          <a:spcPts val="0"/>
                        </a:spcAft>
                      </a:pPr>
                      <a:r>
                        <a:rPr lang="tr-TR" sz="1600" b="1" dirty="0">
                          <a:latin typeface="Calibri"/>
                          <a:ea typeface="Calibri"/>
                          <a:cs typeface="Times New Roman"/>
                        </a:rPr>
                        <a:t>Bazı Otobüs ve Uçak Bileti satan Siteler</a:t>
                      </a:r>
                      <a:endParaRPr lang="tr-TR" sz="1600" dirty="0">
                        <a:latin typeface="Calibri"/>
                        <a:ea typeface="Calibri"/>
                        <a:cs typeface="Times New Roman"/>
                      </a:endParaRPr>
                    </a:p>
                    <a:p>
                      <a:pPr marL="342900" lvl="0" indent="-342900" algn="just">
                        <a:lnSpc>
                          <a:spcPct val="150000"/>
                        </a:lnSpc>
                        <a:spcAft>
                          <a:spcPts val="0"/>
                        </a:spcAft>
                        <a:buFont typeface="Symbol"/>
                        <a:buChar char=""/>
                      </a:pPr>
                      <a:r>
                        <a:rPr lang="tr-TR" sz="1600" dirty="0">
                          <a:latin typeface="Calibri"/>
                          <a:ea typeface="Calibri"/>
                          <a:cs typeface="Times New Roman"/>
                        </a:rPr>
                        <a:t>www.</a:t>
                      </a:r>
                      <a:r>
                        <a:rPr lang="tr-TR" sz="1600" dirty="0" err="1">
                          <a:latin typeface="Calibri"/>
                          <a:ea typeface="Calibri"/>
                          <a:cs typeface="Times New Roman"/>
                        </a:rPr>
                        <a:t>biletsorgula</a:t>
                      </a:r>
                      <a:r>
                        <a:rPr lang="tr-TR" sz="1600" dirty="0">
                          <a:latin typeface="Calibri"/>
                          <a:ea typeface="Calibri"/>
                          <a:cs typeface="Times New Roman"/>
                        </a:rPr>
                        <a:t>.net</a:t>
                      </a:r>
                    </a:p>
                    <a:p>
                      <a:pPr marL="342900" lvl="0" indent="-342900" algn="just">
                        <a:lnSpc>
                          <a:spcPct val="150000"/>
                        </a:lnSpc>
                        <a:spcAft>
                          <a:spcPts val="0"/>
                        </a:spcAft>
                        <a:buFont typeface="Symbol"/>
                        <a:buChar char=""/>
                      </a:pPr>
                      <a:r>
                        <a:rPr lang="tr-TR" sz="1600" dirty="0" smtClean="0">
                          <a:latin typeface="Calibri"/>
                          <a:ea typeface="Calibri"/>
                          <a:cs typeface="Times New Roman"/>
                        </a:rPr>
                        <a:t>www.</a:t>
                      </a:r>
                      <a:r>
                        <a:rPr lang="tr-TR" sz="1600" dirty="0" err="1" smtClean="0">
                          <a:latin typeface="Calibri"/>
                          <a:ea typeface="Calibri"/>
                          <a:cs typeface="Times New Roman"/>
                        </a:rPr>
                        <a:t>biletall</a:t>
                      </a:r>
                      <a:r>
                        <a:rPr lang="tr-TR" sz="1600" dirty="0" smtClean="0">
                          <a:latin typeface="Calibri"/>
                          <a:ea typeface="Calibri"/>
                          <a:cs typeface="Times New Roman"/>
                        </a:rPr>
                        <a:t>.com</a:t>
                      </a:r>
                    </a:p>
                    <a:p>
                      <a:pPr marL="342900" lvl="0" indent="-342900" algn="just">
                        <a:lnSpc>
                          <a:spcPct val="150000"/>
                        </a:lnSpc>
                        <a:spcAft>
                          <a:spcPts val="0"/>
                        </a:spcAft>
                        <a:buFont typeface="Symbol"/>
                        <a:buChar char=""/>
                      </a:pPr>
                      <a:endParaRPr lang="tr-TR" sz="1600" dirty="0">
                        <a:latin typeface="Calibri"/>
                        <a:ea typeface="Calibri"/>
                        <a:cs typeface="Times New Roman"/>
                      </a:endParaRPr>
                    </a:p>
                  </a:txBody>
                  <a:tcPr marL="68580" marR="68580" marT="0" marB="0">
                    <a:lnL>
                      <a:noFill/>
                    </a:lnL>
                    <a:lnR>
                      <a:noFill/>
                    </a:lnR>
                    <a:lnT>
                      <a:noFill/>
                    </a:lnT>
                    <a:lnB>
                      <a:noFill/>
                    </a:lnB>
                  </a:tcPr>
                </a:tc>
              </a:tr>
            </a:tbl>
          </a:graphicData>
        </a:graphic>
      </p:graphicFrame>
      <p:pic>
        <p:nvPicPr>
          <p:cNvPr id="10242" name="Picture 2" descr="http://t0.gstatic.com/images?q=tbn:ANd9GcR6ZPo6dnCUYCm4-aFTg9FTQn1mRbk0wXRhoNBNNKmE7yp11IWPuwVLlV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230" y="1823216"/>
            <a:ext cx="1302781" cy="97708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g03.blogcu.com/images/b/a/s/basinbultenleri/eb2946e70836f3171a3d88856242ac5d_12807665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231" y="5430564"/>
            <a:ext cx="3187331" cy="46701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reklamazzi.com/m/200/13135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0911" y="3648142"/>
            <a:ext cx="1110860" cy="83314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kazanclicebim.com/wp-content/uploads/2011/12/amazon-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7000" y="3632316"/>
            <a:ext cx="1441713" cy="84196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sahibinden 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7000" y="2473037"/>
            <a:ext cx="1636325" cy="65453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Gittigidiy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5565" y="958087"/>
            <a:ext cx="1439194" cy="64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457200" y="274638"/>
            <a:ext cx="8229600" cy="907776"/>
          </a:xfrm>
        </p:spPr>
        <p:txBody>
          <a:bodyPr/>
          <a:lstStyle/>
          <a:p>
            <a:pPr lvl="0"/>
            <a:r>
              <a:rPr lang="tr-TR" sz="2400" b="1" cap="all" dirty="0" smtClean="0"/>
              <a:t>Online </a:t>
            </a:r>
            <a:r>
              <a:rPr lang="tr-TR" sz="2400" b="1" cap="all" dirty="0" err="1" smtClean="0"/>
              <a:t>AlIşveriş</a:t>
            </a:r>
            <a:r>
              <a:rPr lang="tr-TR" sz="2400" b="1" cap="all" dirty="0" smtClean="0"/>
              <a:t> Mağazaları</a:t>
            </a:r>
            <a:endParaRPr lang="tr-TR" sz="2400" b="1" cap="all" dirty="0"/>
          </a:p>
        </p:txBody>
      </p:sp>
      <p:sp>
        <p:nvSpPr>
          <p:cNvPr id="7" name="Rectangle 3"/>
          <p:cNvSpPr txBox="1">
            <a:spLocks noChangeArrowheads="1"/>
          </p:cNvSpPr>
          <p:nvPr/>
        </p:nvSpPr>
        <p:spPr bwMode="auto">
          <a:xfrm>
            <a:off x="494309" y="1427709"/>
            <a:ext cx="8649691" cy="125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dirty="0" smtClean="0"/>
              <a:t>İnternet mağazaları sağladıkları avantajlardan dolayı ülkemizde yaygın olarak kullanılmaktadır.  Sanal mağazalarda ürünlerin daha ucuz satılmaları, ürün çeşitlerinin fazla olması ve aranan ürünlerin kolayca bulunabilmesi gibi sebeplerden kullanımı artmaktadır.Ancak sanal mağazalardan mal ve hizmet alınırken dikkat edilmesi gereken kurallar vardır. Bu kuralları kısaca verecek olursak;</a:t>
            </a:r>
            <a:endParaRPr lang="tr-TR" sz="1600" dirty="0"/>
          </a:p>
        </p:txBody>
      </p:sp>
      <p:sp>
        <p:nvSpPr>
          <p:cNvPr id="6" name="Rectangle 3"/>
          <p:cNvSpPr txBox="1">
            <a:spLocks noChangeArrowheads="1"/>
          </p:cNvSpPr>
          <p:nvPr/>
        </p:nvSpPr>
        <p:spPr bwMode="auto">
          <a:xfrm>
            <a:off x="283780" y="2679986"/>
            <a:ext cx="9144000" cy="348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dirty="0" smtClean="0"/>
              <a:t>Güvenli olmayan sitelerden alış veriş yapmayın.</a:t>
            </a:r>
          </a:p>
          <a:p>
            <a:pPr lvl="0"/>
            <a:r>
              <a:rPr lang="tr-TR" sz="1600" dirty="0" smtClean="0"/>
              <a:t>Alış veriş yapmadan önce mutlaka müşteri yorumlarını okuyun.</a:t>
            </a:r>
          </a:p>
          <a:p>
            <a:pPr lvl="0"/>
            <a:r>
              <a:rPr lang="tr-TR" sz="1600" dirty="0" smtClean="0"/>
              <a:t>Bilinen ve güvenilir olduğu kanıtlanmış sanal mağazalardan alış veriş yapın.</a:t>
            </a:r>
          </a:p>
          <a:p>
            <a:pPr lvl="0"/>
            <a:r>
              <a:rPr lang="tr-TR" sz="1600" dirty="0" smtClean="0"/>
              <a:t>Satın alma işlemini onaylamadan önce satış sözleşmesini okuyun.</a:t>
            </a:r>
          </a:p>
          <a:p>
            <a:pPr lvl="0"/>
            <a:r>
              <a:rPr lang="tr-TR" sz="1600" dirty="0" smtClean="0"/>
              <a:t>İade ve değişim garantisi veren mağazaları kullanın.</a:t>
            </a:r>
          </a:p>
          <a:p>
            <a:pPr lvl="0"/>
            <a:r>
              <a:rPr lang="tr-TR" sz="1600" dirty="0" smtClean="0"/>
              <a:t>Kaçak ve sahte ürünlere dikkat edin. </a:t>
            </a:r>
          </a:p>
          <a:p>
            <a:pPr lvl="0"/>
            <a:r>
              <a:rPr lang="tr-TR" sz="1600" dirty="0" smtClean="0"/>
              <a:t>Gelen ürün ile sipariş ettiğiniz ürünün aynı olduğu kontrol edin.</a:t>
            </a:r>
          </a:p>
          <a:p>
            <a:pPr lvl="0"/>
            <a:r>
              <a:rPr lang="tr-TR" sz="1600" dirty="0" smtClean="0"/>
              <a:t>Çok yüksek limitli kredi kartlarını kullanmayın.</a:t>
            </a:r>
          </a:p>
          <a:p>
            <a:pPr lvl="0"/>
            <a:r>
              <a:rPr lang="tr-TR" sz="1600" dirty="0" smtClean="0"/>
              <a:t>İnternetten alışveriş için asıl kartlara bağlı limiti değiştirilebilen sanal kartlar kullanılmalıdır.</a:t>
            </a:r>
          </a:p>
          <a:p>
            <a:pPr lvl="0"/>
            <a:r>
              <a:rPr lang="tr-TR" sz="1600" dirty="0" smtClean="0"/>
              <a:t>Güvenilirliğinden şüphe ettiğiniz sitelerde kredi kartı kullanılmamalıdır.</a:t>
            </a:r>
          </a:p>
          <a:p>
            <a:pPr lvl="0"/>
            <a:r>
              <a:rPr lang="tr-TR" sz="1600" dirty="0" smtClean="0"/>
              <a:t>Ürünlerin sağlık bir şekilde teslim alınabilmesi için Kargo adresini alıcı adı ve adresi doğru yazılmalıdır. </a:t>
            </a:r>
          </a:p>
          <a:p>
            <a:pPr lvl="0">
              <a:buFont typeface="Wingdings" pitchFamily="2" charset="2"/>
              <a:buChar char="ü"/>
            </a:pPr>
            <a:endParaRPr lang="tr-TR" sz="1600" dirty="0" smtClean="0"/>
          </a:p>
          <a:p>
            <a:pPr lvl="0">
              <a:buFont typeface="Wingdings" pitchFamily="2" charset="2"/>
              <a:buChar char="ü"/>
            </a:pPr>
            <a:endParaRPr lang="tr-TR" sz="1600" dirty="0" smtClean="0"/>
          </a:p>
          <a:p>
            <a:pPr lvl="0">
              <a:buFont typeface="Wingdings" pitchFamily="2" charset="2"/>
              <a:buChar char="ü"/>
            </a:pPr>
            <a:endParaRPr lang="tr-TR" dirty="0" smtClean="0"/>
          </a:p>
          <a:p>
            <a:pPr lvl="2">
              <a:buFont typeface="Wingdings" pitchFamily="2" charset="2"/>
              <a:buChar char="ü"/>
            </a:pPr>
            <a:endParaRPr lang="tr-TR" sz="1600" dirty="0" smtClean="0"/>
          </a:p>
          <a:p>
            <a:pPr lvl="0">
              <a:lnSpc>
                <a:spcPct val="150000"/>
              </a:lnSpc>
              <a:buNone/>
            </a:pPr>
            <a:endParaRPr lang="tr-TR" sz="1800" b="1" dirty="0" smtClean="0"/>
          </a:p>
        </p:txBody>
      </p:sp>
      <p:sp>
        <p:nvSpPr>
          <p:cNvPr id="8" name="7 Dikdörtgen"/>
          <p:cNvSpPr/>
          <p:nvPr/>
        </p:nvSpPr>
        <p:spPr>
          <a:xfrm>
            <a:off x="567558" y="1072084"/>
            <a:ext cx="7583214" cy="369332"/>
          </a:xfrm>
          <a:prstGeom prst="rect">
            <a:avLst/>
          </a:prstGeom>
        </p:spPr>
        <p:txBody>
          <a:bodyPr wrap="square">
            <a:spAutoFit/>
          </a:bodyPr>
          <a:lstStyle/>
          <a:p>
            <a:pPr lvl="0"/>
            <a:r>
              <a:rPr lang="tr-TR" b="1" dirty="0" smtClean="0"/>
              <a:t>İnternet Mağazalarını Kullanırken Dikkat Edilmesi Gerekenler</a:t>
            </a:r>
            <a:endParaRPr lang="tr-TR" b="1" dirty="0"/>
          </a:p>
        </p:txBody>
      </p:sp>
      <p:pic>
        <p:nvPicPr>
          <p:cNvPr id="2" name="Picture 2" descr="http://www.techmarkconsulting.com/images/e-commerce-log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197" y="3426726"/>
            <a:ext cx="13144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457200" y="274638"/>
            <a:ext cx="8229600" cy="907776"/>
          </a:xfrm>
        </p:spPr>
        <p:txBody>
          <a:bodyPr/>
          <a:lstStyle/>
          <a:p>
            <a:pPr lvl="0"/>
            <a:r>
              <a:rPr lang="tr-TR" sz="2400" b="1" cap="all" dirty="0" smtClean="0"/>
              <a:t>Online </a:t>
            </a:r>
            <a:r>
              <a:rPr lang="tr-TR" sz="2400" b="1" cap="all" dirty="0" err="1" smtClean="0"/>
              <a:t>AlIşveriş</a:t>
            </a:r>
            <a:r>
              <a:rPr lang="tr-TR" sz="2400" b="1" cap="all" dirty="0" smtClean="0"/>
              <a:t> Mağazaları</a:t>
            </a:r>
            <a:endParaRPr lang="tr-TR" sz="2400" b="1" cap="all" dirty="0"/>
          </a:p>
        </p:txBody>
      </p:sp>
      <p:sp>
        <p:nvSpPr>
          <p:cNvPr id="7" name="Rectangle 3"/>
          <p:cNvSpPr txBox="1">
            <a:spLocks noChangeArrowheads="1"/>
          </p:cNvSpPr>
          <p:nvPr/>
        </p:nvSpPr>
        <p:spPr bwMode="auto">
          <a:xfrm>
            <a:off x="494309" y="1427709"/>
            <a:ext cx="8649691" cy="125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dirty="0" smtClean="0"/>
              <a:t>İnternet mağazaları sağladıkları avantajlardan dolayı ülkemizde yaygın olarak kullanılmaktadır.  Sanal mağazalarda ürünlerin daha ucuz satılmaları, ürün çeşitlerinin fazla olması ve aranan ürünlerin kolayca bulunabilmesi gibi sebeplerden kullanımı artmaktadır.Ancak sanal mağazalardan mal ve hizmet alınırken dikkat edilmesi gereken kurallar vardır. Bu kuralları kısaca verecek olursak;</a:t>
            </a:r>
            <a:endParaRPr lang="tr-TR" sz="1600" dirty="0"/>
          </a:p>
        </p:txBody>
      </p:sp>
      <p:sp>
        <p:nvSpPr>
          <p:cNvPr id="6" name="Rectangle 3"/>
          <p:cNvSpPr txBox="1">
            <a:spLocks noChangeArrowheads="1"/>
          </p:cNvSpPr>
          <p:nvPr/>
        </p:nvSpPr>
        <p:spPr bwMode="auto">
          <a:xfrm>
            <a:off x="283780" y="2679986"/>
            <a:ext cx="9144000" cy="348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dirty="0" smtClean="0"/>
              <a:t>Güvenli olmayan sitelerden alış veriş yapmayın.</a:t>
            </a:r>
          </a:p>
          <a:p>
            <a:pPr lvl="0"/>
            <a:r>
              <a:rPr lang="tr-TR" sz="1600" dirty="0" smtClean="0"/>
              <a:t>Alış veriş yapmadan önce mutlaka müşteri yorumlarını okuyun.</a:t>
            </a:r>
          </a:p>
          <a:p>
            <a:pPr lvl="0"/>
            <a:r>
              <a:rPr lang="tr-TR" sz="1600" dirty="0" smtClean="0"/>
              <a:t>Bilinen ve güvenilir olduğu kanıtlanmış sanal mağazalardan alış veriş yapın.</a:t>
            </a:r>
          </a:p>
          <a:p>
            <a:pPr lvl="0"/>
            <a:r>
              <a:rPr lang="tr-TR" sz="1600" dirty="0" smtClean="0"/>
              <a:t>Satın alma işlemini onaylamadan önce satış sözleşmesini okuyun.</a:t>
            </a:r>
          </a:p>
          <a:p>
            <a:pPr lvl="0"/>
            <a:r>
              <a:rPr lang="tr-TR" sz="1600" dirty="0" smtClean="0"/>
              <a:t>İade ve değişim garantisi veren mağazaları kullanın.</a:t>
            </a:r>
          </a:p>
          <a:p>
            <a:pPr lvl="0"/>
            <a:r>
              <a:rPr lang="tr-TR" sz="1600" dirty="0" smtClean="0"/>
              <a:t>Kaçak ve sahte ürünlere dikkat edin. </a:t>
            </a:r>
          </a:p>
          <a:p>
            <a:pPr lvl="0"/>
            <a:r>
              <a:rPr lang="tr-TR" sz="1600" dirty="0" smtClean="0"/>
              <a:t>Gelen ürün ile sipariş ettiğiniz ürünün aynı olduğu kontrol edin.</a:t>
            </a:r>
          </a:p>
          <a:p>
            <a:pPr lvl="0"/>
            <a:r>
              <a:rPr lang="tr-TR" sz="1600" dirty="0" smtClean="0"/>
              <a:t>Çok yüksek limitli kredi kartlarını kullanmayın.</a:t>
            </a:r>
          </a:p>
          <a:p>
            <a:pPr lvl="0"/>
            <a:r>
              <a:rPr lang="tr-TR" sz="1600" dirty="0" smtClean="0"/>
              <a:t>İnternetten alışveriş için asıl kartlara bağlı limiti değiştirilebilen sanal kartlar kullanılmalıdır.</a:t>
            </a:r>
          </a:p>
          <a:p>
            <a:pPr lvl="0"/>
            <a:r>
              <a:rPr lang="tr-TR" sz="1600" dirty="0" smtClean="0"/>
              <a:t>Güvenilirliğinden şüphe ettiğiniz sitelerde kredi kartı kullanılmamalıdır.</a:t>
            </a:r>
          </a:p>
          <a:p>
            <a:pPr lvl="0"/>
            <a:r>
              <a:rPr lang="tr-TR" sz="1600" dirty="0" smtClean="0"/>
              <a:t>Ürünlerin sağlık bir şekilde teslim alınabilmesi için Kargo adresini alıcı adı ve adresi doğru yazılmalıdır. </a:t>
            </a:r>
          </a:p>
          <a:p>
            <a:pPr lvl="0">
              <a:buFont typeface="Wingdings" pitchFamily="2" charset="2"/>
              <a:buChar char="ü"/>
            </a:pPr>
            <a:endParaRPr lang="tr-TR" sz="1600" dirty="0" smtClean="0"/>
          </a:p>
          <a:p>
            <a:pPr lvl="0">
              <a:buFont typeface="Wingdings" pitchFamily="2" charset="2"/>
              <a:buChar char="ü"/>
            </a:pPr>
            <a:endParaRPr lang="tr-TR" sz="1600" dirty="0" smtClean="0"/>
          </a:p>
          <a:p>
            <a:pPr lvl="0">
              <a:buFont typeface="Wingdings" pitchFamily="2" charset="2"/>
              <a:buChar char="ü"/>
            </a:pPr>
            <a:endParaRPr lang="tr-TR" dirty="0" smtClean="0"/>
          </a:p>
          <a:p>
            <a:pPr lvl="2">
              <a:buFont typeface="Wingdings" pitchFamily="2" charset="2"/>
              <a:buChar char="ü"/>
            </a:pPr>
            <a:endParaRPr lang="tr-TR" sz="1600" dirty="0" smtClean="0"/>
          </a:p>
          <a:p>
            <a:pPr lvl="0">
              <a:lnSpc>
                <a:spcPct val="150000"/>
              </a:lnSpc>
              <a:buNone/>
            </a:pPr>
            <a:endParaRPr lang="tr-TR" sz="1800" b="1" dirty="0" smtClean="0"/>
          </a:p>
        </p:txBody>
      </p:sp>
      <p:sp>
        <p:nvSpPr>
          <p:cNvPr id="8" name="7 Dikdörtgen"/>
          <p:cNvSpPr/>
          <p:nvPr/>
        </p:nvSpPr>
        <p:spPr>
          <a:xfrm>
            <a:off x="567558" y="1072084"/>
            <a:ext cx="7583214" cy="369332"/>
          </a:xfrm>
          <a:prstGeom prst="rect">
            <a:avLst/>
          </a:prstGeom>
        </p:spPr>
        <p:txBody>
          <a:bodyPr wrap="square">
            <a:spAutoFit/>
          </a:bodyPr>
          <a:lstStyle/>
          <a:p>
            <a:pPr lvl="0"/>
            <a:r>
              <a:rPr lang="tr-TR" b="1" dirty="0" smtClean="0"/>
              <a:t>İnternet Mağazalarını Kullanırken Dikkat Edilmesi Gerekenler</a:t>
            </a:r>
            <a:endParaRPr lang="tr-TR" b="1" dirty="0"/>
          </a:p>
        </p:txBody>
      </p:sp>
      <p:pic>
        <p:nvPicPr>
          <p:cNvPr id="12290" name="Picture 2" descr="http://i.tmgrup.com.tr/tkn/2011/10/19/400x279/5215930030694002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448" y="3613202"/>
            <a:ext cx="1889099" cy="131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cap="all" dirty="0" smtClean="0"/>
              <a:t>Online </a:t>
            </a:r>
            <a:r>
              <a:rPr lang="tr-TR" sz="2400" b="1" cap="all" dirty="0" err="1" smtClean="0"/>
              <a:t>AlIşverİş</a:t>
            </a:r>
            <a:r>
              <a:rPr lang="tr-TR" sz="2400" b="1" cap="all" dirty="0" smtClean="0"/>
              <a:t> </a:t>
            </a:r>
            <a:r>
              <a:rPr lang="tr-TR" sz="2400" b="1" cap="all" dirty="0" err="1" smtClean="0"/>
              <a:t>MağazalarI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Sanal </a:t>
            </a:r>
            <a:r>
              <a:rPr lang="tr-TR" sz="2000" b="1" cap="all" dirty="0" err="1" smtClean="0"/>
              <a:t>mağazalarIn</a:t>
            </a:r>
            <a:endParaRPr lang="tr-TR" sz="2000" b="1" cap="all" dirty="0"/>
          </a:p>
        </p:txBody>
      </p:sp>
      <p:sp>
        <p:nvSpPr>
          <p:cNvPr id="9" name="Rectangle 3"/>
          <p:cNvSpPr txBox="1">
            <a:spLocks noChangeArrowheads="1"/>
          </p:cNvSpPr>
          <p:nvPr/>
        </p:nvSpPr>
        <p:spPr bwMode="auto">
          <a:xfrm>
            <a:off x="182881" y="1869141"/>
            <a:ext cx="8961120" cy="427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None/>
            </a:pPr>
            <a:r>
              <a:rPr lang="tr-TR" sz="2000" b="1" u="sng" dirty="0" smtClean="0"/>
              <a:t>Avantajları:</a:t>
            </a:r>
            <a:r>
              <a:rPr lang="tr-TR" sz="1600" b="1" u="sng" dirty="0" smtClean="0"/>
              <a:t> </a:t>
            </a:r>
          </a:p>
          <a:p>
            <a:pPr lvl="0"/>
            <a:r>
              <a:rPr lang="tr-TR" sz="1600" dirty="0" smtClean="0"/>
              <a:t>Ürün çeşitliği çok fazladır. </a:t>
            </a:r>
          </a:p>
          <a:p>
            <a:pPr lvl="0"/>
            <a:r>
              <a:rPr lang="tr-TR" sz="1600" dirty="0" smtClean="0"/>
              <a:t>Farklı ürün türlerini aynı yerden sipariş edebiliriz.</a:t>
            </a:r>
          </a:p>
          <a:p>
            <a:pPr lvl="0"/>
            <a:r>
              <a:rPr lang="tr-TR" sz="1600" dirty="0" smtClean="0"/>
              <a:t>Sanal mağazaların giderleri daha az olduğu için daha ucuza ürün sunalar.</a:t>
            </a:r>
          </a:p>
          <a:p>
            <a:pPr lvl="0"/>
            <a:r>
              <a:rPr lang="tr-TR" sz="1600" dirty="0" smtClean="0"/>
              <a:t>Tüm Türkiye’ye hitap ederler.</a:t>
            </a:r>
          </a:p>
          <a:p>
            <a:pPr lvl="0"/>
            <a:r>
              <a:rPr lang="tr-TR" sz="1600" dirty="0" smtClean="0"/>
              <a:t>Kapıda teslim avantajları vardır.</a:t>
            </a:r>
          </a:p>
          <a:p>
            <a:pPr lvl="0"/>
            <a:r>
              <a:rPr lang="tr-TR" sz="1600" dirty="0" smtClean="0"/>
              <a:t>Sık sık olan kampanyalar sayesinde ürünleri çok ucuza alabiliriz.</a:t>
            </a:r>
          </a:p>
          <a:p>
            <a:pPr lvl="0"/>
            <a:r>
              <a:rPr lang="tr-TR" sz="1600" dirty="0" smtClean="0"/>
              <a:t>Kredi kartlarına taksit imkanı sağlarlar.</a:t>
            </a:r>
          </a:p>
          <a:p>
            <a:pPr>
              <a:buNone/>
            </a:pPr>
            <a:r>
              <a:rPr lang="tr-TR" sz="2000" b="1" u="sng" dirty="0" smtClean="0"/>
              <a:t>Dezavantajları:</a:t>
            </a:r>
            <a:endParaRPr lang="tr-TR" sz="1200" b="1" u="sng" dirty="0" smtClean="0"/>
          </a:p>
          <a:p>
            <a:pPr lvl="0"/>
            <a:r>
              <a:rPr lang="tr-TR" sz="1600" dirty="0" smtClean="0"/>
              <a:t>Ürünleri görmeden, siteden yapılan açıklamalara güvenerek almamız gerekir.</a:t>
            </a:r>
          </a:p>
          <a:p>
            <a:pPr lvl="0"/>
            <a:r>
              <a:rPr lang="tr-TR" sz="1600" dirty="0" smtClean="0"/>
              <a:t>Güvenlik problemleri vardır.(Kredi Kartı bilgilerinin çalınması gibi.)</a:t>
            </a:r>
          </a:p>
          <a:p>
            <a:pPr lvl="0"/>
            <a:r>
              <a:rPr lang="tr-TR" sz="1600" dirty="0" smtClean="0"/>
              <a:t>Ürünlerin teslim sürelerinde bekleme olabilir. </a:t>
            </a:r>
          </a:p>
          <a:p>
            <a:r>
              <a:rPr lang="tr-TR" sz="1600" dirty="0" smtClean="0"/>
              <a:t>Satın alınan ürün ile gönderilen ürün arasında farklar olabilir.</a:t>
            </a:r>
            <a:endParaRPr lang="tr-TR" sz="1600" b="1" dirty="0" smtClean="0"/>
          </a:p>
          <a:p>
            <a:pPr>
              <a:buFont typeface="Wingdings" pitchFamily="2" charset="2"/>
              <a:buChar char="ü"/>
            </a:pPr>
            <a:endParaRPr lang="tr-TR" sz="1600" dirty="0" smtClean="0"/>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r>
              <a:rPr lang="tr-TR" sz="2400" b="1" cap="all" dirty="0" err="1" smtClean="0"/>
              <a:t>AnlIk</a:t>
            </a:r>
            <a:r>
              <a:rPr lang="tr-TR" sz="2400" b="1" cap="all" dirty="0" smtClean="0"/>
              <a:t> Mesajlaşma </a:t>
            </a:r>
            <a:r>
              <a:rPr lang="tr-TR" sz="2400" b="1" cap="all" dirty="0" err="1" smtClean="0"/>
              <a:t>Hİzmetlerİ</a:t>
            </a:r>
            <a:r>
              <a:rPr lang="tr-TR" sz="2400" b="1" cap="all" dirty="0" smtClean="0"/>
              <a:t> </a:t>
            </a:r>
            <a:r>
              <a:rPr lang="tr-TR" sz="2400" b="1" cap="all" dirty="0" smtClean="0"/>
              <a:t/>
            </a:r>
            <a:br>
              <a:rPr lang="tr-TR" sz="2400" b="1" cap="all" dirty="0" smtClean="0"/>
            </a:br>
            <a:endParaRPr lang="tr-TR" sz="2400" b="1" cap="all" dirty="0"/>
          </a:p>
        </p:txBody>
      </p:sp>
      <p:sp>
        <p:nvSpPr>
          <p:cNvPr id="7" name="Rectangle 3"/>
          <p:cNvSpPr txBox="1">
            <a:spLocks noChangeArrowheads="1"/>
          </p:cNvSpPr>
          <p:nvPr/>
        </p:nvSpPr>
        <p:spPr bwMode="auto">
          <a:xfrm>
            <a:off x="651964" y="1270053"/>
            <a:ext cx="8287084" cy="200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İnternet ağı üzerinden görüntülü, sesli ve yazılı olarak haberleşmemizi sağlayan yazılımlardır.  </a:t>
            </a:r>
          </a:p>
          <a:p>
            <a:pPr>
              <a:buFont typeface="Wingdings" pitchFamily="2" charset="2"/>
              <a:buChar char="ü"/>
            </a:pPr>
            <a:r>
              <a:rPr lang="tr-TR" sz="1800" dirty="0" smtClean="0"/>
              <a:t>Bu programlar ile kullanıcılar anlık olarak konuştukları kişilere ileti yazabilirler ve karşıdan gelen iletileri görebilirler. Online iletişim yazılımları kullanılarak web kamerası, aracılığı ile görüntülü ve sesli olarak iletişim kurulabilir. İletişim hizmetini belirli bir ücret karşılığında sağlayan sistemler olduğu gibi ücretsiz olarak da sunan programlarda mevcuttur. </a:t>
            </a:r>
            <a:endParaRPr lang="tr-TR" sz="1800" dirty="0"/>
          </a:p>
        </p:txBody>
      </p:sp>
      <p:sp>
        <p:nvSpPr>
          <p:cNvPr id="6" name="Rectangle 3"/>
          <p:cNvSpPr txBox="1">
            <a:spLocks noChangeArrowheads="1"/>
          </p:cNvSpPr>
          <p:nvPr/>
        </p:nvSpPr>
        <p:spPr bwMode="auto">
          <a:xfrm>
            <a:off x="851338" y="3562856"/>
            <a:ext cx="7598979" cy="195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b="1" dirty="0" smtClean="0"/>
              <a:t>En  Çok Kullanılan Mesajlaşma Programları;</a:t>
            </a:r>
          </a:p>
          <a:p>
            <a:pPr lvl="0">
              <a:buFont typeface="Wingdings" pitchFamily="2" charset="2"/>
              <a:buChar char="ü"/>
            </a:pPr>
            <a:r>
              <a:rPr lang="tr-TR" sz="1600" dirty="0" smtClean="0"/>
              <a:t>Windows </a:t>
            </a:r>
            <a:r>
              <a:rPr lang="tr-TR" sz="1600" dirty="0" err="1" smtClean="0"/>
              <a:t>Live</a:t>
            </a:r>
            <a:r>
              <a:rPr lang="tr-TR" sz="1600" dirty="0" smtClean="0"/>
              <a:t> Messenger</a:t>
            </a:r>
          </a:p>
          <a:p>
            <a:pPr lvl="0">
              <a:buFont typeface="Wingdings" pitchFamily="2" charset="2"/>
              <a:buChar char="ü"/>
            </a:pPr>
            <a:r>
              <a:rPr lang="tr-TR" sz="1600" dirty="0" err="1" smtClean="0"/>
              <a:t>Google</a:t>
            </a:r>
            <a:r>
              <a:rPr lang="tr-TR" sz="1600" dirty="0" smtClean="0"/>
              <a:t> Talk</a:t>
            </a:r>
          </a:p>
          <a:p>
            <a:pPr lvl="0">
              <a:buFont typeface="Wingdings" pitchFamily="2" charset="2"/>
              <a:buChar char="ü"/>
            </a:pPr>
            <a:r>
              <a:rPr lang="tr-TR" sz="1600" dirty="0" err="1" smtClean="0"/>
              <a:t>Skype</a:t>
            </a:r>
            <a:endParaRPr lang="tr-TR" sz="1600" dirty="0" smtClean="0"/>
          </a:p>
          <a:p>
            <a:pPr lvl="0">
              <a:buFont typeface="Wingdings" pitchFamily="2" charset="2"/>
              <a:buChar char="ü"/>
            </a:pPr>
            <a:r>
              <a:rPr lang="tr-TR" sz="1600" dirty="0" err="1" smtClean="0"/>
              <a:t>Yahoo</a:t>
            </a:r>
            <a:r>
              <a:rPr lang="tr-TR" sz="1600" dirty="0" smtClean="0"/>
              <a:t> Messenger</a:t>
            </a:r>
          </a:p>
          <a:p>
            <a:pPr lvl="0">
              <a:buFont typeface="Wingdings" pitchFamily="2" charset="2"/>
              <a:buChar char="ü"/>
            </a:pPr>
            <a:endParaRPr lang="tr-TR" sz="1600" dirty="0" smtClean="0"/>
          </a:p>
          <a:p>
            <a:pPr lvl="0">
              <a:buFont typeface="Wingdings" pitchFamily="2" charset="2"/>
              <a:buChar char="ü"/>
            </a:pPr>
            <a:endParaRPr lang="tr-TR" dirty="0" smtClean="0"/>
          </a:p>
          <a:p>
            <a:pPr lvl="2">
              <a:buFont typeface="Wingdings" pitchFamily="2" charset="2"/>
              <a:buChar char="ü"/>
            </a:pPr>
            <a:endParaRPr lang="tr-TR" sz="1600" dirty="0" smtClean="0"/>
          </a:p>
          <a:p>
            <a:pPr lvl="0">
              <a:lnSpc>
                <a:spcPct val="150000"/>
              </a:lnSpc>
              <a:buNone/>
            </a:pPr>
            <a:endParaRPr lang="tr-TR" sz="1800" b="1" dirty="0" smtClean="0"/>
          </a:p>
        </p:txBody>
      </p:sp>
      <p:pic>
        <p:nvPicPr>
          <p:cNvPr id="13314" name="Picture 2" descr="http://mashable.com/wp-content/uploads/2008/06/imserv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861" y="3332056"/>
            <a:ext cx="2101456" cy="241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394138" y="258872"/>
            <a:ext cx="8229600" cy="1143000"/>
          </a:xfrm>
        </p:spPr>
        <p:txBody>
          <a:bodyPr/>
          <a:lstStyle/>
          <a:p>
            <a:r>
              <a:rPr lang="tr-TR" sz="2400" b="1" dirty="0" smtClean="0"/>
              <a:t>VİDEO VE MÜZİK PAYLAŞIM SİTELERİ </a:t>
            </a:r>
            <a:r>
              <a:rPr lang="tr-TR" sz="2400" b="1" cap="all" dirty="0" smtClean="0"/>
              <a:t> </a:t>
            </a:r>
            <a:br>
              <a:rPr lang="tr-TR" sz="2400" b="1" cap="all" dirty="0" smtClean="0"/>
            </a:br>
            <a:endParaRPr lang="tr-TR" sz="2400" b="1" cap="all" dirty="0"/>
          </a:p>
        </p:txBody>
      </p:sp>
      <p:sp>
        <p:nvSpPr>
          <p:cNvPr id="7" name="Rectangle 3"/>
          <p:cNvSpPr txBox="1">
            <a:spLocks noChangeArrowheads="1"/>
          </p:cNvSpPr>
          <p:nvPr/>
        </p:nvSpPr>
        <p:spPr bwMode="auto">
          <a:xfrm>
            <a:off x="651964" y="1270053"/>
            <a:ext cx="8287084" cy="87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İnternet üzerinden video ve müzik dosyalarının paylaşılabildiği ve izlenebilen web siteleridir.</a:t>
            </a:r>
          </a:p>
        </p:txBody>
      </p:sp>
      <p:sp>
        <p:nvSpPr>
          <p:cNvPr id="6" name="Rectangle 3"/>
          <p:cNvSpPr txBox="1">
            <a:spLocks noChangeArrowheads="1"/>
          </p:cNvSpPr>
          <p:nvPr/>
        </p:nvSpPr>
        <p:spPr bwMode="auto">
          <a:xfrm>
            <a:off x="961697" y="2569628"/>
            <a:ext cx="7598979" cy="195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b="1" dirty="0" smtClean="0"/>
              <a:t>En  Çok </a:t>
            </a:r>
            <a:r>
              <a:rPr lang="tr-TR" sz="1800" b="1" dirty="0" smtClean="0"/>
              <a:t>Kullanılan Bazı Web </a:t>
            </a:r>
            <a:r>
              <a:rPr lang="tr-TR" sz="1800" b="1" dirty="0" smtClean="0"/>
              <a:t>Siteleri;</a:t>
            </a:r>
          </a:p>
          <a:p>
            <a:pPr lvl="0">
              <a:buFont typeface="Wingdings" pitchFamily="2" charset="2"/>
              <a:buChar char="ü"/>
            </a:pPr>
            <a:r>
              <a:rPr lang="tr-TR" sz="1600" dirty="0" err="1" smtClean="0"/>
              <a:t>Youtube</a:t>
            </a:r>
            <a:endParaRPr lang="tr-TR" sz="1600" dirty="0" smtClean="0"/>
          </a:p>
          <a:p>
            <a:pPr lvl="0">
              <a:buFont typeface="Wingdings" pitchFamily="2" charset="2"/>
              <a:buChar char="ü"/>
            </a:pPr>
            <a:r>
              <a:rPr lang="tr-TR" sz="1600" dirty="0" err="1" smtClean="0"/>
              <a:t>Fizy</a:t>
            </a:r>
            <a:endParaRPr lang="tr-TR" sz="1600" dirty="0" smtClean="0"/>
          </a:p>
          <a:p>
            <a:pPr lvl="0">
              <a:buFont typeface="Wingdings" pitchFamily="2" charset="2"/>
              <a:buChar char="ü"/>
            </a:pPr>
            <a:r>
              <a:rPr lang="tr-TR" sz="1600" dirty="0" smtClean="0"/>
              <a:t>İzlesene.com</a:t>
            </a:r>
          </a:p>
          <a:p>
            <a:pPr lvl="0">
              <a:buFont typeface="Wingdings" pitchFamily="2" charset="2"/>
              <a:buChar char="ü"/>
            </a:pPr>
            <a:r>
              <a:rPr lang="tr-TR" sz="1600" dirty="0" err="1" smtClean="0"/>
              <a:t>DailyMotion</a:t>
            </a:r>
            <a:endParaRPr lang="tr-TR" sz="1600" dirty="0" smtClean="0"/>
          </a:p>
          <a:p>
            <a:pPr lvl="0">
              <a:buFont typeface="Wingdings" pitchFamily="2" charset="2"/>
              <a:buChar char="ü"/>
            </a:pPr>
            <a:endParaRPr lang="tr-TR" sz="1600" dirty="0" smtClean="0"/>
          </a:p>
          <a:p>
            <a:pPr lvl="0">
              <a:buFont typeface="Wingdings" pitchFamily="2" charset="2"/>
              <a:buChar char="ü"/>
            </a:pPr>
            <a:endParaRPr lang="tr-TR" dirty="0" smtClean="0"/>
          </a:p>
          <a:p>
            <a:pPr lvl="2">
              <a:buFont typeface="Wingdings" pitchFamily="2" charset="2"/>
              <a:buChar char="ü"/>
            </a:pPr>
            <a:endParaRPr lang="tr-TR" sz="1600" dirty="0" smtClean="0"/>
          </a:p>
          <a:p>
            <a:pPr lvl="0">
              <a:lnSpc>
                <a:spcPct val="150000"/>
              </a:lnSpc>
              <a:buNone/>
            </a:pPr>
            <a:endParaRPr lang="tr-TR" sz="1800" b="1" dirty="0" smtClean="0"/>
          </a:p>
        </p:txBody>
      </p:sp>
      <p:pic>
        <p:nvPicPr>
          <p:cNvPr id="14338" name="Picture 2" descr="http://tugbakochan.files.wordpress.com/2011/03/izlesene-logo-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2841" y="4062907"/>
            <a:ext cx="3605330" cy="176748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techcekirdek.com/sites/default/files/image/haberler/user-10/youtub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7275" y="2846604"/>
            <a:ext cx="2621791" cy="185368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teknolojioku.com/application/static/data/news/100x82/1329696540_fiz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663089"/>
            <a:ext cx="1753074" cy="131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7884"/>
            <a:ext cx="8229600" cy="1143000"/>
          </a:xfrm>
        </p:spPr>
        <p:txBody>
          <a:bodyPr/>
          <a:lstStyle/>
          <a:p>
            <a:pPr eaLnBrk="1" hangingPunct="1"/>
            <a:r>
              <a:rPr lang="tr-TR" b="1" dirty="0" smtClean="0"/>
              <a:t>İnternet Teknolojisi</a:t>
            </a:r>
            <a:endParaRPr lang="en-US" b="1" dirty="0" smtClean="0"/>
          </a:p>
        </p:txBody>
      </p:sp>
      <p:sp>
        <p:nvSpPr>
          <p:cNvPr id="4099" name="Rectangle 3"/>
          <p:cNvSpPr>
            <a:spLocks noGrp="1" noChangeArrowheads="1"/>
          </p:cNvSpPr>
          <p:nvPr>
            <p:ph type="body" idx="1"/>
          </p:nvPr>
        </p:nvSpPr>
        <p:spPr>
          <a:xfrm>
            <a:off x="547035" y="1575861"/>
            <a:ext cx="8229600" cy="4661166"/>
          </a:xfrm>
        </p:spPr>
        <p:txBody>
          <a:bodyPr/>
          <a:lstStyle/>
          <a:p>
            <a:pPr eaLnBrk="1" hangingPunct="1"/>
            <a:r>
              <a:rPr lang="tr-TR" sz="2000" dirty="0" smtClean="0"/>
              <a:t>Başlıca İnternet Hizmetleri</a:t>
            </a:r>
            <a:endParaRPr lang="en-US" sz="2000" dirty="0" smtClean="0"/>
          </a:p>
          <a:p>
            <a:pPr lvl="1" eaLnBrk="1" hangingPunct="1"/>
            <a:r>
              <a:rPr lang="tr-TR" sz="1800" dirty="0" smtClean="0"/>
              <a:t>Eposta </a:t>
            </a:r>
            <a:r>
              <a:rPr lang="tr-TR" sz="1800" dirty="0" smtClean="0"/>
              <a:t>Hizmetleri</a:t>
            </a:r>
          </a:p>
          <a:p>
            <a:pPr lvl="1" eaLnBrk="1" hangingPunct="1"/>
            <a:r>
              <a:rPr lang="tr-TR" sz="1800" dirty="0" smtClean="0"/>
              <a:t>Sosyal Paylaşım Siteleri</a:t>
            </a:r>
          </a:p>
          <a:p>
            <a:pPr lvl="1" eaLnBrk="1" hangingPunct="1"/>
            <a:r>
              <a:rPr lang="tr-TR" sz="1800" dirty="0" smtClean="0"/>
              <a:t>Online Alışveriş Mağazaları</a:t>
            </a:r>
          </a:p>
          <a:p>
            <a:pPr eaLnBrk="1" hangingPunct="1"/>
            <a:r>
              <a:rPr lang="tr-TR" sz="2000" dirty="0" smtClean="0"/>
              <a:t>Arama Motorları (</a:t>
            </a:r>
            <a:r>
              <a:rPr lang="tr-TR" sz="2000" dirty="0" err="1" smtClean="0"/>
              <a:t>Search</a:t>
            </a:r>
            <a:r>
              <a:rPr lang="tr-TR" sz="2000" dirty="0" smtClean="0"/>
              <a:t> Engine)</a:t>
            </a:r>
          </a:p>
          <a:p>
            <a:pPr lvl="1" eaLnBrk="1" hangingPunct="1"/>
            <a:r>
              <a:rPr lang="tr-TR" sz="1800" dirty="0" err="1" smtClean="0"/>
              <a:t>Google</a:t>
            </a:r>
            <a:endParaRPr lang="tr-TR" sz="1800" dirty="0" smtClean="0"/>
          </a:p>
          <a:p>
            <a:pPr lvl="1" eaLnBrk="1" hangingPunct="1"/>
            <a:r>
              <a:rPr lang="tr-TR" sz="1800" dirty="0" err="1" smtClean="0"/>
              <a:t>Google</a:t>
            </a:r>
            <a:r>
              <a:rPr lang="tr-TR" sz="1800" dirty="0" smtClean="0"/>
              <a:t> Nasıl Kullanılır?</a:t>
            </a:r>
          </a:p>
          <a:p>
            <a:pPr lvl="1" eaLnBrk="1" hangingPunct="1"/>
            <a:r>
              <a:rPr lang="tr-TR" sz="1800" dirty="0" err="1" smtClean="0"/>
              <a:t>Google</a:t>
            </a:r>
            <a:r>
              <a:rPr lang="tr-TR" sz="1800" dirty="0" smtClean="0"/>
              <a:t> Görseller Nasıl Kullanılır?</a:t>
            </a:r>
          </a:p>
          <a:p>
            <a:pPr lvl="1" eaLnBrk="1" hangingPunct="1"/>
            <a:r>
              <a:rPr lang="tr-TR" sz="1800" dirty="0" err="1" smtClean="0"/>
              <a:t>Google</a:t>
            </a:r>
            <a:r>
              <a:rPr lang="tr-TR" sz="1800" dirty="0" smtClean="0"/>
              <a:t> Çeviri Nasıl Kullanılır?</a:t>
            </a:r>
          </a:p>
          <a:p>
            <a:pPr eaLnBrk="1" hangingPunct="1"/>
            <a:r>
              <a:rPr lang="tr-TR" sz="2000" dirty="0" smtClean="0"/>
              <a:t>Temel İnternet Kavramları</a:t>
            </a:r>
          </a:p>
          <a:p>
            <a:pPr lvl="1" eaLnBrk="1" hangingPunct="1"/>
            <a:r>
              <a:rPr lang="tr-TR" sz="1800" dirty="0" smtClean="0"/>
              <a:t>WWW</a:t>
            </a:r>
          </a:p>
          <a:p>
            <a:pPr lvl="1" eaLnBrk="1" hangingPunct="1"/>
            <a:r>
              <a:rPr lang="tr-TR" sz="1800" dirty="0" smtClean="0"/>
              <a:t>İnternet Tarayıcısı (Web Browser)</a:t>
            </a:r>
          </a:p>
          <a:p>
            <a:pPr lvl="1" eaLnBrk="1" hangingPunct="1"/>
            <a:r>
              <a:rPr lang="tr-TR" sz="1800" dirty="0" smtClean="0"/>
              <a:t>Web Sayfası</a:t>
            </a:r>
          </a:p>
          <a:p>
            <a:pPr eaLnBrk="1" hangingPunct="1"/>
            <a:endParaRPr lang="tr-TR" sz="2000" dirty="0" smtClean="0"/>
          </a:p>
        </p:txBody>
      </p:sp>
      <p:sp>
        <p:nvSpPr>
          <p:cNvPr id="2" name="Dikdörtgen 1"/>
          <p:cNvSpPr/>
          <p:nvPr/>
        </p:nvSpPr>
        <p:spPr>
          <a:xfrm>
            <a:off x="547035" y="1206529"/>
            <a:ext cx="1338828" cy="369332"/>
          </a:xfrm>
          <a:prstGeom prst="rect">
            <a:avLst/>
          </a:prstGeom>
        </p:spPr>
        <p:txBody>
          <a:bodyPr wrap="none">
            <a:spAutoFit/>
          </a:bodyPr>
          <a:lstStyle/>
          <a:p>
            <a:pPr eaLnBrk="1" hangingPunct="1"/>
            <a:r>
              <a:rPr lang="tr-TR" b="1" dirty="0" smtClean="0"/>
              <a:t>KONULAR</a:t>
            </a:r>
            <a:endParaRPr lang="en-US" b="1"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394138" y="258872"/>
            <a:ext cx="8229600" cy="1143000"/>
          </a:xfrm>
        </p:spPr>
        <p:txBody>
          <a:bodyPr/>
          <a:lstStyle/>
          <a:p>
            <a:r>
              <a:rPr lang="tr-TR" sz="2400" b="1" dirty="0" smtClean="0"/>
              <a:t>HABER SİTELERİ</a:t>
            </a:r>
            <a:endParaRPr lang="tr-TR" sz="2400" b="1" cap="all" dirty="0"/>
          </a:p>
        </p:txBody>
      </p:sp>
      <p:sp>
        <p:nvSpPr>
          <p:cNvPr id="7" name="Rectangle 3"/>
          <p:cNvSpPr txBox="1">
            <a:spLocks noChangeArrowheads="1"/>
          </p:cNvSpPr>
          <p:nvPr/>
        </p:nvSpPr>
        <p:spPr bwMode="auto">
          <a:xfrm>
            <a:off x="651964" y="1270053"/>
            <a:ext cx="8287084" cy="193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En hızlı iletişim aracı olan internet, haber siteleri ile iletişimin en önemli aracı haline gelmiştir. Gazetelerin bir sonraki gün baskıya girmesi, televizyonun ise her ortamda bulunmaması dolayısıyla haberler en hızlı internetten takip edilmeye başlanmıştır. </a:t>
            </a:r>
          </a:p>
        </p:txBody>
      </p:sp>
      <p:pic>
        <p:nvPicPr>
          <p:cNvPr id="15362" name="Picture 2" descr="http://www.sanalkurs.net/images/dersler/hab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218" y="2552130"/>
            <a:ext cx="3838575" cy="344547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haberarti.com/wp-content/uploads/sondakika_gif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3" y="4956770"/>
            <a:ext cx="1386623" cy="10408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haberarti.com/wp-content/uploads/sondakika_gif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2425" y="4849863"/>
            <a:ext cx="1386623" cy="104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394138" y="258872"/>
            <a:ext cx="8229600" cy="1143000"/>
          </a:xfrm>
        </p:spPr>
        <p:txBody>
          <a:bodyPr/>
          <a:lstStyle/>
          <a:p>
            <a:r>
              <a:rPr lang="tr-TR" sz="2400" b="1" dirty="0" smtClean="0"/>
              <a:t>ARAMA MOTORLARI (SEARCH </a:t>
            </a:r>
            <a:r>
              <a:rPr lang="tr-TR" sz="2400" b="1" dirty="0" smtClean="0"/>
              <a:t>ENGINE</a:t>
            </a:r>
            <a:r>
              <a:rPr lang="tr-TR" sz="2400" b="1" dirty="0" smtClean="0"/>
              <a:t>)</a:t>
            </a:r>
            <a:endParaRPr lang="tr-TR" sz="2400" b="1" cap="all" dirty="0"/>
          </a:p>
        </p:txBody>
      </p:sp>
      <p:sp>
        <p:nvSpPr>
          <p:cNvPr id="7" name="Rectangle 3"/>
          <p:cNvSpPr txBox="1">
            <a:spLocks noChangeArrowheads="1"/>
          </p:cNvSpPr>
          <p:nvPr/>
        </p:nvSpPr>
        <p:spPr bwMode="auto">
          <a:xfrm>
            <a:off x="362607" y="1270053"/>
            <a:ext cx="8576441" cy="19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İnternet artık sınırsız bilgi deposu haline gelmiştir. Sınırsın bilginin olduğu bir ortamda yeni bir problem ortaya çıkmıştır. Bu sorun bu kadar çok bilginin içerisinde aradığımız veriye nasıl ulaşacağız.</a:t>
            </a:r>
          </a:p>
          <a:p>
            <a:pPr>
              <a:buFont typeface="Wingdings" pitchFamily="2" charset="2"/>
              <a:buChar char="ü"/>
            </a:pPr>
            <a:r>
              <a:rPr lang="tr-TR" sz="1800" dirty="0" smtClean="0"/>
              <a:t> Bu noktada aradığımız verileri bulmamız için arama motorları devreye girmektedir. Arama motorları istediğimiz bulmamız için tasarlanmış web siteleridir. Bulmak istediğimiz bilgiye ait birkaç kelime arama bölümüne yazılarak istediğimiz bilgiye kolayca ulaşabiliriz.</a:t>
            </a:r>
          </a:p>
          <a:p>
            <a:pPr>
              <a:buFont typeface="Wingdings" pitchFamily="2" charset="2"/>
              <a:buChar char="ü"/>
            </a:pPr>
            <a:endParaRPr lang="tr-TR" sz="1800" dirty="0" smtClean="0"/>
          </a:p>
        </p:txBody>
      </p:sp>
      <p:sp>
        <p:nvSpPr>
          <p:cNvPr id="6" name="Rectangle 3"/>
          <p:cNvSpPr txBox="1">
            <a:spLocks noChangeArrowheads="1"/>
          </p:cNvSpPr>
          <p:nvPr/>
        </p:nvSpPr>
        <p:spPr bwMode="auto">
          <a:xfrm>
            <a:off x="993229" y="3357903"/>
            <a:ext cx="7598979" cy="4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b="1" dirty="0" smtClean="0"/>
              <a:t>En  Çok Kullanılan Arama Motorları;</a:t>
            </a:r>
          </a:p>
          <a:p>
            <a:pPr lvl="0">
              <a:buFont typeface="Wingdings" pitchFamily="2" charset="2"/>
              <a:buChar char="ü"/>
            </a:pPr>
            <a:endParaRPr lang="tr-TR" sz="1600" dirty="0" smtClean="0"/>
          </a:p>
          <a:p>
            <a:pPr lvl="0">
              <a:buFont typeface="Wingdings" pitchFamily="2" charset="2"/>
              <a:buChar char="ü"/>
            </a:pPr>
            <a:endParaRPr lang="tr-TR" dirty="0" smtClean="0"/>
          </a:p>
          <a:p>
            <a:pPr lvl="2">
              <a:buFont typeface="Wingdings" pitchFamily="2" charset="2"/>
              <a:buChar char="ü"/>
            </a:pPr>
            <a:endParaRPr lang="tr-TR" sz="1600" dirty="0" smtClean="0"/>
          </a:p>
          <a:p>
            <a:pPr lvl="0">
              <a:lnSpc>
                <a:spcPct val="150000"/>
              </a:lnSpc>
              <a:buNone/>
            </a:pPr>
            <a:endParaRPr lang="tr-TR" sz="1800" b="1" dirty="0" smtClean="0"/>
          </a:p>
        </p:txBody>
      </p:sp>
      <p:pic>
        <p:nvPicPr>
          <p:cNvPr id="163841" name="Picture 1"/>
          <p:cNvPicPr>
            <a:picLocks noChangeAspect="1" noChangeArrowheads="1"/>
          </p:cNvPicPr>
          <p:nvPr/>
        </p:nvPicPr>
        <p:blipFill>
          <a:blip r:embed="rId3" cstate="print"/>
          <a:srcRect/>
          <a:stretch>
            <a:fillRect/>
          </a:stretch>
        </p:blipFill>
        <p:spPr bwMode="auto">
          <a:xfrm>
            <a:off x="383792" y="3660228"/>
            <a:ext cx="8029575" cy="2438400"/>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441434" y="0"/>
            <a:ext cx="8229600" cy="867103"/>
          </a:xfrm>
        </p:spPr>
        <p:txBody>
          <a:bodyPr/>
          <a:lstStyle/>
          <a:p>
            <a:r>
              <a:rPr lang="tr-TR" sz="2400" b="1" dirty="0" smtClean="0"/>
              <a:t>ARAMA MOTORLARI (SEARCH ENGİNE)</a:t>
            </a:r>
            <a:endParaRPr lang="tr-TR" sz="2400" b="1" cap="all" dirty="0"/>
          </a:p>
        </p:txBody>
      </p:sp>
      <p:sp>
        <p:nvSpPr>
          <p:cNvPr id="7" name="Rectangle 3"/>
          <p:cNvSpPr txBox="1">
            <a:spLocks noChangeArrowheads="1"/>
          </p:cNvSpPr>
          <p:nvPr/>
        </p:nvSpPr>
        <p:spPr bwMode="auto">
          <a:xfrm>
            <a:off x="567559" y="1254286"/>
            <a:ext cx="8576441" cy="363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Başlangıçta sadece arama motoru hizmeti veren bir web sitesi iken günümüzde Eposta hizmetinden (</a:t>
            </a:r>
            <a:r>
              <a:rPr lang="tr-TR" sz="1800" dirty="0" err="1" smtClean="0"/>
              <a:t>Gmail</a:t>
            </a:r>
            <a:r>
              <a:rPr lang="tr-TR" sz="1800" dirty="0" smtClean="0"/>
              <a:t>) Uydu görüntüleri üzerinden haritacılık hizmeti veren </a:t>
            </a:r>
            <a:r>
              <a:rPr lang="tr-TR" sz="1800" dirty="0" err="1" smtClean="0"/>
              <a:t>Google</a:t>
            </a:r>
            <a:r>
              <a:rPr lang="tr-TR" sz="1800" dirty="0" smtClean="0"/>
              <a:t> </a:t>
            </a:r>
            <a:r>
              <a:rPr lang="tr-TR" sz="1800" dirty="0" err="1" smtClean="0"/>
              <a:t>Earth’a</a:t>
            </a:r>
            <a:r>
              <a:rPr lang="tr-TR" sz="1800" dirty="0" smtClean="0"/>
              <a:t> kadar çok geniş bir yelpazede uygulamaları mevcuttur.</a:t>
            </a:r>
          </a:p>
          <a:p>
            <a:pPr>
              <a:buFont typeface="Wingdings" pitchFamily="2" charset="2"/>
              <a:buChar char="ü"/>
            </a:pPr>
            <a:r>
              <a:rPr lang="tr-TR" sz="1800" dirty="0" err="1" smtClean="0"/>
              <a:t>Google</a:t>
            </a:r>
            <a:r>
              <a:rPr lang="tr-TR" sz="1800" dirty="0" smtClean="0"/>
              <a:t> web sitesine erişmek için “www.</a:t>
            </a:r>
            <a:r>
              <a:rPr lang="tr-TR" sz="1800" dirty="0" err="1" smtClean="0"/>
              <a:t>google</a:t>
            </a:r>
            <a:r>
              <a:rPr lang="tr-TR" sz="1800" dirty="0" smtClean="0"/>
              <a:t>.com.tr”  adresi kullanılmaktadır.</a:t>
            </a:r>
          </a:p>
          <a:p>
            <a:pPr>
              <a:buFont typeface="Wingdings" pitchFamily="2" charset="2"/>
              <a:buChar char="ü"/>
            </a:pPr>
            <a:endParaRPr lang="tr-TR" sz="1800" dirty="0" smtClean="0"/>
          </a:p>
          <a:p>
            <a:pPr lvl="1" eaLnBrk="1" hangingPunct="1"/>
            <a:r>
              <a:rPr lang="tr-TR" sz="1800" dirty="0" err="1" smtClean="0"/>
              <a:t>Google</a:t>
            </a:r>
            <a:r>
              <a:rPr lang="tr-TR" sz="1800" dirty="0" smtClean="0"/>
              <a:t> Nasıl Kullanılır?</a:t>
            </a:r>
          </a:p>
          <a:p>
            <a:pPr lvl="1" eaLnBrk="1" hangingPunct="1"/>
            <a:r>
              <a:rPr lang="tr-TR" sz="1800" dirty="0" err="1" smtClean="0"/>
              <a:t>Google</a:t>
            </a:r>
            <a:r>
              <a:rPr lang="tr-TR" sz="1800" dirty="0" smtClean="0"/>
              <a:t> Görseller Nasıl Kullanılır?</a:t>
            </a:r>
          </a:p>
          <a:p>
            <a:pPr lvl="1" eaLnBrk="1" hangingPunct="1"/>
            <a:r>
              <a:rPr lang="tr-TR" sz="1800" dirty="0" err="1" smtClean="0"/>
              <a:t>Google</a:t>
            </a:r>
            <a:r>
              <a:rPr lang="tr-TR" sz="1800" dirty="0" smtClean="0"/>
              <a:t> Çeviri Nasıl Kullanılır?</a:t>
            </a:r>
          </a:p>
          <a:p>
            <a:pPr>
              <a:buFont typeface="Wingdings" pitchFamily="2" charset="2"/>
              <a:buChar char="ü"/>
            </a:pPr>
            <a:endParaRPr lang="tr-TR" sz="1800" dirty="0" smtClean="0"/>
          </a:p>
        </p:txBody>
      </p:sp>
      <p:sp>
        <p:nvSpPr>
          <p:cNvPr id="6" name="Rectangle 3"/>
          <p:cNvSpPr txBox="1">
            <a:spLocks noChangeArrowheads="1"/>
          </p:cNvSpPr>
          <p:nvPr/>
        </p:nvSpPr>
        <p:spPr bwMode="auto">
          <a:xfrm>
            <a:off x="504499" y="851185"/>
            <a:ext cx="7598979" cy="4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b="1" dirty="0" err="1" smtClean="0"/>
              <a:t>Google</a:t>
            </a:r>
            <a:endParaRPr lang="tr-TR" sz="1800" b="1" dirty="0" smtClean="0"/>
          </a:p>
          <a:p>
            <a:pPr lvl="0">
              <a:buFont typeface="Wingdings" pitchFamily="2" charset="2"/>
              <a:buChar char="ü"/>
            </a:pPr>
            <a:endParaRPr lang="tr-TR" sz="1600" dirty="0" smtClean="0"/>
          </a:p>
          <a:p>
            <a:pPr lvl="0">
              <a:buFont typeface="Wingdings" pitchFamily="2" charset="2"/>
              <a:buChar char="ü"/>
            </a:pPr>
            <a:endParaRPr lang="tr-TR" dirty="0" smtClean="0"/>
          </a:p>
          <a:p>
            <a:pPr lvl="2">
              <a:buFont typeface="Wingdings" pitchFamily="2" charset="2"/>
              <a:buChar char="ü"/>
            </a:pPr>
            <a:endParaRPr lang="tr-TR" sz="1600" dirty="0" smtClean="0"/>
          </a:p>
          <a:p>
            <a:pPr lvl="0">
              <a:lnSpc>
                <a:spcPct val="150000"/>
              </a:lnSpc>
              <a:buNone/>
            </a:pPr>
            <a:endParaRPr lang="tr-TR" sz="1800" b="1" dirty="0" smtClean="0"/>
          </a:p>
        </p:txBody>
      </p:sp>
      <p:pic>
        <p:nvPicPr>
          <p:cNvPr id="16386" name="Picture 2" descr="http://www.seotakip.com/wp-content/uploads/2012/01/goo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289" y="3933031"/>
            <a:ext cx="4157118" cy="202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394138" y="258872"/>
            <a:ext cx="8229600" cy="1143000"/>
          </a:xfrm>
        </p:spPr>
        <p:txBody>
          <a:bodyPr/>
          <a:lstStyle/>
          <a:p>
            <a:r>
              <a:rPr lang="tr-TR" sz="2400" b="1" dirty="0" smtClean="0"/>
              <a:t>OTOMASYON (BİLGİ) SİSTEMLERİ</a:t>
            </a:r>
            <a:endParaRPr lang="tr-TR" sz="2400" b="1" cap="all" dirty="0"/>
          </a:p>
        </p:txBody>
      </p:sp>
      <p:sp>
        <p:nvSpPr>
          <p:cNvPr id="7" name="Rectangle 3"/>
          <p:cNvSpPr txBox="1">
            <a:spLocks noChangeArrowheads="1"/>
          </p:cNvSpPr>
          <p:nvPr/>
        </p:nvSpPr>
        <p:spPr bwMode="auto">
          <a:xfrm>
            <a:off x="715967" y="1396177"/>
            <a:ext cx="8287084" cy="37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Otomasyon sistemlerin bilgisayarlar aracılığı ile online olarak iş akışını düzenleyen yazılımlardır.</a:t>
            </a:r>
          </a:p>
          <a:p>
            <a:pPr>
              <a:buFont typeface="Wingdings" pitchFamily="2" charset="2"/>
              <a:buChar char="ü"/>
            </a:pPr>
            <a:r>
              <a:rPr lang="tr-TR" sz="1800" dirty="0" smtClean="0"/>
              <a:t>Otomasyon yazılımlarının kullanıldığı sektöre aşağıdaki alanlar örnek verilebilir.</a:t>
            </a:r>
          </a:p>
          <a:p>
            <a:pPr>
              <a:buFont typeface="Wingdings" pitchFamily="2" charset="2"/>
              <a:buChar char="ü"/>
            </a:pPr>
            <a:endParaRPr lang="tr-TR" sz="1800" dirty="0" smtClean="0"/>
          </a:p>
          <a:p>
            <a:pPr lvl="1"/>
            <a:r>
              <a:rPr lang="tr-TR" sz="1600" dirty="0" smtClean="0"/>
              <a:t>Bankalar müşterilerine ait tüm sistemleri online olarak otomasyon yazılımları ile kontrol etmektedirler</a:t>
            </a:r>
          </a:p>
          <a:p>
            <a:pPr lvl="1"/>
            <a:r>
              <a:rPr lang="tr-TR" sz="1600" dirty="0" smtClean="0"/>
              <a:t>Üniversitelerde kullanılan Öğrenci Bilgi Sistemleri </a:t>
            </a:r>
          </a:p>
          <a:p>
            <a:pPr lvl="1"/>
            <a:r>
              <a:rPr lang="tr-TR" sz="1600" dirty="0" smtClean="0"/>
              <a:t>Belediyelerde kullanılan Kent Bilgi Sistemleri</a:t>
            </a:r>
          </a:p>
          <a:p>
            <a:pPr lvl="1"/>
            <a:r>
              <a:rPr lang="tr-TR" sz="1600" dirty="0" smtClean="0"/>
              <a:t>Kurumlarda kullanılan Personel Bilgi Sistemleri vb.</a:t>
            </a:r>
            <a:endParaRPr lang="tr-TR" sz="1600" dirty="0"/>
          </a:p>
        </p:txBody>
      </p:sp>
      <p:pic>
        <p:nvPicPr>
          <p:cNvPr id="24578" name="Picture 2" descr="http://www.cografik.com/wp-content/uploads/2011/03/g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542" y="3550893"/>
            <a:ext cx="3126585" cy="2344939"/>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5.gazi.edu.tr/images/istatisti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10" y="4463965"/>
            <a:ext cx="1714500" cy="156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394138" y="258872"/>
            <a:ext cx="8229600" cy="1143000"/>
          </a:xfrm>
        </p:spPr>
        <p:txBody>
          <a:bodyPr/>
          <a:lstStyle/>
          <a:p>
            <a:pPr lvl="0"/>
            <a:r>
              <a:rPr lang="tr-TR" sz="2400" b="1" cap="all" dirty="0" smtClean="0"/>
              <a:t>İNTERNET TARAYICILARI (WEB BROWSER) VE KULLANIMI</a:t>
            </a:r>
            <a:endParaRPr lang="tr-TR" sz="2400" b="1" cap="all" dirty="0"/>
          </a:p>
        </p:txBody>
      </p:sp>
      <p:sp>
        <p:nvSpPr>
          <p:cNvPr id="7" name="Rectangle 3"/>
          <p:cNvSpPr txBox="1">
            <a:spLocks noChangeArrowheads="1"/>
          </p:cNvSpPr>
          <p:nvPr/>
        </p:nvSpPr>
        <p:spPr bwMode="auto">
          <a:xfrm>
            <a:off x="620433" y="1396178"/>
            <a:ext cx="8287084" cy="137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Kullanıcı ile web siteleri arasındaki bağlantıyı sağlayan görsel yazılımlardır. Bu yazılımlar istenilen web sunucularına (server) ulaşarak ilgili sayfaları yâda verileri istemci bilgisayarca ulaştırırlar.</a:t>
            </a:r>
          </a:p>
          <a:p>
            <a:pPr lvl="1">
              <a:buFont typeface="Wingdings" pitchFamily="2" charset="2"/>
              <a:buChar char="ü"/>
            </a:pPr>
            <a:r>
              <a:rPr lang="tr-TR" sz="1600" b="1" dirty="0" smtClean="0"/>
              <a:t>Günümüzde en bilinen ve en çok kullanılan internet tarayıcıları;</a:t>
            </a:r>
          </a:p>
          <a:p>
            <a:pPr>
              <a:buFont typeface="Wingdings" pitchFamily="2" charset="2"/>
              <a:buChar char="ü"/>
            </a:pPr>
            <a:endParaRPr lang="tr-TR" sz="1800" dirty="0" smtClean="0"/>
          </a:p>
        </p:txBody>
      </p:sp>
      <p:pic>
        <p:nvPicPr>
          <p:cNvPr id="177154" name="Picture 2"/>
          <p:cNvPicPr>
            <a:picLocks noChangeAspect="1" noChangeArrowheads="1"/>
          </p:cNvPicPr>
          <p:nvPr/>
        </p:nvPicPr>
        <p:blipFill>
          <a:blip r:embed="rId3" cstate="print"/>
          <a:srcRect/>
          <a:stretch>
            <a:fillRect/>
          </a:stretch>
        </p:blipFill>
        <p:spPr bwMode="auto">
          <a:xfrm>
            <a:off x="769881" y="2712401"/>
            <a:ext cx="7097112" cy="3219047"/>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394138" y="258872"/>
            <a:ext cx="8229600" cy="1143000"/>
          </a:xfrm>
        </p:spPr>
        <p:txBody>
          <a:bodyPr/>
          <a:lstStyle/>
          <a:p>
            <a:pPr lvl="0"/>
            <a:r>
              <a:rPr lang="tr-TR" sz="2400" b="1" cap="all" dirty="0" smtClean="0"/>
              <a:t>İNTERNET TARAYICILARI (WEB BROWSER) VE KULLANIMI</a:t>
            </a:r>
            <a:endParaRPr lang="tr-TR" sz="2400" b="1" cap="all" dirty="0"/>
          </a:p>
        </p:txBody>
      </p:sp>
      <p:sp>
        <p:nvSpPr>
          <p:cNvPr id="7" name="Rectangle 3"/>
          <p:cNvSpPr txBox="1">
            <a:spLocks noChangeArrowheads="1"/>
          </p:cNvSpPr>
          <p:nvPr/>
        </p:nvSpPr>
        <p:spPr bwMode="auto">
          <a:xfrm>
            <a:off x="620433" y="1396178"/>
            <a:ext cx="8287084" cy="54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800" b="1" cap="all" dirty="0" smtClean="0"/>
              <a:t>İnternet Explorer </a:t>
            </a:r>
            <a:r>
              <a:rPr lang="tr-TR" sz="1800" b="1" cap="all" dirty="0" err="1" smtClean="0"/>
              <a:t>KullanImI</a:t>
            </a:r>
            <a:endParaRPr lang="tr-TR" sz="1800" b="1" cap="all" dirty="0" smtClean="0"/>
          </a:p>
          <a:p>
            <a:pPr>
              <a:buFont typeface="Wingdings" pitchFamily="2" charset="2"/>
              <a:buChar char="ü"/>
            </a:pPr>
            <a:endParaRPr lang="tr-TR" sz="1800" dirty="0" smtClean="0"/>
          </a:p>
          <a:p>
            <a:pPr>
              <a:buFont typeface="Wingdings" pitchFamily="2" charset="2"/>
              <a:buChar char="ü"/>
            </a:pPr>
            <a:endParaRPr lang="tr-TR" sz="1800" dirty="0" smtClean="0"/>
          </a:p>
        </p:txBody>
      </p:sp>
      <p:pic>
        <p:nvPicPr>
          <p:cNvPr id="178178" name="Picture 2"/>
          <p:cNvPicPr>
            <a:picLocks noChangeAspect="1" noChangeArrowheads="1"/>
          </p:cNvPicPr>
          <p:nvPr/>
        </p:nvPicPr>
        <p:blipFill>
          <a:blip r:embed="rId3" cstate="print"/>
          <a:srcRect/>
          <a:stretch>
            <a:fillRect/>
          </a:stretch>
        </p:blipFill>
        <p:spPr bwMode="auto">
          <a:xfrm>
            <a:off x="918013" y="1790852"/>
            <a:ext cx="7595366" cy="4482676"/>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0" y="243106"/>
            <a:ext cx="9080938" cy="1143000"/>
          </a:xfrm>
        </p:spPr>
        <p:txBody>
          <a:bodyPr/>
          <a:lstStyle/>
          <a:p>
            <a:pPr lvl="0"/>
            <a:r>
              <a:rPr lang="tr-TR" sz="2400" b="1" cap="all" dirty="0" smtClean="0"/>
              <a:t>İNTERNET TARAYICILARI (WEB BROWSER) VE KULLANIMI</a:t>
            </a:r>
            <a:endParaRPr lang="tr-TR" sz="2400" b="1" cap="all" dirty="0"/>
          </a:p>
        </p:txBody>
      </p:sp>
      <p:sp>
        <p:nvSpPr>
          <p:cNvPr id="7" name="Rectangle 3"/>
          <p:cNvSpPr txBox="1">
            <a:spLocks noChangeArrowheads="1"/>
          </p:cNvSpPr>
          <p:nvPr/>
        </p:nvSpPr>
        <p:spPr bwMode="auto">
          <a:xfrm>
            <a:off x="557371" y="1080867"/>
            <a:ext cx="8287084" cy="82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800" b="1" cap="all" dirty="0" smtClean="0"/>
              <a:t>İnternet Explorer </a:t>
            </a:r>
            <a:r>
              <a:rPr lang="tr-TR" sz="1800" b="1" cap="all" dirty="0" err="1" smtClean="0"/>
              <a:t>KullanImI</a:t>
            </a:r>
            <a:endParaRPr lang="tr-TR" sz="1800" b="1" cap="all" dirty="0" smtClean="0"/>
          </a:p>
          <a:p>
            <a:pPr>
              <a:buFont typeface="Wingdings" pitchFamily="2" charset="2"/>
              <a:buChar char="ü"/>
            </a:pPr>
            <a:r>
              <a:rPr lang="tr-TR" sz="1800" b="1" dirty="0" smtClean="0"/>
              <a:t>Explorer Giriş Sayfasını Değiştirmek.</a:t>
            </a:r>
          </a:p>
          <a:p>
            <a:pPr>
              <a:buFont typeface="Wingdings" pitchFamily="2" charset="2"/>
              <a:buChar char="ü"/>
            </a:pPr>
            <a:r>
              <a:rPr lang="tr-TR" sz="1800" dirty="0" smtClean="0"/>
              <a:t>Menülerden- Araçlar-İnternet Seçenekleri yolu takip edilir.</a:t>
            </a:r>
          </a:p>
          <a:p>
            <a:pPr>
              <a:buFont typeface="Wingdings" pitchFamily="2" charset="2"/>
              <a:buChar char="ü"/>
            </a:pPr>
            <a:endParaRPr lang="tr-TR" sz="1800" b="1" dirty="0" smtClean="0"/>
          </a:p>
          <a:p>
            <a:pPr lvl="0">
              <a:buFont typeface="Wingdings" pitchFamily="2" charset="2"/>
              <a:buChar char="ü"/>
            </a:pPr>
            <a:endParaRPr lang="tr-TR" sz="1800" b="1" cap="all" dirty="0" smtClean="0"/>
          </a:p>
          <a:p>
            <a:pPr>
              <a:buFont typeface="Wingdings" pitchFamily="2" charset="2"/>
              <a:buChar char="ü"/>
            </a:pPr>
            <a:endParaRPr lang="tr-TR" sz="1800" dirty="0" smtClean="0"/>
          </a:p>
          <a:p>
            <a:pPr>
              <a:buFont typeface="Wingdings" pitchFamily="2" charset="2"/>
              <a:buChar char="ü"/>
            </a:pPr>
            <a:endParaRPr lang="tr-TR" sz="1800" dirty="0" smtClean="0"/>
          </a:p>
        </p:txBody>
      </p:sp>
      <p:pic>
        <p:nvPicPr>
          <p:cNvPr id="179202" name="Picture 2"/>
          <p:cNvPicPr>
            <a:picLocks noChangeAspect="1" noChangeArrowheads="1"/>
          </p:cNvPicPr>
          <p:nvPr/>
        </p:nvPicPr>
        <p:blipFill>
          <a:blip r:embed="rId3" cstate="print"/>
          <a:srcRect/>
          <a:stretch>
            <a:fillRect/>
          </a:stretch>
        </p:blipFill>
        <p:spPr bwMode="auto">
          <a:xfrm>
            <a:off x="686293" y="2093073"/>
            <a:ext cx="7385652" cy="4071243"/>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0" y="243106"/>
            <a:ext cx="9080938" cy="1143000"/>
          </a:xfrm>
        </p:spPr>
        <p:txBody>
          <a:bodyPr/>
          <a:lstStyle/>
          <a:p>
            <a:pPr lvl="0"/>
            <a:r>
              <a:rPr lang="tr-TR" sz="2400" b="1" cap="all" dirty="0" smtClean="0"/>
              <a:t>İNTERNET TARAYICILARI (WEB BROWSER) VE KULLANIMI</a:t>
            </a:r>
            <a:endParaRPr lang="tr-TR" sz="2400" b="1" cap="all" dirty="0"/>
          </a:p>
        </p:txBody>
      </p:sp>
      <p:sp>
        <p:nvSpPr>
          <p:cNvPr id="7" name="Rectangle 3"/>
          <p:cNvSpPr txBox="1">
            <a:spLocks noChangeArrowheads="1"/>
          </p:cNvSpPr>
          <p:nvPr/>
        </p:nvSpPr>
        <p:spPr bwMode="auto">
          <a:xfrm>
            <a:off x="557371" y="1080867"/>
            <a:ext cx="8287084" cy="103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800" b="1" cap="all" dirty="0" smtClean="0"/>
              <a:t>İnternet Explorer </a:t>
            </a:r>
            <a:r>
              <a:rPr lang="tr-TR" sz="1800" b="1" cap="all" dirty="0" err="1" smtClean="0"/>
              <a:t>KullanImI</a:t>
            </a:r>
            <a:endParaRPr lang="tr-TR" sz="1800" b="1" cap="all" dirty="0" smtClean="0"/>
          </a:p>
          <a:p>
            <a:pPr>
              <a:buFont typeface="Wingdings" pitchFamily="2" charset="2"/>
              <a:buChar char="ü"/>
            </a:pPr>
            <a:r>
              <a:rPr lang="tr-TR" sz="1800" b="1" dirty="0" smtClean="0"/>
              <a:t>Explorer Göz Atma Geçmişinin Silinmesi</a:t>
            </a:r>
          </a:p>
          <a:p>
            <a:pPr lvl="0"/>
            <a:r>
              <a:rPr lang="tr-TR" sz="1800" dirty="0" smtClean="0"/>
              <a:t>Menülerden- Araçlar-Göz atma geçmişini Sil yolu takip edilir</a:t>
            </a:r>
          </a:p>
          <a:p>
            <a:pPr>
              <a:buFont typeface="Wingdings" pitchFamily="2" charset="2"/>
              <a:buChar char="ü"/>
            </a:pPr>
            <a:endParaRPr lang="tr-TR" sz="1800" b="1" dirty="0" smtClean="0"/>
          </a:p>
          <a:p>
            <a:pPr lvl="0">
              <a:buFont typeface="Wingdings" pitchFamily="2" charset="2"/>
              <a:buChar char="ü"/>
            </a:pPr>
            <a:endParaRPr lang="tr-TR" sz="1800" b="1" cap="all" dirty="0" smtClean="0"/>
          </a:p>
          <a:p>
            <a:pPr>
              <a:buFont typeface="Wingdings" pitchFamily="2" charset="2"/>
              <a:buChar char="ü"/>
            </a:pPr>
            <a:endParaRPr lang="tr-TR" sz="1800" dirty="0" smtClean="0"/>
          </a:p>
          <a:p>
            <a:pPr>
              <a:buFont typeface="Wingdings" pitchFamily="2" charset="2"/>
              <a:buChar char="ü"/>
            </a:pPr>
            <a:endParaRPr lang="tr-TR" sz="1800" dirty="0" smtClean="0"/>
          </a:p>
        </p:txBody>
      </p:sp>
      <p:pic>
        <p:nvPicPr>
          <p:cNvPr id="180226" name="Picture 2"/>
          <p:cNvPicPr>
            <a:picLocks noChangeAspect="1" noChangeArrowheads="1"/>
          </p:cNvPicPr>
          <p:nvPr/>
        </p:nvPicPr>
        <p:blipFill>
          <a:blip r:embed="rId3" cstate="print"/>
          <a:srcRect/>
          <a:stretch>
            <a:fillRect/>
          </a:stretch>
        </p:blipFill>
        <p:spPr bwMode="auto">
          <a:xfrm>
            <a:off x="972372" y="2144696"/>
            <a:ext cx="6910386" cy="3711865"/>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0" y="243106"/>
            <a:ext cx="9080938" cy="1143000"/>
          </a:xfrm>
        </p:spPr>
        <p:txBody>
          <a:bodyPr/>
          <a:lstStyle/>
          <a:p>
            <a:pPr lvl="0"/>
            <a:r>
              <a:rPr lang="tr-TR" sz="2400" b="1" cap="all" dirty="0" smtClean="0"/>
              <a:t>İNTERNET TARAYICILARI (WEB BROWSER) VE KULLANIMI</a:t>
            </a:r>
            <a:endParaRPr lang="tr-TR" sz="2400" b="1" cap="all" dirty="0"/>
          </a:p>
        </p:txBody>
      </p:sp>
      <p:sp>
        <p:nvSpPr>
          <p:cNvPr id="7" name="Rectangle 3"/>
          <p:cNvSpPr txBox="1">
            <a:spLocks noChangeArrowheads="1"/>
          </p:cNvSpPr>
          <p:nvPr/>
        </p:nvSpPr>
        <p:spPr bwMode="auto">
          <a:xfrm>
            <a:off x="557371" y="1080867"/>
            <a:ext cx="8287084" cy="103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800" b="1" cap="all" dirty="0" smtClean="0"/>
              <a:t>İnternet Explorer </a:t>
            </a:r>
            <a:r>
              <a:rPr lang="tr-TR" sz="1800" b="1" cap="all" dirty="0" err="1" smtClean="0"/>
              <a:t>KullanImI</a:t>
            </a:r>
            <a:endParaRPr lang="tr-TR" sz="1800" b="1" cap="all" dirty="0" smtClean="0"/>
          </a:p>
          <a:p>
            <a:pPr lvl="0"/>
            <a:r>
              <a:rPr lang="tr-TR" sz="1800" b="1" dirty="0" smtClean="0"/>
              <a:t>Bir Web Sayfasının Kaydedilmesi</a:t>
            </a:r>
          </a:p>
          <a:p>
            <a:pPr lvl="0"/>
            <a:r>
              <a:rPr lang="tr-TR" sz="1800" dirty="0" smtClean="0"/>
              <a:t>Menülerden- Dosya-Farklı Kaydet yolu takip edilir</a:t>
            </a:r>
            <a:endParaRPr lang="tr-TR" sz="1800" b="1" dirty="0" smtClean="0"/>
          </a:p>
          <a:p>
            <a:pPr lvl="0">
              <a:buFont typeface="Wingdings" pitchFamily="2" charset="2"/>
              <a:buChar char="ü"/>
            </a:pPr>
            <a:endParaRPr lang="tr-TR" sz="1800" b="1" cap="all" dirty="0" smtClean="0"/>
          </a:p>
          <a:p>
            <a:pPr>
              <a:buFont typeface="Wingdings" pitchFamily="2" charset="2"/>
              <a:buChar char="ü"/>
            </a:pPr>
            <a:endParaRPr lang="tr-TR" sz="1800" dirty="0" smtClean="0"/>
          </a:p>
          <a:p>
            <a:pPr>
              <a:buFont typeface="Wingdings" pitchFamily="2" charset="2"/>
              <a:buChar char="ü"/>
            </a:pPr>
            <a:endParaRPr lang="tr-TR" sz="1800" dirty="0" smtClean="0"/>
          </a:p>
        </p:txBody>
      </p:sp>
      <p:pic>
        <p:nvPicPr>
          <p:cNvPr id="6" name="5 Resim"/>
          <p:cNvPicPr/>
          <p:nvPr/>
        </p:nvPicPr>
        <p:blipFill>
          <a:blip r:embed="rId3" cstate="print"/>
          <a:srcRect/>
          <a:stretch>
            <a:fillRect/>
          </a:stretch>
        </p:blipFill>
        <p:spPr bwMode="auto">
          <a:xfrm>
            <a:off x="2652876" y="2475188"/>
            <a:ext cx="4142062" cy="3421116"/>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r>
              <a:rPr lang="tr-TR" sz="3200" b="1" cap="all" dirty="0" smtClean="0"/>
              <a:t>Web </a:t>
            </a:r>
            <a:r>
              <a:rPr lang="tr-TR" sz="3200" b="1" cap="all" dirty="0" err="1" smtClean="0"/>
              <a:t>TasarImI</a:t>
            </a:r>
            <a:r>
              <a:rPr lang="tr-TR" sz="3200" b="1" cap="all" dirty="0" smtClean="0"/>
              <a:t> </a:t>
            </a:r>
            <a:r>
              <a:rPr lang="tr-TR" sz="3200" b="1" cap="all" dirty="0" err="1" smtClean="0"/>
              <a:t>Nedİr</a:t>
            </a:r>
            <a:r>
              <a:rPr lang="tr-TR" sz="3200" b="1" cap="all" dirty="0" smtClean="0"/>
              <a:t>?</a:t>
            </a:r>
            <a:endParaRPr lang="en-US" sz="3200" dirty="0" smtClean="0"/>
          </a:p>
        </p:txBody>
      </p:sp>
      <p:sp>
        <p:nvSpPr>
          <p:cNvPr id="9" name="Text Box 5"/>
          <p:cNvSpPr txBox="1">
            <a:spLocks noChangeArrowheads="1"/>
          </p:cNvSpPr>
          <p:nvPr/>
        </p:nvSpPr>
        <p:spPr bwMode="auto">
          <a:xfrm>
            <a:off x="602811" y="1481959"/>
            <a:ext cx="792633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sz="1600" b="1" u="sng" dirty="0">
              <a:cs typeface="Arial" charset="0"/>
            </a:endParaRPr>
          </a:p>
          <a:p>
            <a:r>
              <a:rPr lang="tr-TR" sz="1600" b="1" dirty="0" smtClean="0"/>
              <a:t>Web tasarımı: </a:t>
            </a:r>
          </a:p>
          <a:p>
            <a:endParaRPr lang="tr-TR" sz="1600" b="1" dirty="0" smtClean="0"/>
          </a:p>
          <a:p>
            <a:endParaRPr lang="tr-TR" sz="1600" b="1" dirty="0" smtClean="0"/>
          </a:p>
          <a:p>
            <a:r>
              <a:rPr lang="tr-TR" sz="1600" b="1" dirty="0" smtClean="0"/>
              <a:t>		</a:t>
            </a:r>
            <a:r>
              <a:rPr lang="tr-TR" sz="1600" dirty="0" smtClean="0"/>
              <a:t>Bir web sayfası içerisinde bulunan görsel öğelerin yerlerini, boyutlarını, düzeni ve özellikleri belirleme işlemidir. Web tasarımı arka planda çalışan bilgisayar kodlarına uygun olarak yapılmalıdır. Web sitesinin ana sayfası (</a:t>
            </a:r>
            <a:r>
              <a:rPr lang="tr-TR" sz="1600" dirty="0" err="1" smtClean="0"/>
              <a:t>index</a:t>
            </a:r>
            <a:r>
              <a:rPr lang="tr-TR" sz="1600" dirty="0" smtClean="0"/>
              <a:t>) ile diğer sayfalar bir birlerine linkler ile bağlanırlar. Tüm sayfalara ana sayfa üzerinden erişim sağlanır.</a:t>
            </a:r>
          </a:p>
          <a:p>
            <a:endParaRPr lang="tr-TR" sz="1600" dirty="0" smtClean="0"/>
          </a:p>
          <a:p>
            <a:pPr marL="342900" lvl="0" indent="-342900">
              <a:buFont typeface="Wingdings" pitchFamily="2" charset="2"/>
              <a:buChar char="ü"/>
            </a:pPr>
            <a:r>
              <a:rPr lang="tr-TR" sz="1600" b="1" cap="all" dirty="0" smtClean="0"/>
              <a:t>SABİT İÇERİKLİ WEB SAYFASI  </a:t>
            </a:r>
          </a:p>
          <a:p>
            <a:pPr marL="342900" lvl="0" indent="-342900">
              <a:buFont typeface="Wingdings" pitchFamily="2" charset="2"/>
              <a:buChar char="ü"/>
            </a:pPr>
            <a:endParaRPr lang="tr-TR" sz="1600" b="1" cap="all" dirty="0" smtClean="0"/>
          </a:p>
          <a:p>
            <a:pPr marL="342900" indent="-342900">
              <a:buFont typeface="Wingdings" pitchFamily="2" charset="2"/>
              <a:buChar char="ü"/>
            </a:pPr>
            <a:r>
              <a:rPr lang="tr-TR" sz="1600" b="1" cap="all" dirty="0" smtClean="0"/>
              <a:t>DEĞİŞKEN İÇERİKLİ WEB SAYFASI</a:t>
            </a:r>
          </a:p>
          <a:p>
            <a:pPr marL="342900" lvl="0" indent="-342900">
              <a:buFont typeface="Wingdings" pitchFamily="2" charset="2"/>
              <a:buChar char="ü"/>
            </a:pPr>
            <a:endParaRPr lang="tr-TR" sz="1600" b="1" cap="all" dirty="0" smtClean="0"/>
          </a:p>
          <a:p>
            <a:pPr marL="342900" indent="-342900">
              <a:buFont typeface="Wingdings" pitchFamily="2" charset="2"/>
              <a:buChar char="ü"/>
            </a:pPr>
            <a:endParaRPr lang="tr-TR" sz="1600" dirty="0" smtClean="0"/>
          </a:p>
          <a:p>
            <a:endParaRPr lang="tr-TR" sz="1600" dirty="0" smtClean="0"/>
          </a:p>
          <a:p>
            <a:endParaRPr lang="tr-TR" sz="1600" dirty="0"/>
          </a:p>
        </p:txBody>
      </p:sp>
      <p:pic>
        <p:nvPicPr>
          <p:cNvPr id="17410" name="Picture 2" descr="http://www.mehmetcansurucu.com/wp-content/uploads/2011/12/web-de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483" y="3621006"/>
            <a:ext cx="3422230" cy="238400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officialpsds.com/images/thumbs/Web-Design-Icon-Psd-psd5549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0440" y="-140283"/>
            <a:ext cx="2958026" cy="266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9020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7884"/>
            <a:ext cx="8229600" cy="1143000"/>
          </a:xfrm>
        </p:spPr>
        <p:txBody>
          <a:bodyPr/>
          <a:lstStyle/>
          <a:p>
            <a:pPr eaLnBrk="1" hangingPunct="1"/>
            <a:r>
              <a:rPr lang="tr-TR" b="1" dirty="0" smtClean="0"/>
              <a:t>İnternet Teknolojisi</a:t>
            </a:r>
            <a:endParaRPr lang="en-US" b="1" dirty="0" smtClean="0"/>
          </a:p>
        </p:txBody>
      </p:sp>
      <p:sp>
        <p:nvSpPr>
          <p:cNvPr id="4099" name="Rectangle 3"/>
          <p:cNvSpPr>
            <a:spLocks noGrp="1" noChangeArrowheads="1"/>
          </p:cNvSpPr>
          <p:nvPr>
            <p:ph type="body" idx="1"/>
          </p:nvPr>
        </p:nvSpPr>
        <p:spPr/>
        <p:txBody>
          <a:bodyPr/>
          <a:lstStyle/>
          <a:p>
            <a:pPr eaLnBrk="1" hangingPunct="1"/>
            <a:r>
              <a:rPr lang="tr-TR" sz="2000" dirty="0" smtClean="0"/>
              <a:t>Otomasyon (Bilgi) Sistemleri</a:t>
            </a:r>
          </a:p>
          <a:p>
            <a:pPr eaLnBrk="1" hangingPunct="1"/>
            <a:r>
              <a:rPr lang="tr-TR" sz="2000" dirty="0" smtClean="0"/>
              <a:t>İnternet Tarayıcılar (Web Browser) ve Kullanımı</a:t>
            </a:r>
          </a:p>
          <a:p>
            <a:pPr lvl="1" eaLnBrk="1" hangingPunct="1"/>
            <a:r>
              <a:rPr lang="tr-TR" sz="1800" dirty="0" smtClean="0"/>
              <a:t>İnternet Explorer Kullanımı</a:t>
            </a:r>
          </a:p>
          <a:p>
            <a:pPr lvl="1" eaLnBrk="1" hangingPunct="1"/>
            <a:r>
              <a:rPr lang="tr-TR" sz="1800" dirty="0" smtClean="0"/>
              <a:t>İnternet Explorer Programını Çalıştırmak</a:t>
            </a:r>
          </a:p>
          <a:p>
            <a:pPr eaLnBrk="1" hangingPunct="1"/>
            <a:r>
              <a:rPr lang="tr-TR" sz="2000" dirty="0" smtClean="0"/>
              <a:t>Web Tasarımı Nedir?</a:t>
            </a:r>
          </a:p>
          <a:p>
            <a:pPr lvl="1" eaLnBrk="1" hangingPunct="1"/>
            <a:r>
              <a:rPr lang="tr-TR" sz="1600" dirty="0" smtClean="0"/>
              <a:t>Sabit İçerikli Web Sayfası</a:t>
            </a:r>
          </a:p>
          <a:p>
            <a:pPr lvl="1" eaLnBrk="1" hangingPunct="1"/>
            <a:r>
              <a:rPr lang="tr-TR" sz="1600" dirty="0" smtClean="0"/>
              <a:t>Değişken İçerikli Web Sayfası</a:t>
            </a:r>
          </a:p>
          <a:p>
            <a:pPr lvl="1" eaLnBrk="1" hangingPunct="1"/>
            <a:r>
              <a:rPr lang="tr-TR" sz="1600" dirty="0" smtClean="0"/>
              <a:t>Bir Web Sitesi Tasarımında Dikkat Edilecek Noktalar</a:t>
            </a:r>
          </a:p>
          <a:p>
            <a:pPr lvl="1" eaLnBrk="1" hangingPunct="1"/>
            <a:r>
              <a:rPr lang="tr-TR" sz="1600" dirty="0" smtClean="0"/>
              <a:t>Web Tasarımında Kullanılan Programlar</a:t>
            </a:r>
          </a:p>
          <a:p>
            <a:pPr eaLnBrk="1" hangingPunct="1"/>
            <a:r>
              <a:rPr lang="tr-TR" sz="2000" dirty="0" smtClean="0"/>
              <a:t>Web Programcılığı Nedir?</a:t>
            </a:r>
          </a:p>
          <a:p>
            <a:pPr eaLnBrk="1" hangingPunct="1"/>
            <a:r>
              <a:rPr lang="tr-TR" sz="2000" dirty="0" smtClean="0"/>
              <a:t>Temel Web Yazılım Teknolojileri</a:t>
            </a:r>
          </a:p>
          <a:p>
            <a:pPr lvl="1" eaLnBrk="1" hangingPunct="1"/>
            <a:r>
              <a:rPr lang="tr-TR" sz="1600" dirty="0" smtClean="0"/>
              <a:t>Programlama Dili Nedir?</a:t>
            </a:r>
          </a:p>
          <a:p>
            <a:pPr lvl="1" eaLnBrk="1" hangingPunct="1"/>
            <a:r>
              <a:rPr lang="tr-TR" sz="1600" dirty="0" smtClean="0"/>
              <a:t>Bir Web Sitesi Yayınlanırken Takip Edilecek </a:t>
            </a:r>
            <a:r>
              <a:rPr lang="tr-TR" sz="1600" dirty="0" err="1" smtClean="0"/>
              <a:t>Aşamlar</a:t>
            </a:r>
            <a:endParaRPr lang="tr-TR" sz="1600" dirty="0" smtClean="0"/>
          </a:p>
          <a:p>
            <a:pPr lvl="1" eaLnBrk="1" hangingPunct="1"/>
            <a:r>
              <a:rPr lang="tr-TR" sz="1600" dirty="0" err="1" smtClean="0"/>
              <a:t>Adobe</a:t>
            </a:r>
            <a:r>
              <a:rPr lang="tr-TR" sz="1600" dirty="0" smtClean="0"/>
              <a:t> </a:t>
            </a:r>
            <a:r>
              <a:rPr lang="tr-TR" sz="1600" dirty="0" err="1" smtClean="0"/>
              <a:t>Dreamweaver</a:t>
            </a:r>
            <a:r>
              <a:rPr lang="tr-TR" sz="1600" dirty="0" smtClean="0"/>
              <a:t> CS5.5 ile Kişisel Tanıtım Sayfasının Hazırlanması</a:t>
            </a:r>
          </a:p>
          <a:p>
            <a:pPr lvl="1" eaLnBrk="1" hangingPunct="1">
              <a:buNone/>
            </a:pPr>
            <a:endParaRPr lang="tr-TR" sz="1800" dirty="0" smtClean="0"/>
          </a:p>
        </p:txBody>
      </p:sp>
      <p:sp>
        <p:nvSpPr>
          <p:cNvPr id="2" name="Dikdörtgen 1"/>
          <p:cNvSpPr/>
          <p:nvPr/>
        </p:nvSpPr>
        <p:spPr>
          <a:xfrm>
            <a:off x="547035" y="1206529"/>
            <a:ext cx="1338828" cy="369332"/>
          </a:xfrm>
          <a:prstGeom prst="rect">
            <a:avLst/>
          </a:prstGeom>
        </p:spPr>
        <p:txBody>
          <a:bodyPr wrap="none">
            <a:spAutoFit/>
          </a:bodyPr>
          <a:lstStyle/>
          <a:p>
            <a:pPr eaLnBrk="1" hangingPunct="1"/>
            <a:r>
              <a:rPr lang="tr-TR" b="1" dirty="0" smtClean="0"/>
              <a:t>KONULAR</a:t>
            </a:r>
            <a:endParaRPr lang="en-US" b="1" dirty="0"/>
          </a:p>
        </p:txBody>
      </p:sp>
      <p:pic>
        <p:nvPicPr>
          <p:cNvPr id="2050" name="Picture 2" descr="http://edevletim.org/wp-content/upload/guvenli_inter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266" y="1992574"/>
            <a:ext cx="2627803" cy="2110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Web </a:t>
            </a:r>
            <a:r>
              <a:rPr lang="tr-TR" sz="2400" b="1" cap="all" dirty="0" err="1" smtClean="0"/>
              <a:t>TasarIMI</a:t>
            </a:r>
            <a:r>
              <a:rPr lang="tr-TR" sz="2400" b="1" cap="all" dirty="0" smtClean="0"/>
              <a:t> </a:t>
            </a:r>
            <a:r>
              <a:rPr lang="tr-TR" sz="2400" b="1" cap="all" dirty="0" err="1" smtClean="0"/>
              <a:t>Nedİr</a:t>
            </a:r>
            <a:r>
              <a:rPr lang="tr-TR" sz="2400" b="1" cap="all" dirty="0" smtClean="0"/>
              <a:t>?</a:t>
            </a:r>
            <a:endParaRPr lang="tr-TR" sz="2400" b="1" cap="all" dirty="0"/>
          </a:p>
        </p:txBody>
      </p:sp>
      <p:sp>
        <p:nvSpPr>
          <p:cNvPr id="7" name="Rectangle 3"/>
          <p:cNvSpPr txBox="1">
            <a:spLocks noChangeArrowheads="1"/>
          </p:cNvSpPr>
          <p:nvPr/>
        </p:nvSpPr>
        <p:spPr bwMode="auto">
          <a:xfrm>
            <a:off x="368184" y="1986455"/>
            <a:ext cx="8775816"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dirty="0" smtClean="0"/>
              <a:t>Web sitelerine ait tasarımlar yapılırken unutulmaması gereken en önemli şey, web sayfasının kullanım amacıdır. </a:t>
            </a:r>
          </a:p>
          <a:p>
            <a:pPr>
              <a:buFont typeface="Wingdings" pitchFamily="2" charset="2"/>
              <a:buChar char="ü"/>
            </a:pPr>
            <a:r>
              <a:rPr lang="tr-TR" sz="1600" dirty="0" smtClean="0"/>
              <a:t>Bir web sitesi yapılırken görsel açıdan dikkat edilecek hususları şu şekilde sıralayabilir.</a:t>
            </a:r>
          </a:p>
          <a:p>
            <a:pPr lvl="0"/>
            <a:r>
              <a:rPr lang="tr-TR" sz="1600" dirty="0" smtClean="0"/>
              <a:t>Web sitesinin kullanım amacı ve hedef kitle çok iyi belirlenmelidir.</a:t>
            </a:r>
          </a:p>
          <a:p>
            <a:pPr lvl="0"/>
            <a:r>
              <a:rPr lang="tr-TR" sz="1600" dirty="0" smtClean="0"/>
              <a:t>Web sayfalarını sade olmalıdır.</a:t>
            </a:r>
          </a:p>
          <a:p>
            <a:pPr lvl="0"/>
            <a:r>
              <a:rPr lang="tr-TR" sz="1600" dirty="0" smtClean="0"/>
              <a:t>Renk geçişleri ve derinliği gözü yormayacak şekilde olmalıdır.</a:t>
            </a:r>
          </a:p>
          <a:p>
            <a:pPr lvl="0"/>
            <a:r>
              <a:rPr lang="tr-TR" sz="1600" dirty="0" smtClean="0"/>
              <a:t>Tablolar çok karmaşık olmamalıdır.</a:t>
            </a:r>
          </a:p>
          <a:p>
            <a:pPr lvl="0"/>
            <a:r>
              <a:rPr lang="tr-TR" sz="1600" dirty="0" smtClean="0"/>
              <a:t>Kullanılan fontlar standart olmalıdır.</a:t>
            </a:r>
          </a:p>
          <a:p>
            <a:pPr lvl="0"/>
            <a:r>
              <a:rPr lang="tr-TR" sz="1600" dirty="0" smtClean="0"/>
              <a:t>Yapılan sayfaların tüm tarayıcılar (Explorer, </a:t>
            </a:r>
            <a:r>
              <a:rPr lang="tr-TR" sz="1600" dirty="0" err="1" smtClean="0"/>
              <a:t>Firefox</a:t>
            </a:r>
            <a:r>
              <a:rPr lang="tr-TR" sz="1600" dirty="0" smtClean="0"/>
              <a:t> </a:t>
            </a:r>
            <a:r>
              <a:rPr lang="tr-TR" sz="1600" dirty="0" err="1" smtClean="0"/>
              <a:t>vd</a:t>
            </a:r>
            <a:r>
              <a:rPr lang="tr-TR" sz="1600" dirty="0" smtClean="0"/>
              <a:t>.) ile uyumlu çalıştığı kontrol edilmelidir.</a:t>
            </a:r>
          </a:p>
          <a:p>
            <a:pPr lvl="0"/>
            <a:r>
              <a:rPr lang="tr-TR" sz="1600" dirty="0" smtClean="0"/>
              <a:t>Sayfaların açılmasını güçleştiren </a:t>
            </a:r>
            <a:r>
              <a:rPr lang="tr-TR" sz="1600" dirty="0" err="1" smtClean="0"/>
              <a:t>flash</a:t>
            </a:r>
            <a:r>
              <a:rPr lang="tr-TR" sz="1600" dirty="0" smtClean="0"/>
              <a:t> gibi büyük boyutlu görsel öğeler kullanılmamalıdır.</a:t>
            </a:r>
          </a:p>
          <a:p>
            <a:pPr lvl="0"/>
            <a:r>
              <a:rPr lang="tr-TR" sz="1600" dirty="0" smtClean="0"/>
              <a:t>Sayfalar dikkat çekici olmalıdır.</a:t>
            </a:r>
          </a:p>
          <a:p>
            <a:pPr>
              <a:lnSpc>
                <a:spcPct val="150000"/>
              </a:lnSpc>
              <a:buFont typeface="Wingdings" pitchFamily="2" charset="2"/>
              <a:buChar char="ü"/>
            </a:pPr>
            <a:endParaRPr lang="tr-TR" sz="1600" dirty="0" smtClean="0"/>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76843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BİR WEB SİTESİ TASARIMINDA DİKKAT EDİLECEK NOKTALAR</a:t>
            </a:r>
            <a:endParaRPr lang="tr-TR" sz="2000" b="1" cap="all" dirty="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Web </a:t>
            </a:r>
            <a:r>
              <a:rPr lang="tr-TR" sz="2400" b="1" cap="all" dirty="0" err="1" smtClean="0"/>
              <a:t>TasarIMI</a:t>
            </a:r>
            <a:r>
              <a:rPr lang="tr-TR" sz="2400" b="1" cap="all" dirty="0" smtClean="0"/>
              <a:t> </a:t>
            </a:r>
            <a:r>
              <a:rPr lang="tr-TR" sz="2400" b="1" cap="all" dirty="0" smtClean="0"/>
              <a:t>Nedir?</a:t>
            </a:r>
            <a:endParaRPr lang="tr-TR" sz="2400" b="1" cap="all" dirty="0"/>
          </a:p>
        </p:txBody>
      </p:sp>
      <p:sp>
        <p:nvSpPr>
          <p:cNvPr id="7" name="Rectangle 3"/>
          <p:cNvSpPr txBox="1">
            <a:spLocks noChangeArrowheads="1"/>
          </p:cNvSpPr>
          <p:nvPr/>
        </p:nvSpPr>
        <p:spPr bwMode="auto">
          <a:xfrm>
            <a:off x="368184" y="1986456"/>
            <a:ext cx="8775816" cy="341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dirty="0" smtClean="0"/>
              <a:t>Piyasada çoğunlukla kullanılan ve tasarımcılar tarafından tercih edilen görsel tasarım için gerekli olan programlardan bazılarının isimlerini verecek olursak;</a:t>
            </a:r>
          </a:p>
          <a:p>
            <a:pPr>
              <a:buFont typeface="Wingdings" pitchFamily="2" charset="2"/>
              <a:buChar char="ü"/>
            </a:pPr>
            <a:endParaRPr lang="tr-TR" sz="1600" b="1" dirty="0" smtClean="0"/>
          </a:p>
          <a:p>
            <a:pPr>
              <a:buFont typeface="Wingdings" pitchFamily="2" charset="2"/>
              <a:buChar char="ü"/>
            </a:pPr>
            <a:r>
              <a:rPr lang="tr-TR" sz="1600" b="1" dirty="0" smtClean="0"/>
              <a:t>Görsel tasarım için kullanılan programlar;</a:t>
            </a:r>
          </a:p>
          <a:p>
            <a:pPr>
              <a:buFont typeface="Wingdings" pitchFamily="2" charset="2"/>
              <a:buChar char="ü"/>
            </a:pPr>
            <a:endParaRPr lang="tr-TR" sz="1600" b="1" dirty="0" smtClean="0"/>
          </a:p>
          <a:p>
            <a:pPr lvl="0"/>
            <a:r>
              <a:rPr lang="tr-TR" sz="1600" dirty="0" err="1" smtClean="0"/>
              <a:t>Adobe</a:t>
            </a:r>
            <a:r>
              <a:rPr lang="tr-TR" sz="1600" dirty="0" smtClean="0"/>
              <a:t> </a:t>
            </a:r>
            <a:r>
              <a:rPr lang="tr-TR" sz="1600" dirty="0" err="1" smtClean="0"/>
              <a:t>Dreamweaver</a:t>
            </a:r>
            <a:endParaRPr lang="tr-TR" sz="1600" dirty="0" smtClean="0"/>
          </a:p>
          <a:p>
            <a:pPr lvl="0"/>
            <a:r>
              <a:rPr lang="tr-TR" sz="1600" dirty="0" err="1" smtClean="0"/>
              <a:t>Photoshop</a:t>
            </a:r>
            <a:r>
              <a:rPr lang="tr-TR" sz="1600" dirty="0" smtClean="0"/>
              <a:t> CS5</a:t>
            </a:r>
          </a:p>
          <a:p>
            <a:pPr lvl="0"/>
            <a:r>
              <a:rPr lang="tr-TR" sz="1600" dirty="0" err="1" smtClean="0"/>
              <a:t>PageMaker</a:t>
            </a:r>
            <a:endParaRPr lang="tr-TR" sz="1600" dirty="0" smtClean="0"/>
          </a:p>
          <a:p>
            <a:pPr lvl="0"/>
            <a:r>
              <a:rPr lang="tr-TR" sz="1600" dirty="0" err="1" smtClean="0"/>
              <a:t>Flash</a:t>
            </a:r>
            <a:r>
              <a:rPr lang="tr-TR" sz="1600" dirty="0" smtClean="0"/>
              <a:t> CS5</a:t>
            </a:r>
          </a:p>
          <a:p>
            <a:pPr lvl="0"/>
            <a:r>
              <a:rPr lang="tr-TR" sz="1600" dirty="0" smtClean="0"/>
              <a:t>FrontPage</a:t>
            </a:r>
          </a:p>
          <a:p>
            <a:pPr>
              <a:lnSpc>
                <a:spcPct val="150000"/>
              </a:lnSpc>
              <a:buFont typeface="Wingdings" pitchFamily="2" charset="2"/>
              <a:buChar char="ü"/>
            </a:pPr>
            <a:endParaRPr lang="tr-TR" sz="1600" dirty="0" smtClean="0"/>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WEB TASARIMINDA KULLANILAN PROGRAMLAR</a:t>
            </a:r>
            <a:endParaRPr lang="tr-TR" sz="2000" b="1" cap="all" dirty="0"/>
          </a:p>
        </p:txBody>
      </p:sp>
      <p:pic>
        <p:nvPicPr>
          <p:cNvPr id="18436" name="Picture 4" descr="http://katrinaallangba.com/Media/images/dreamwea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843" y="3607481"/>
            <a:ext cx="5330825" cy="219979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flashmagazine.com/images/uploads/software/FCS5_hea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7040" y="980486"/>
            <a:ext cx="1897122" cy="975964"/>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i21.lulzimg.com/i/d03e1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416" y="5131558"/>
            <a:ext cx="2131570" cy="88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yamantasarim.com/images/program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536" y="3047026"/>
            <a:ext cx="3275463" cy="2540649"/>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WEB PROGRAMCILIĞI NEDİR?</a:t>
            </a:r>
            <a:endParaRPr lang="tr-TR" sz="2400" b="1" cap="all" dirty="0"/>
          </a:p>
        </p:txBody>
      </p:sp>
      <p:sp>
        <p:nvSpPr>
          <p:cNvPr id="7" name="Rectangle 3"/>
          <p:cNvSpPr txBox="1">
            <a:spLocks noChangeArrowheads="1"/>
          </p:cNvSpPr>
          <p:nvPr/>
        </p:nvSpPr>
        <p:spPr bwMode="auto">
          <a:xfrm>
            <a:off x="368184" y="1986455"/>
            <a:ext cx="5691422"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dirty="0" smtClean="0"/>
              <a:t>Web sitelerinin yapımı ile alakalı her türlü iş web programcılığı içerisine girmektedir. </a:t>
            </a:r>
          </a:p>
          <a:p>
            <a:pPr>
              <a:buFont typeface="Wingdings" pitchFamily="2" charset="2"/>
              <a:buChar char="ü"/>
            </a:pPr>
            <a:endParaRPr lang="tr-TR" sz="1600" dirty="0" smtClean="0"/>
          </a:p>
          <a:p>
            <a:pPr>
              <a:buFont typeface="Wingdings" pitchFamily="2" charset="2"/>
              <a:buChar char="ü"/>
            </a:pPr>
            <a:r>
              <a:rPr lang="tr-TR" sz="1600" dirty="0" smtClean="0"/>
              <a:t>Aslında web </a:t>
            </a:r>
            <a:r>
              <a:rPr lang="tr-TR" sz="1600" dirty="0" smtClean="0"/>
              <a:t>tasarımı da </a:t>
            </a:r>
            <a:r>
              <a:rPr lang="tr-TR" sz="1600" dirty="0" smtClean="0"/>
              <a:t>bir web programcılığıdır.</a:t>
            </a:r>
          </a:p>
          <a:p>
            <a:pPr>
              <a:buFont typeface="Wingdings" pitchFamily="2" charset="2"/>
              <a:buChar char="ü"/>
            </a:pPr>
            <a:endParaRPr lang="tr-TR" sz="1600" dirty="0" smtClean="0"/>
          </a:p>
          <a:p>
            <a:pPr>
              <a:buFont typeface="Wingdings" pitchFamily="2" charset="2"/>
              <a:buChar char="ü"/>
            </a:pPr>
            <a:r>
              <a:rPr lang="tr-TR" sz="1600" dirty="0" smtClean="0"/>
              <a:t>İnternet programcılığı ile asıl anlatılmak istenilen sayfaların arka kısmında çalışan programlama dillerine ait kodlardır.</a:t>
            </a:r>
          </a:p>
          <a:p>
            <a:pPr>
              <a:buFont typeface="Wingdings" pitchFamily="2" charset="2"/>
              <a:buChar char="ü"/>
            </a:pPr>
            <a:endParaRPr lang="tr-TR" sz="1600" dirty="0" smtClean="0"/>
          </a:p>
          <a:p>
            <a:pPr>
              <a:buFont typeface="Wingdings" pitchFamily="2" charset="2"/>
              <a:buChar char="ü"/>
            </a:pPr>
            <a:r>
              <a:rPr lang="tr-TR" sz="1600" dirty="0" smtClean="0"/>
              <a:t>Web programcılığı ile web sayfalarının </a:t>
            </a:r>
            <a:r>
              <a:rPr lang="tr-TR" sz="1600" dirty="0"/>
              <a:t>veri </a:t>
            </a:r>
            <a:r>
              <a:rPr lang="tr-TR" sz="1600" dirty="0" smtClean="0"/>
              <a:t>tabanı (</a:t>
            </a:r>
            <a:r>
              <a:rPr lang="tr-TR" sz="1600" dirty="0" err="1" smtClean="0"/>
              <a:t>database</a:t>
            </a:r>
            <a:r>
              <a:rPr lang="tr-TR" sz="1600" dirty="0" smtClean="0"/>
              <a:t>) </a:t>
            </a:r>
            <a:r>
              <a:rPr lang="tr-TR" sz="1600" dirty="0" smtClean="0"/>
              <a:t>ile bağlantısından başka sitelerden veri transferine kadar pek çok işlem yapılabilir.</a:t>
            </a:r>
          </a:p>
          <a:p>
            <a:pPr>
              <a:lnSpc>
                <a:spcPct val="150000"/>
              </a:lnSpc>
              <a:buFont typeface="Wingdings" pitchFamily="2" charset="2"/>
              <a:buChar char="ü"/>
            </a:pPr>
            <a:endParaRPr lang="tr-TR" sz="1600" dirty="0" smtClean="0"/>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760561"/>
            <a:ext cx="4777022" cy="434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dirty="0" smtClean="0"/>
              <a:t>Web sitelerinin tasarımında ve internet üzerinde çalışan sistemlerin kodlanmasında kullanılan pek çok farklı programlama dili mevcuttur. </a:t>
            </a:r>
          </a:p>
          <a:p>
            <a:pPr>
              <a:buFont typeface="Wingdings" pitchFamily="2" charset="2"/>
              <a:buChar char="ü"/>
            </a:pPr>
            <a:r>
              <a:rPr lang="tr-TR" sz="1600" dirty="0" smtClean="0"/>
              <a:t>Programlama dilleri farklı yapısal özelliklere sahiptirler. Web sitelerinin kullanım amacına göre farklı programlama dilleri mevcuttur. </a:t>
            </a:r>
          </a:p>
          <a:p>
            <a:pPr>
              <a:buFont typeface="Wingdings" pitchFamily="2" charset="2"/>
              <a:buChar char="ü"/>
            </a:pPr>
            <a:r>
              <a:rPr lang="tr-TR" sz="1600" b="1" dirty="0" smtClean="0"/>
              <a:t>Genel olarak kullanılan programlama dilleri:</a:t>
            </a:r>
          </a:p>
          <a:p>
            <a:pPr lvl="0"/>
            <a:r>
              <a:rPr lang="tr-TR" sz="1600" dirty="0" smtClean="0"/>
              <a:t>HTML</a:t>
            </a:r>
          </a:p>
          <a:p>
            <a:pPr lvl="0"/>
            <a:r>
              <a:rPr lang="tr-TR" sz="1600" dirty="0" smtClean="0"/>
              <a:t>ASP</a:t>
            </a:r>
          </a:p>
          <a:p>
            <a:pPr lvl="0"/>
            <a:r>
              <a:rPr lang="tr-TR" sz="1600" dirty="0" smtClean="0"/>
              <a:t>PHP </a:t>
            </a:r>
          </a:p>
          <a:p>
            <a:pPr lvl="0"/>
            <a:r>
              <a:rPr lang="tr-TR" sz="1600" dirty="0" smtClean="0"/>
              <a:t>JAVA</a:t>
            </a:r>
          </a:p>
          <a:p>
            <a:pPr lvl="0"/>
            <a:r>
              <a:rPr lang="tr-TR" sz="1600" dirty="0" smtClean="0"/>
              <a:t>CSS</a:t>
            </a:r>
          </a:p>
          <a:p>
            <a:pPr lvl="0"/>
            <a:r>
              <a:rPr lang="tr-TR" sz="1600" dirty="0" smtClean="0"/>
              <a:t>AJAX</a:t>
            </a:r>
          </a:p>
          <a:p>
            <a:pPr>
              <a:lnSpc>
                <a:spcPct val="150000"/>
              </a:lnSpc>
              <a:buFont typeface="Wingdings" pitchFamily="2" charset="2"/>
              <a:buChar char="ü"/>
            </a:pPr>
            <a:endParaRPr lang="tr-TR" sz="1600" dirty="0" smtClean="0"/>
          </a:p>
          <a:p>
            <a:pPr lvl="0">
              <a:lnSpc>
                <a:spcPct val="150000"/>
              </a:lnSpc>
              <a:buNone/>
            </a:pPr>
            <a:endParaRPr lang="tr-TR" sz="1800" b="1" dirty="0" smtClean="0"/>
          </a:p>
        </p:txBody>
      </p:sp>
      <p:pic>
        <p:nvPicPr>
          <p:cNvPr id="21506" name="Picture 2" descr="http://yazilimkursu.gen.tr/images/csharpv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606" y="4435061"/>
            <a:ext cx="2587625" cy="100896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whitefang.com/wp-content/uploads/2010/03/Programming-Langu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518" y="1626604"/>
            <a:ext cx="4104482" cy="392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bilgesoft.com/userfiles/bilgesoft_com_782073/custom/Hizmetler/Internet/web_programl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503" y="3933031"/>
            <a:ext cx="5808497" cy="2012002"/>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986455"/>
            <a:ext cx="8775816"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buFont typeface="Wingdings" pitchFamily="2" charset="2"/>
              <a:buChar char="ü"/>
            </a:pPr>
            <a:r>
              <a:rPr lang="tr-TR" sz="1800" dirty="0" smtClean="0"/>
              <a:t>Bilgisayarlarda kullanılan programların programcılar tarafından yazıldıkları bilgisayar dilleridir.</a:t>
            </a:r>
          </a:p>
          <a:p>
            <a:pPr>
              <a:lnSpc>
                <a:spcPct val="150000"/>
              </a:lnSpc>
              <a:buFont typeface="Wingdings" pitchFamily="2" charset="2"/>
              <a:buChar char="ü"/>
            </a:pPr>
            <a:r>
              <a:rPr lang="tr-TR" sz="1800" dirty="0" smtClean="0"/>
              <a:t>Farklı amaçları gerçekleştirmek için farklı üreticiler tarafından geliştirilmiş diller vardır.</a:t>
            </a:r>
          </a:p>
          <a:p>
            <a:pPr>
              <a:lnSpc>
                <a:spcPct val="150000"/>
              </a:lnSpc>
              <a:buFont typeface="Wingdings" pitchFamily="2" charset="2"/>
              <a:buChar char="ü"/>
            </a:pPr>
            <a:r>
              <a:rPr lang="tr-TR" sz="1800" dirty="0" smtClean="0"/>
              <a:t> Programcılar programlama dilleri ile oluşturdukları yazılımlar ile bilgisayarlara ne yapmak istediklerini anlatırlar.</a:t>
            </a:r>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Programlama </a:t>
            </a:r>
            <a:r>
              <a:rPr lang="tr-TR" sz="2000" b="1" cap="all" dirty="0" err="1" smtClean="0"/>
              <a:t>dİLİ</a:t>
            </a:r>
            <a:r>
              <a:rPr lang="tr-TR" sz="2000" b="1" cap="all" dirty="0" smtClean="0"/>
              <a:t> nedir</a:t>
            </a:r>
            <a:r>
              <a:rPr lang="tr-TR" sz="2000" b="1" cap="all" dirty="0" smtClean="0"/>
              <a:t>?</a:t>
            </a:r>
            <a:endParaRPr lang="tr-TR" sz="2000" b="1" cap="all" dirty="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roweb.com.tr/_img/web_sitesi_hazirl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646" y="2688608"/>
            <a:ext cx="4310417" cy="3232813"/>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986455"/>
            <a:ext cx="8775816"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Bir web sitesi yayınlamak istediğimiz de aşağıdaki aşamaları sırasıyla takip edilmesi gerekmektedir.</a:t>
            </a:r>
          </a:p>
          <a:p>
            <a:pPr>
              <a:buFont typeface="Wingdings" pitchFamily="2" charset="2"/>
              <a:buChar char="ü"/>
            </a:pPr>
            <a:endParaRPr lang="tr-TR" sz="1800" dirty="0" smtClean="0"/>
          </a:p>
          <a:p>
            <a:pPr lvl="0"/>
            <a:r>
              <a:rPr lang="tr-TR" sz="1800" dirty="0" smtClean="0"/>
              <a:t>Alan </a:t>
            </a:r>
            <a:r>
              <a:rPr lang="tr-TR" sz="1800" dirty="0" smtClean="0"/>
              <a:t>Adı (</a:t>
            </a:r>
            <a:r>
              <a:rPr lang="tr-TR" sz="1800" dirty="0" smtClean="0"/>
              <a:t>Domain) satın </a:t>
            </a:r>
            <a:r>
              <a:rPr lang="tr-TR" sz="1800" dirty="0" smtClean="0"/>
              <a:t>alınması</a:t>
            </a:r>
          </a:p>
          <a:p>
            <a:pPr lvl="0"/>
            <a:endParaRPr lang="tr-TR" sz="1800" dirty="0" smtClean="0"/>
          </a:p>
          <a:p>
            <a:pPr lvl="0"/>
            <a:r>
              <a:rPr lang="tr-TR" sz="1800" dirty="0" smtClean="0"/>
              <a:t>Web Barındırma (</a:t>
            </a:r>
            <a:r>
              <a:rPr lang="tr-TR" sz="1800" dirty="0" err="1" smtClean="0"/>
              <a:t>Hosting</a:t>
            </a:r>
            <a:r>
              <a:rPr lang="tr-TR" sz="1800" dirty="0" smtClean="0"/>
              <a:t>) </a:t>
            </a:r>
            <a:r>
              <a:rPr lang="tr-TR" sz="1800" dirty="0" smtClean="0"/>
              <a:t>alanı satın </a:t>
            </a:r>
            <a:r>
              <a:rPr lang="tr-TR" sz="1800" dirty="0" smtClean="0"/>
              <a:t>alınması</a:t>
            </a:r>
          </a:p>
          <a:p>
            <a:pPr lvl="0"/>
            <a:endParaRPr lang="tr-TR" sz="1800" dirty="0" smtClean="0"/>
          </a:p>
          <a:p>
            <a:pPr lvl="0"/>
            <a:r>
              <a:rPr lang="tr-TR" sz="1800" dirty="0" smtClean="0"/>
              <a:t>Web sitesinin </a:t>
            </a:r>
            <a:r>
              <a:rPr lang="tr-TR" sz="1800" dirty="0" smtClean="0"/>
              <a:t>hazırlanması</a:t>
            </a:r>
          </a:p>
          <a:p>
            <a:pPr lvl="0"/>
            <a:endParaRPr lang="tr-TR" sz="1800" dirty="0" smtClean="0"/>
          </a:p>
          <a:p>
            <a:pPr lvl="0"/>
            <a:r>
              <a:rPr lang="tr-TR" sz="1800" dirty="0" smtClean="0"/>
              <a:t>Sitenin </a:t>
            </a:r>
            <a:r>
              <a:rPr lang="tr-TR" sz="1800" dirty="0" smtClean="0"/>
              <a:t>sunucuya yüklenmesi (yayınlanması)</a:t>
            </a:r>
            <a:endParaRPr lang="tr-TR" sz="1800" dirty="0" smtClean="0"/>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8098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smtClean="0"/>
              <a:t>Bİr</a:t>
            </a:r>
            <a:r>
              <a:rPr lang="tr-TR" sz="2000" b="1" cap="all" dirty="0" smtClean="0"/>
              <a:t> </a:t>
            </a:r>
            <a:r>
              <a:rPr lang="tr-TR" sz="2000" b="1" cap="all" dirty="0" smtClean="0"/>
              <a:t>Web </a:t>
            </a:r>
            <a:r>
              <a:rPr lang="tr-TR" sz="2000" b="1" cap="all" dirty="0" err="1" smtClean="0"/>
              <a:t>Sİtesİ</a:t>
            </a:r>
            <a:r>
              <a:rPr lang="tr-TR" sz="2000" b="1" cap="all" dirty="0" smtClean="0"/>
              <a:t> </a:t>
            </a:r>
            <a:r>
              <a:rPr lang="tr-TR" sz="2000" b="1" cap="all" dirty="0" err="1" smtClean="0"/>
              <a:t>YayInlanIrken</a:t>
            </a:r>
            <a:r>
              <a:rPr lang="tr-TR" sz="2000" b="1" cap="all" dirty="0" smtClean="0"/>
              <a:t> </a:t>
            </a:r>
            <a:r>
              <a:rPr lang="tr-TR" sz="2000" b="1" cap="all" dirty="0" err="1" smtClean="0"/>
              <a:t>Takİp</a:t>
            </a:r>
            <a:r>
              <a:rPr lang="tr-TR" sz="2000" b="1" cap="all" dirty="0" smtClean="0"/>
              <a:t> </a:t>
            </a:r>
            <a:r>
              <a:rPr lang="tr-TR" sz="2000" b="1" cap="all" dirty="0" err="1" smtClean="0"/>
              <a:t>Edİlecek</a:t>
            </a:r>
            <a:r>
              <a:rPr lang="tr-TR" sz="2000" b="1" cap="all" dirty="0" smtClean="0"/>
              <a:t> </a:t>
            </a:r>
            <a:r>
              <a:rPr lang="tr-TR" sz="2000" b="1" cap="all" dirty="0" smtClean="0"/>
              <a:t>Aşamalar</a:t>
            </a:r>
            <a:endParaRPr lang="tr-TR" sz="2000" b="1" cap="all" dirty="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2427889"/>
            <a:ext cx="8775816" cy="200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err="1" smtClean="0"/>
              <a:t>Dreamweaver</a:t>
            </a:r>
            <a:r>
              <a:rPr lang="tr-TR" sz="1800" dirty="0" smtClean="0"/>
              <a:t> programı ücretli </a:t>
            </a:r>
            <a:r>
              <a:rPr lang="tr-TR" sz="1800" dirty="0" smtClean="0"/>
              <a:t>lisans </a:t>
            </a:r>
            <a:r>
              <a:rPr lang="tr-TR" sz="1800" dirty="0" smtClean="0"/>
              <a:t>gerektiren bir programdır. </a:t>
            </a:r>
          </a:p>
          <a:p>
            <a:pPr>
              <a:buFont typeface="Wingdings" pitchFamily="2" charset="2"/>
              <a:buChar char="ü"/>
            </a:pPr>
            <a:endParaRPr lang="tr-TR" sz="1800" dirty="0" smtClean="0"/>
          </a:p>
          <a:p>
            <a:pPr>
              <a:buFont typeface="Wingdings" pitchFamily="2" charset="2"/>
              <a:buChar char="ü"/>
            </a:pPr>
            <a:r>
              <a:rPr lang="tr-TR" sz="1800" dirty="0" smtClean="0"/>
              <a:t>Programın 30 günlük deneme sürümü http://www.</a:t>
            </a:r>
            <a:r>
              <a:rPr lang="tr-TR" sz="1800" dirty="0" err="1" smtClean="0"/>
              <a:t>adobe</a:t>
            </a:r>
            <a:r>
              <a:rPr lang="tr-TR" sz="1800" dirty="0" smtClean="0"/>
              <a:t>.com adresinden indirilebilir.</a:t>
            </a:r>
          </a:p>
          <a:p>
            <a:pPr lvl="0">
              <a:lnSpc>
                <a:spcPct val="150000"/>
              </a:lnSpc>
              <a:buNone/>
            </a:pPr>
            <a:endParaRPr lang="tr-TR" sz="1800" b="1" dirty="0" smtClean="0"/>
          </a:p>
        </p:txBody>
      </p:sp>
      <p:sp>
        <p:nvSpPr>
          <p:cNvPr id="10" name="9 Dikdörtgen"/>
          <p:cNvSpPr/>
          <p:nvPr/>
        </p:nvSpPr>
        <p:spPr>
          <a:xfrm>
            <a:off x="409904" y="1024787"/>
            <a:ext cx="8150772" cy="400110"/>
          </a:xfrm>
          <a:prstGeom prst="rect">
            <a:avLst/>
          </a:prstGeom>
        </p:spPr>
        <p:txBody>
          <a:bodyPr wrap="square">
            <a:spAutoFit/>
          </a:bodyPr>
          <a:lstStyle/>
          <a:p>
            <a:pPr lvl="0"/>
            <a:r>
              <a:rPr lang="tr-TR" sz="2000" b="1" dirty="0" err="1" smtClean="0"/>
              <a:t>Dreamweaver</a:t>
            </a:r>
            <a:r>
              <a:rPr lang="tr-TR" sz="2000" b="1" dirty="0" smtClean="0"/>
              <a:t> Programını Nasıl Temin Edebilirim?</a:t>
            </a:r>
            <a:endParaRPr lang="tr-TR" sz="2000" b="1" dirty="0"/>
          </a:p>
        </p:txBody>
      </p:sp>
      <p:pic>
        <p:nvPicPr>
          <p:cNvPr id="6" name="Picture 2" descr="http://www.authorwiki.up.ac.za/images/d/d9/Dreamweaver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089" y="4120059"/>
            <a:ext cx="18383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p:cNvPicPr/>
          <p:nvPr/>
        </p:nvPicPr>
        <p:blipFill>
          <a:blip r:embed="rId3" cstate="print"/>
          <a:srcRect/>
          <a:stretch>
            <a:fillRect/>
          </a:stretch>
        </p:blipFill>
        <p:spPr bwMode="auto">
          <a:xfrm>
            <a:off x="5375573" y="1908569"/>
            <a:ext cx="5092262" cy="3468413"/>
          </a:xfrm>
          <a:prstGeom prst="rect">
            <a:avLst/>
          </a:prstGeom>
          <a:noFill/>
          <a:ln w="9525">
            <a:noFill/>
            <a:miter lim="800000"/>
            <a:headEnd/>
            <a:tailEnd/>
          </a:ln>
        </p:spPr>
      </p:pic>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5" y="1793393"/>
            <a:ext cx="4736078" cy="33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b="1" dirty="0" smtClean="0"/>
              <a:t>1.Adım:</a:t>
            </a:r>
            <a:r>
              <a:rPr lang="tr-TR" sz="1800" dirty="0" smtClean="0"/>
              <a:t> </a:t>
            </a:r>
            <a:r>
              <a:rPr lang="tr-TR" sz="1800" dirty="0" err="1" smtClean="0"/>
              <a:t>Dreamweaver</a:t>
            </a:r>
            <a:r>
              <a:rPr lang="tr-TR" sz="1800" dirty="0" smtClean="0"/>
              <a:t> programının çalıştırılması.</a:t>
            </a:r>
          </a:p>
          <a:p>
            <a:r>
              <a:rPr lang="tr-TR" sz="1800" b="1" dirty="0" smtClean="0"/>
              <a:t>Başlat→Tüm Programlar→</a:t>
            </a:r>
            <a:r>
              <a:rPr lang="tr-TR" sz="1800" b="1" dirty="0" err="1" smtClean="0"/>
              <a:t>Adobe</a:t>
            </a:r>
            <a:r>
              <a:rPr lang="tr-TR" sz="1800" b="1" dirty="0" smtClean="0"/>
              <a:t> </a:t>
            </a:r>
            <a:r>
              <a:rPr lang="tr-TR" sz="1800" b="1" dirty="0" err="1" smtClean="0"/>
              <a:t>Dreamweaver</a:t>
            </a:r>
            <a:r>
              <a:rPr lang="tr-TR" sz="1800" dirty="0" smtClean="0"/>
              <a:t> CS5.5 yolu takip edilir.</a:t>
            </a:r>
          </a:p>
          <a:p>
            <a:pPr>
              <a:buFont typeface="Wingdings" pitchFamily="2" charset="2"/>
              <a:buChar char="ü"/>
            </a:pPr>
            <a:endParaRPr lang="tr-TR" sz="1800" dirty="0" smtClean="0"/>
          </a:p>
          <a:p>
            <a:pPr>
              <a:buFont typeface="Wingdings" pitchFamily="2" charset="2"/>
              <a:buChar char="ü"/>
            </a:pPr>
            <a:r>
              <a:rPr lang="tr-TR" sz="1800" b="1" dirty="0" smtClean="0"/>
              <a:t>2.Adım: </a:t>
            </a:r>
            <a:r>
              <a:rPr lang="tr-TR" sz="1800" dirty="0" err="1" smtClean="0"/>
              <a:t>Dreamweaver</a:t>
            </a:r>
            <a:r>
              <a:rPr lang="tr-TR" sz="1800" dirty="0" smtClean="0"/>
              <a:t> programı içerisinden boş bir HTML şablonunun açılması.</a:t>
            </a:r>
          </a:p>
          <a:p>
            <a:r>
              <a:rPr lang="tr-TR" sz="1800" b="1" dirty="0" smtClean="0"/>
              <a:t>File→New→</a:t>
            </a:r>
            <a:r>
              <a:rPr lang="tr-TR" sz="1800" b="1" dirty="0" err="1" smtClean="0"/>
              <a:t>Blank</a:t>
            </a:r>
            <a:r>
              <a:rPr lang="tr-TR" sz="1800" b="1" dirty="0" smtClean="0"/>
              <a:t> </a:t>
            </a:r>
            <a:r>
              <a:rPr lang="tr-TR" sz="1800" b="1" dirty="0" err="1" smtClean="0"/>
              <a:t>Page</a:t>
            </a:r>
            <a:r>
              <a:rPr lang="tr-TR" sz="1800" b="1" dirty="0" smtClean="0"/>
              <a:t>→HTML </a:t>
            </a:r>
            <a:r>
              <a:rPr lang="tr-TR" sz="1800" b="1" dirty="0" err="1" smtClean="0"/>
              <a:t>Template</a:t>
            </a:r>
            <a:r>
              <a:rPr lang="tr-TR" sz="1800" b="1" dirty="0" smtClean="0"/>
              <a:t>→2 </a:t>
            </a:r>
            <a:r>
              <a:rPr lang="tr-TR" sz="1800" b="1" dirty="0" err="1" smtClean="0"/>
              <a:t>Column</a:t>
            </a:r>
            <a:r>
              <a:rPr lang="tr-TR" sz="1800" b="1" dirty="0" smtClean="0"/>
              <a:t> </a:t>
            </a:r>
            <a:r>
              <a:rPr lang="tr-TR" sz="1800" b="1" dirty="0" err="1" smtClean="0"/>
              <a:t>liquid</a:t>
            </a:r>
            <a:r>
              <a:rPr lang="tr-TR" sz="1800" b="1" dirty="0" smtClean="0"/>
              <a:t>, </a:t>
            </a:r>
            <a:r>
              <a:rPr lang="tr-TR" sz="1800" b="1" dirty="0" err="1" smtClean="0"/>
              <a:t>left</a:t>
            </a:r>
            <a:r>
              <a:rPr lang="tr-TR" sz="1800" b="1" dirty="0" smtClean="0"/>
              <a:t> </a:t>
            </a:r>
            <a:r>
              <a:rPr lang="tr-TR" sz="1800" b="1" dirty="0" err="1" smtClean="0"/>
              <a:t>sidebar</a:t>
            </a:r>
            <a:r>
              <a:rPr lang="tr-TR" sz="1800" b="1" dirty="0" smtClean="0"/>
              <a:t>, </a:t>
            </a:r>
            <a:r>
              <a:rPr lang="tr-TR" sz="1800" b="1" dirty="0" err="1" smtClean="0"/>
              <a:t>header</a:t>
            </a:r>
            <a:r>
              <a:rPr lang="tr-TR" sz="1800" b="1" dirty="0" smtClean="0"/>
              <a:t> </a:t>
            </a:r>
            <a:r>
              <a:rPr lang="tr-TR" sz="1800" b="1" dirty="0" err="1" smtClean="0"/>
              <a:t>and</a:t>
            </a:r>
            <a:r>
              <a:rPr lang="tr-TR" sz="1800" b="1" dirty="0" smtClean="0"/>
              <a:t> </a:t>
            </a:r>
            <a:r>
              <a:rPr lang="tr-TR" sz="1800" b="1" dirty="0" err="1" smtClean="0"/>
              <a:t>footer</a:t>
            </a:r>
            <a:r>
              <a:rPr lang="tr-TR" sz="1800" dirty="0" smtClean="0"/>
              <a:t>  yolu takip edilir. En altta bulunan </a:t>
            </a:r>
            <a:r>
              <a:rPr lang="tr-TR" sz="1800" dirty="0" err="1" smtClean="0"/>
              <a:t>Create</a:t>
            </a:r>
            <a:r>
              <a:rPr lang="tr-TR" sz="1800" dirty="0" smtClean="0"/>
              <a:t> (Oluştur) butonuna tek tıklanır.</a:t>
            </a:r>
          </a:p>
          <a:p>
            <a:pPr lvl="0">
              <a:lnSpc>
                <a:spcPct val="150000"/>
              </a:lnSpc>
              <a:buNone/>
            </a:pPr>
            <a:endParaRPr lang="tr-TR" sz="1800" b="1" dirty="0" smtClean="0"/>
          </a:p>
        </p:txBody>
      </p:sp>
      <p:sp>
        <p:nvSpPr>
          <p:cNvPr id="10" name="9 Dikdörtgen"/>
          <p:cNvSpPr/>
          <p:nvPr/>
        </p:nvSpPr>
        <p:spPr>
          <a:xfrm>
            <a:off x="409904" y="1024787"/>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655378"/>
            <a:ext cx="8775816" cy="33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b="1" dirty="0" smtClean="0"/>
              <a:t>3.Adım: </a:t>
            </a:r>
            <a:r>
              <a:rPr lang="tr-TR" sz="1800" dirty="0" smtClean="0"/>
              <a:t>HTML şablonun kullanım amacımıza göre özelleştirilmesi. </a:t>
            </a:r>
          </a:p>
          <a:p>
            <a:pPr>
              <a:buFont typeface="Wingdings" pitchFamily="2" charset="2"/>
              <a:buChar char="ü"/>
            </a:pPr>
            <a:endParaRPr lang="tr-TR" sz="1800" dirty="0" smtClean="0"/>
          </a:p>
        </p:txBody>
      </p:sp>
      <p:sp>
        <p:nvSpPr>
          <p:cNvPr id="10" name="9 Dikdörtgen"/>
          <p:cNvSpPr/>
          <p:nvPr/>
        </p:nvSpPr>
        <p:spPr>
          <a:xfrm>
            <a:off x="409904" y="1024787"/>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pic>
        <p:nvPicPr>
          <p:cNvPr id="8" name="7 Resim"/>
          <p:cNvPicPr/>
          <p:nvPr/>
        </p:nvPicPr>
        <p:blipFill>
          <a:blip r:embed="rId3" cstate="print"/>
          <a:srcRect/>
          <a:stretch>
            <a:fillRect/>
          </a:stretch>
        </p:blipFill>
        <p:spPr bwMode="auto">
          <a:xfrm>
            <a:off x="466199" y="2060717"/>
            <a:ext cx="3506711" cy="2069849"/>
          </a:xfrm>
          <a:prstGeom prst="rect">
            <a:avLst/>
          </a:prstGeom>
          <a:noFill/>
          <a:ln w="9525">
            <a:noFill/>
            <a:miter lim="800000"/>
            <a:headEnd/>
            <a:tailEnd/>
          </a:ln>
        </p:spPr>
      </p:pic>
      <p:pic>
        <p:nvPicPr>
          <p:cNvPr id="181250" name="Picture 2"/>
          <p:cNvPicPr>
            <a:picLocks noChangeAspect="1" noChangeArrowheads="1"/>
          </p:cNvPicPr>
          <p:nvPr/>
        </p:nvPicPr>
        <p:blipFill>
          <a:blip r:embed="rId4" cstate="print"/>
          <a:srcRect/>
          <a:stretch>
            <a:fillRect/>
          </a:stretch>
        </p:blipFill>
        <p:spPr bwMode="auto">
          <a:xfrm>
            <a:off x="5285388" y="2087546"/>
            <a:ext cx="3243756" cy="2532406"/>
          </a:xfrm>
          <a:prstGeom prst="rect">
            <a:avLst/>
          </a:prstGeom>
          <a:noFill/>
          <a:ln w="9525">
            <a:noFill/>
            <a:miter lim="800000"/>
            <a:headEnd/>
            <a:tailEnd/>
          </a:ln>
        </p:spPr>
      </p:pic>
      <p:pic>
        <p:nvPicPr>
          <p:cNvPr id="9" name="8 Resim"/>
          <p:cNvPicPr/>
          <p:nvPr/>
        </p:nvPicPr>
        <p:blipFill>
          <a:blip r:embed="rId5" cstate="print"/>
          <a:srcRect/>
          <a:stretch>
            <a:fillRect/>
          </a:stretch>
        </p:blipFill>
        <p:spPr bwMode="auto">
          <a:xfrm>
            <a:off x="368184" y="3335463"/>
            <a:ext cx="5607926" cy="2727434"/>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655378"/>
            <a:ext cx="8775816" cy="33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b="1" dirty="0" smtClean="0"/>
              <a:t>4.Adım:</a:t>
            </a:r>
            <a:r>
              <a:rPr lang="tr-TR" sz="1800" dirty="0" smtClean="0"/>
              <a:t> Web sayfamızın ana görünümünün düzenlenmesi.</a:t>
            </a:r>
          </a:p>
          <a:p>
            <a:pPr>
              <a:buFont typeface="Wingdings" pitchFamily="2" charset="2"/>
              <a:buChar char="ü"/>
            </a:pPr>
            <a:endParaRPr lang="tr-TR" sz="1800" dirty="0" smtClean="0"/>
          </a:p>
        </p:txBody>
      </p:sp>
      <p:sp>
        <p:nvSpPr>
          <p:cNvPr id="10" name="9 Dikdörtgen"/>
          <p:cNvSpPr/>
          <p:nvPr/>
        </p:nvSpPr>
        <p:spPr>
          <a:xfrm>
            <a:off x="409904" y="1024787"/>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pic>
        <p:nvPicPr>
          <p:cNvPr id="11" name="10 Resim"/>
          <p:cNvPicPr/>
          <p:nvPr/>
        </p:nvPicPr>
        <p:blipFill>
          <a:blip r:embed="rId3" cstate="print"/>
          <a:srcRect/>
          <a:stretch>
            <a:fillRect/>
          </a:stretch>
        </p:blipFill>
        <p:spPr bwMode="auto">
          <a:xfrm>
            <a:off x="1198018" y="2175641"/>
            <a:ext cx="7047347" cy="3600056"/>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BAŞLICA İNTERNET HİZMETLERİ</a:t>
            </a:r>
            <a:endParaRPr lang="tr-TR" sz="2400" b="1" cap="all" dirty="0"/>
          </a:p>
        </p:txBody>
      </p:sp>
      <p:sp>
        <p:nvSpPr>
          <p:cNvPr id="7" name="Rectangle 3"/>
          <p:cNvSpPr txBox="1">
            <a:spLocks noChangeArrowheads="1"/>
          </p:cNvSpPr>
          <p:nvPr/>
        </p:nvSpPr>
        <p:spPr bwMode="auto">
          <a:xfrm>
            <a:off x="651964" y="1270052"/>
            <a:ext cx="7407461" cy="42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Bilgisayarların ve internet bağlantısı olan mobil cihazların kullanımının artması ile ülkemizde internet tabanlı sistemlere olan ilgi artmıştır.   İnternet bağlantısının kullanıldığı uygulamalar günümüzde hayatımızın her alanına girmiştir. </a:t>
            </a:r>
          </a:p>
          <a:p>
            <a:pPr lvl="0">
              <a:lnSpc>
                <a:spcPct val="150000"/>
              </a:lnSpc>
              <a:buNone/>
            </a:pPr>
            <a:endParaRPr lang="tr-TR" sz="1800" b="1" dirty="0" smtClean="0"/>
          </a:p>
        </p:txBody>
      </p:sp>
      <p:sp>
        <p:nvSpPr>
          <p:cNvPr id="6" name="Rectangle 3"/>
          <p:cNvSpPr txBox="1">
            <a:spLocks noChangeArrowheads="1"/>
          </p:cNvSpPr>
          <p:nvPr/>
        </p:nvSpPr>
        <p:spPr bwMode="auto">
          <a:xfrm>
            <a:off x="677917" y="2585392"/>
            <a:ext cx="7598979" cy="348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b="1" dirty="0" smtClean="0"/>
              <a:t>İnternet teknolojisinin kullanıldığı temel alanlardan bazıları;</a:t>
            </a:r>
          </a:p>
          <a:p>
            <a:pPr lvl="0">
              <a:buFont typeface="Wingdings" pitchFamily="2" charset="2"/>
              <a:buChar char="ü"/>
            </a:pPr>
            <a:r>
              <a:rPr lang="tr-TR" sz="1600" dirty="0" smtClean="0"/>
              <a:t>Eposta Hizmetleri</a:t>
            </a:r>
          </a:p>
          <a:p>
            <a:pPr lvl="0">
              <a:buFont typeface="Wingdings" pitchFamily="2" charset="2"/>
              <a:buChar char="ü"/>
            </a:pPr>
            <a:r>
              <a:rPr lang="tr-TR" sz="1600" dirty="0" smtClean="0"/>
              <a:t>Sosyal Paylaşım Siteleri</a:t>
            </a:r>
          </a:p>
          <a:p>
            <a:pPr lvl="0">
              <a:buFont typeface="Wingdings" pitchFamily="2" charset="2"/>
              <a:buChar char="ü"/>
            </a:pPr>
            <a:r>
              <a:rPr lang="tr-TR" sz="1600" dirty="0" smtClean="0"/>
              <a:t>Anlık Mesajlaşma Hizmetleri</a:t>
            </a:r>
          </a:p>
          <a:p>
            <a:pPr lvl="0">
              <a:buFont typeface="Wingdings" pitchFamily="2" charset="2"/>
              <a:buChar char="ü"/>
            </a:pPr>
            <a:r>
              <a:rPr lang="tr-TR" sz="1600" dirty="0" smtClean="0"/>
              <a:t>Video ve Müzik Paylaşım Siteleri </a:t>
            </a:r>
          </a:p>
          <a:p>
            <a:pPr lvl="0">
              <a:buFont typeface="Wingdings" pitchFamily="2" charset="2"/>
              <a:buChar char="ü"/>
            </a:pPr>
            <a:r>
              <a:rPr lang="tr-TR" sz="1600" dirty="0" smtClean="0"/>
              <a:t>Online Alışveriş Siteleri</a:t>
            </a:r>
          </a:p>
          <a:p>
            <a:pPr lvl="0">
              <a:buFont typeface="Wingdings" pitchFamily="2" charset="2"/>
              <a:buChar char="ü"/>
            </a:pPr>
            <a:r>
              <a:rPr lang="tr-TR" sz="1600" dirty="0" smtClean="0"/>
              <a:t>Arama Motorları</a:t>
            </a:r>
          </a:p>
          <a:p>
            <a:pPr lvl="0">
              <a:buFont typeface="Wingdings" pitchFamily="2" charset="2"/>
              <a:buChar char="ü"/>
            </a:pPr>
            <a:r>
              <a:rPr lang="tr-TR" sz="1600" dirty="0" smtClean="0"/>
              <a:t>Otomasyon Sistemleri</a:t>
            </a:r>
          </a:p>
          <a:p>
            <a:pPr lvl="0">
              <a:buFont typeface="Wingdings" pitchFamily="2" charset="2"/>
              <a:buChar char="ü"/>
            </a:pPr>
            <a:r>
              <a:rPr lang="tr-TR" sz="1600" dirty="0" smtClean="0"/>
              <a:t>Uzaktan Eğitim Hizmetleri</a:t>
            </a:r>
          </a:p>
          <a:p>
            <a:pPr lvl="0">
              <a:buFont typeface="Wingdings" pitchFamily="2" charset="2"/>
              <a:buChar char="ü"/>
            </a:pPr>
            <a:r>
              <a:rPr lang="tr-TR" sz="1600" dirty="0" smtClean="0"/>
              <a:t>TV ve Radyo Yayıncılığı</a:t>
            </a:r>
          </a:p>
          <a:p>
            <a:pPr lvl="0">
              <a:buFont typeface="Wingdings" pitchFamily="2" charset="2"/>
              <a:buChar char="ü"/>
            </a:pPr>
            <a:r>
              <a:rPr lang="tr-TR" sz="1600" dirty="0" smtClean="0"/>
              <a:t>Video Konferans Sistemi</a:t>
            </a:r>
            <a:endParaRPr lang="tr-TR" dirty="0" smtClean="0"/>
          </a:p>
          <a:p>
            <a:pPr lvl="2">
              <a:buFont typeface="Wingdings" pitchFamily="2" charset="2"/>
              <a:buChar char="ü"/>
            </a:pPr>
            <a:endParaRPr lang="tr-TR" sz="1600" dirty="0" smtClean="0"/>
          </a:p>
          <a:p>
            <a:pPr lvl="0">
              <a:lnSpc>
                <a:spcPct val="150000"/>
              </a:lnSpc>
              <a:buNone/>
            </a:pPr>
            <a:endParaRPr lang="tr-TR" sz="1800" b="1" dirty="0" smtClean="0"/>
          </a:p>
        </p:txBody>
      </p:sp>
      <p:pic>
        <p:nvPicPr>
          <p:cNvPr id="1026" name="Picture 2" descr="http://www.e3power.com/wp-content/uploads/2011/09/web-hosting-serv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231" y="289880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655378"/>
            <a:ext cx="8775816" cy="33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b="1" dirty="0" smtClean="0"/>
              <a:t>5.Adım: </a:t>
            </a:r>
            <a:r>
              <a:rPr lang="tr-TR" sz="1800" dirty="0" smtClean="0"/>
              <a:t>Sitemize Logo eklenmesi.</a:t>
            </a:r>
          </a:p>
          <a:p>
            <a:pPr>
              <a:buFont typeface="Wingdings" pitchFamily="2" charset="2"/>
              <a:buChar char="ü"/>
            </a:pPr>
            <a:endParaRPr lang="tr-TR" sz="1800" dirty="0" smtClean="0"/>
          </a:p>
        </p:txBody>
      </p:sp>
      <p:sp>
        <p:nvSpPr>
          <p:cNvPr id="10" name="9 Dikdörtgen"/>
          <p:cNvSpPr/>
          <p:nvPr/>
        </p:nvSpPr>
        <p:spPr>
          <a:xfrm>
            <a:off x="409904" y="1024787"/>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sp>
        <p:nvSpPr>
          <p:cNvPr id="183298" name="Rectangle 2"/>
          <p:cNvSpPr>
            <a:spLocks noChangeArrowheads="1"/>
          </p:cNvSpPr>
          <p:nvPr/>
        </p:nvSpPr>
        <p:spPr bwMode="auto">
          <a:xfrm>
            <a:off x="204951" y="2175641"/>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Şablon üzerinde bulunan logo alanına çift tıklanır.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3297" name="Resim 13"/>
          <p:cNvPicPr>
            <a:picLocks noChangeAspect="1" noChangeArrowheads="1"/>
          </p:cNvPicPr>
          <p:nvPr/>
        </p:nvPicPr>
        <p:blipFill>
          <a:blip r:embed="rId3" cstate="print"/>
          <a:srcRect/>
          <a:stretch>
            <a:fillRect/>
          </a:stretch>
        </p:blipFill>
        <p:spPr bwMode="auto">
          <a:xfrm>
            <a:off x="457200" y="2459421"/>
            <a:ext cx="942975" cy="523875"/>
          </a:xfrm>
          <a:prstGeom prst="rect">
            <a:avLst/>
          </a:prstGeom>
          <a:noFill/>
        </p:spPr>
      </p:pic>
      <p:sp>
        <p:nvSpPr>
          <p:cNvPr id="183300" name="Rectangle 4"/>
          <p:cNvSpPr>
            <a:spLocks noChangeArrowheads="1"/>
          </p:cNvSpPr>
          <p:nvPr/>
        </p:nvSpPr>
        <p:spPr bwMode="auto">
          <a:xfrm>
            <a:off x="1513490" y="2396385"/>
            <a:ext cx="68895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Resim yükleme penceresi açılır. Bu pencere üzerinden eklemek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istediğimiz resim seçilir ve OK düğmesine tıklanır.</a:t>
            </a:r>
          </a:p>
        </p:txBody>
      </p:sp>
      <p:pic>
        <p:nvPicPr>
          <p:cNvPr id="12" name="11 Resim"/>
          <p:cNvPicPr/>
          <p:nvPr/>
        </p:nvPicPr>
        <p:blipFill>
          <a:blip r:embed="rId4" cstate="print"/>
          <a:srcRect/>
          <a:stretch>
            <a:fillRect/>
          </a:stretch>
        </p:blipFill>
        <p:spPr bwMode="auto">
          <a:xfrm>
            <a:off x="358629" y="3053255"/>
            <a:ext cx="4737612" cy="2895600"/>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655378"/>
            <a:ext cx="8775816" cy="33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b="1" dirty="0" smtClean="0"/>
              <a:t>6.Adım:</a:t>
            </a:r>
            <a:r>
              <a:rPr lang="tr-TR" sz="1800" dirty="0" smtClean="0"/>
              <a:t> Ana sayfanın yayınlanması. </a:t>
            </a:r>
          </a:p>
          <a:p>
            <a:pPr>
              <a:buFont typeface="Wingdings" pitchFamily="2" charset="2"/>
              <a:buChar char="ü"/>
            </a:pPr>
            <a:endParaRPr lang="tr-TR" sz="1800" dirty="0" smtClean="0"/>
          </a:p>
        </p:txBody>
      </p:sp>
      <p:sp>
        <p:nvSpPr>
          <p:cNvPr id="10" name="9 Dikdörtgen"/>
          <p:cNvSpPr/>
          <p:nvPr/>
        </p:nvSpPr>
        <p:spPr>
          <a:xfrm>
            <a:off x="409904" y="1024787"/>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sp>
        <p:nvSpPr>
          <p:cNvPr id="217089" name="Rectangle 1"/>
          <p:cNvSpPr>
            <a:spLocks noChangeArrowheads="1"/>
          </p:cNvSpPr>
          <p:nvPr/>
        </p:nvSpPr>
        <p:spPr bwMode="auto">
          <a:xfrm>
            <a:off x="378372" y="208104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1800" b="1" i="0" u="none" strike="noStrike" cap="none" normalizeH="0" baseline="0" dirty="0" smtClean="0">
                <a:ln>
                  <a:noFill/>
                </a:ln>
                <a:solidFill>
                  <a:schemeClr val="tx1"/>
                </a:solidFill>
                <a:effectLst/>
                <a:latin typeface="Arial" pitchFamily="34" charset="0"/>
                <a:cs typeface="Arial" pitchFamily="34" charset="0"/>
              </a:rPr>
              <a:t>File</a:t>
            </a:r>
            <a:r>
              <a:rPr kumimoji="0" lang="tr-TR" sz="1800" b="1" i="0" u="none" strike="noStrike" cap="none" normalizeH="0" baseline="0" dirty="0" smtClean="0">
                <a:ln>
                  <a:noFill/>
                </a:ln>
                <a:solidFill>
                  <a:schemeClr val="tx1"/>
                </a:solidFill>
                <a:effectLst/>
                <a:latin typeface="Arial" pitchFamily="34" charset="0"/>
                <a:cs typeface="Calibri" pitchFamily="34" charset="0"/>
              </a:rPr>
              <a:t>→</a:t>
            </a:r>
            <a:r>
              <a:rPr kumimoji="0" lang="tr-TR" sz="1800" b="1" i="0" u="none" strike="noStrike" cap="none" normalizeH="0" baseline="0" dirty="0" err="1" smtClean="0">
                <a:ln>
                  <a:noFill/>
                </a:ln>
                <a:solidFill>
                  <a:schemeClr val="tx1"/>
                </a:solidFill>
                <a:effectLst/>
                <a:latin typeface="Arial" pitchFamily="34" charset="0"/>
                <a:cs typeface="Calibri" pitchFamily="34" charset="0"/>
              </a:rPr>
              <a:t>Save</a:t>
            </a:r>
            <a:r>
              <a:rPr kumimoji="0" lang="tr-TR" sz="1800" b="1" i="0" u="none" strike="noStrike" cap="none" normalizeH="0" baseline="0" dirty="0" smtClean="0">
                <a:ln>
                  <a:noFill/>
                </a:ln>
                <a:solidFill>
                  <a:schemeClr val="tx1"/>
                </a:solidFill>
                <a:effectLst/>
                <a:latin typeface="Arial" pitchFamily="34" charset="0"/>
                <a:cs typeface="Calibri" pitchFamily="34" charset="0"/>
              </a:rPr>
              <a:t> </a:t>
            </a:r>
            <a:r>
              <a:rPr kumimoji="0" lang="tr-TR" sz="1800" b="0" i="0" u="none" strike="noStrike" cap="none" normalizeH="0" baseline="0" dirty="0" smtClean="0">
                <a:ln>
                  <a:noFill/>
                </a:ln>
                <a:solidFill>
                  <a:schemeClr val="tx1"/>
                </a:solidFill>
                <a:effectLst/>
                <a:latin typeface="Arial" pitchFamily="34" charset="0"/>
                <a:cs typeface="Calibri" pitchFamily="34" charset="0"/>
              </a:rPr>
              <a:t>yolu takip edilir veya </a:t>
            </a:r>
            <a:r>
              <a:rPr kumimoji="0" lang="tr-TR" sz="1800" b="0" i="0" u="none" strike="noStrike" cap="none" normalizeH="0" baseline="0" dirty="0" err="1" smtClean="0">
                <a:ln>
                  <a:noFill/>
                </a:ln>
                <a:solidFill>
                  <a:schemeClr val="tx1"/>
                </a:solidFill>
                <a:effectLst/>
                <a:latin typeface="Arial" pitchFamily="34" charset="0"/>
                <a:cs typeface="Calibri" pitchFamily="34" charset="0"/>
              </a:rPr>
              <a:t>Ctrl</a:t>
            </a:r>
            <a:r>
              <a:rPr kumimoji="0" lang="tr-TR" sz="1800" b="0" i="0" u="none" strike="noStrike" cap="none" normalizeH="0" baseline="0" dirty="0" smtClean="0">
                <a:ln>
                  <a:noFill/>
                </a:ln>
                <a:solidFill>
                  <a:schemeClr val="tx1"/>
                </a:solidFill>
                <a:effectLst/>
                <a:latin typeface="Arial" pitchFamily="34" charset="0"/>
                <a:cs typeface="Calibri" pitchFamily="34" charset="0"/>
              </a:rPr>
              <a:t> + S kısa yolu kullanılır.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Sayfamıza “</a:t>
            </a:r>
            <a:r>
              <a:rPr kumimoji="0" lang="tr-TR" sz="1800" b="0" i="1" u="none" strike="noStrike" cap="none" normalizeH="0" baseline="0" dirty="0" err="1" smtClean="0">
                <a:ln>
                  <a:noFill/>
                </a:ln>
                <a:solidFill>
                  <a:schemeClr val="tx1"/>
                </a:solidFill>
                <a:effectLst/>
                <a:latin typeface="Arial" pitchFamily="34" charset="0"/>
                <a:cs typeface="Arial" pitchFamily="34" charset="0"/>
              </a:rPr>
              <a:t>anasafya</a:t>
            </a:r>
            <a:r>
              <a:rPr kumimoji="0" lang="tr-TR" sz="1800" b="0" i="1" u="none" strike="noStrike" cap="none" normalizeH="0" baseline="0" dirty="0" smtClean="0">
                <a:ln>
                  <a:noFill/>
                </a:ln>
                <a:solidFill>
                  <a:schemeClr val="tx1"/>
                </a:solidFill>
                <a:effectLst/>
                <a:latin typeface="Arial" pitchFamily="34" charset="0"/>
                <a:cs typeface="Arial" pitchFamily="34" charset="0"/>
              </a:rPr>
              <a:t>.html”</a:t>
            </a:r>
            <a:r>
              <a:rPr kumimoji="0" lang="tr-TR" sz="1800" b="0" i="0" u="none" strike="noStrike" cap="none" normalizeH="0" baseline="0" dirty="0" smtClean="0">
                <a:ln>
                  <a:noFill/>
                </a:ln>
                <a:solidFill>
                  <a:schemeClr val="tx1"/>
                </a:solidFill>
                <a:effectLst/>
                <a:latin typeface="Arial" pitchFamily="34" charset="0"/>
                <a:cs typeface="Arial" pitchFamily="34" charset="0"/>
              </a:rPr>
              <a:t> ismi verilir.</a:t>
            </a:r>
          </a:p>
        </p:txBody>
      </p:sp>
      <p:pic>
        <p:nvPicPr>
          <p:cNvPr id="11" name="10 Resim"/>
          <p:cNvPicPr/>
          <p:nvPr/>
        </p:nvPicPr>
        <p:blipFill>
          <a:blip r:embed="rId3" cstate="print"/>
          <a:srcRect/>
          <a:stretch>
            <a:fillRect/>
          </a:stretch>
        </p:blipFill>
        <p:spPr bwMode="auto">
          <a:xfrm>
            <a:off x="2227076" y="2680139"/>
            <a:ext cx="5009296" cy="3375998"/>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655378"/>
            <a:ext cx="8775816" cy="33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b="1" dirty="0" smtClean="0"/>
              <a:t>7.Adım:</a:t>
            </a:r>
            <a:r>
              <a:rPr lang="tr-TR" sz="1800" dirty="0" smtClean="0"/>
              <a:t> Menülere ait sayfaların oluşturulması.</a:t>
            </a:r>
          </a:p>
          <a:p>
            <a:pPr>
              <a:buFont typeface="Wingdings" pitchFamily="2" charset="2"/>
              <a:buChar char="ü"/>
            </a:pPr>
            <a:endParaRPr lang="tr-TR" sz="1800" dirty="0" smtClean="0"/>
          </a:p>
        </p:txBody>
      </p:sp>
      <p:sp>
        <p:nvSpPr>
          <p:cNvPr id="10" name="9 Dikdörtgen"/>
          <p:cNvSpPr/>
          <p:nvPr/>
        </p:nvSpPr>
        <p:spPr>
          <a:xfrm>
            <a:off x="409904" y="1103615"/>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sp>
        <p:nvSpPr>
          <p:cNvPr id="219137" name="Rectangle 1"/>
          <p:cNvSpPr>
            <a:spLocks noChangeArrowheads="1"/>
          </p:cNvSpPr>
          <p:nvPr/>
        </p:nvSpPr>
        <p:spPr bwMode="auto">
          <a:xfrm>
            <a:off x="0" y="1994273"/>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rPr>
              <a:t>Ana sayfayı farklı kayıt ederek (</a:t>
            </a:r>
            <a:r>
              <a:rPr kumimoji="0" lang="tr-TR" sz="1600" b="0" i="0" u="none" strike="noStrike" cap="none" normalizeH="0" baseline="0" dirty="0" err="1" smtClean="0">
                <a:ln>
                  <a:noFill/>
                </a:ln>
                <a:solidFill>
                  <a:schemeClr val="tx1"/>
                </a:solidFill>
                <a:effectLst/>
                <a:latin typeface="+mn-lt"/>
                <a:ea typeface="Calibri" pitchFamily="34" charset="0"/>
                <a:cs typeface="Times New Roman" pitchFamily="18" charset="0"/>
              </a:rPr>
              <a:t>master</a:t>
            </a:r>
            <a:r>
              <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tr-TR" sz="1600" b="0" i="0" u="none" strike="noStrike" cap="none" normalizeH="0" baseline="0" dirty="0" err="1" smtClean="0">
                <a:ln>
                  <a:noFill/>
                </a:ln>
                <a:solidFill>
                  <a:schemeClr val="tx1"/>
                </a:solidFill>
                <a:effectLst/>
                <a:latin typeface="+mn-lt"/>
                <a:ea typeface="Calibri" pitchFamily="34" charset="0"/>
                <a:cs typeface="Times New Roman" pitchFamily="18" charset="0"/>
              </a:rPr>
              <a:t>page</a:t>
            </a:r>
            <a:r>
              <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rPr>
              <a:t> olarak kullanma) her bir bölüm için yeni sayfa elde edilir ve bu sayfa üzerinde istenilen değişikler yapılır. Bu işlem için aşağıdaki adımlar sırası ile takip edilir.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1600" b="0" i="0" u="none" strike="noStrike" cap="none" normalizeH="0" baseline="0" dirty="0" smtClean="0">
                <a:ln>
                  <a:noFill/>
                </a:ln>
                <a:solidFill>
                  <a:schemeClr val="tx1"/>
                </a:solidFill>
                <a:effectLst/>
                <a:latin typeface="+mn-lt"/>
                <a:cs typeface="Arial" pitchFamily="34" charset="0"/>
              </a:rPr>
              <a:t>Ana sayfanın farklı kayıt edilmesi:</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1600" b="1" i="0" u="none" strike="noStrike" cap="none" normalizeH="0" baseline="0" dirty="0" smtClean="0">
                <a:ln>
                  <a:noFill/>
                </a:ln>
                <a:solidFill>
                  <a:schemeClr val="tx1"/>
                </a:solidFill>
                <a:effectLst/>
                <a:latin typeface="+mn-lt"/>
                <a:ea typeface="Calibri" pitchFamily="34" charset="0"/>
                <a:cs typeface="Times New Roman" pitchFamily="18" charset="0"/>
              </a:rPr>
              <a:t>File</a:t>
            </a:r>
            <a:r>
              <a:rPr kumimoji="0" lang="tr-TR" sz="1600" b="1" i="0" u="none" strike="noStrike" cap="none" normalizeH="0" baseline="0" dirty="0" smtClean="0">
                <a:ln>
                  <a:noFill/>
                </a:ln>
                <a:solidFill>
                  <a:schemeClr val="tx1"/>
                </a:solidFill>
                <a:effectLst/>
                <a:latin typeface="+mn-lt"/>
                <a:ea typeface="Calibri" pitchFamily="34" charset="0"/>
                <a:cs typeface="Calibri" pitchFamily="34" charset="0"/>
              </a:rPr>
              <a:t>→</a:t>
            </a:r>
            <a:r>
              <a:rPr kumimoji="0" lang="tr-TR" sz="1600" b="1" i="0" u="none" strike="noStrike" cap="none" normalizeH="0" baseline="0" dirty="0" err="1" smtClean="0">
                <a:ln>
                  <a:noFill/>
                </a:ln>
                <a:solidFill>
                  <a:schemeClr val="tx1"/>
                </a:solidFill>
                <a:effectLst/>
                <a:latin typeface="+mn-lt"/>
                <a:ea typeface="Calibri" pitchFamily="34" charset="0"/>
                <a:cs typeface="Calibri" pitchFamily="34" charset="0"/>
              </a:rPr>
              <a:t>Save</a:t>
            </a:r>
            <a:r>
              <a:rPr kumimoji="0" lang="tr-TR" sz="1600" b="1" i="0" u="none" strike="noStrike" cap="none" normalizeH="0" baseline="0" dirty="0" smtClean="0">
                <a:ln>
                  <a:noFill/>
                </a:ln>
                <a:solidFill>
                  <a:schemeClr val="tx1"/>
                </a:solidFill>
                <a:effectLst/>
                <a:latin typeface="+mn-lt"/>
                <a:ea typeface="Calibri" pitchFamily="34" charset="0"/>
                <a:cs typeface="Calibri" pitchFamily="34" charset="0"/>
              </a:rPr>
              <a:t> as </a:t>
            </a:r>
            <a:r>
              <a:rPr kumimoji="0" lang="tr-TR" sz="1600" b="0" i="0" u="none" strike="noStrike" cap="none" normalizeH="0" baseline="0" dirty="0" smtClean="0">
                <a:ln>
                  <a:noFill/>
                </a:ln>
                <a:solidFill>
                  <a:schemeClr val="tx1"/>
                </a:solidFill>
                <a:effectLst/>
                <a:latin typeface="+mn-lt"/>
                <a:ea typeface="Calibri" pitchFamily="34" charset="0"/>
                <a:cs typeface="Calibri" pitchFamily="34" charset="0"/>
              </a:rPr>
              <a:t>yolu takip edilir ve yeni oluşan sayfanın  ismi </a:t>
            </a:r>
            <a:r>
              <a:rPr kumimoji="0" lang="tr-TR" sz="1600" b="0" i="1" u="none" strike="noStrike" cap="none" normalizeH="0" baseline="0" dirty="0" smtClean="0">
                <a:ln>
                  <a:noFill/>
                </a:ln>
                <a:solidFill>
                  <a:schemeClr val="tx1"/>
                </a:solidFill>
                <a:effectLst/>
                <a:latin typeface="+mn-lt"/>
                <a:ea typeface="Calibri" pitchFamily="34" charset="0"/>
                <a:cs typeface="Calibri" pitchFamily="34" charset="0"/>
              </a:rPr>
              <a:t>“özgeçmiş.html”</a:t>
            </a:r>
            <a:r>
              <a:rPr kumimoji="0" lang="tr-TR" sz="1600" b="0" i="0" u="none" strike="noStrike" cap="none" normalizeH="0" baseline="0" dirty="0" smtClean="0">
                <a:ln>
                  <a:noFill/>
                </a:ln>
                <a:solidFill>
                  <a:schemeClr val="tx1"/>
                </a:solidFill>
                <a:effectLst/>
                <a:latin typeface="+mn-lt"/>
                <a:ea typeface="Calibri" pitchFamily="34" charset="0"/>
                <a:cs typeface="Calibri" pitchFamily="34" charset="0"/>
              </a:rPr>
              <a:t>  kaydedilir.</a:t>
            </a:r>
            <a:endParaRPr kumimoji="0" lang="tr-TR" sz="1600" b="0" i="0" u="none" strike="noStrike" cap="none" normalizeH="0" baseline="0" dirty="0" smtClean="0">
              <a:ln>
                <a:noFill/>
              </a:ln>
              <a:solidFill>
                <a:schemeClr val="tx1"/>
              </a:solidFill>
              <a:effectLst/>
              <a:latin typeface="+mn-lt"/>
              <a:cs typeface="Arial" pitchFamily="34" charset="0"/>
            </a:endParaRPr>
          </a:p>
        </p:txBody>
      </p:sp>
      <p:sp>
        <p:nvSpPr>
          <p:cNvPr id="9" name="8 Dikdörtgen"/>
          <p:cNvSpPr/>
          <p:nvPr/>
        </p:nvSpPr>
        <p:spPr>
          <a:xfrm>
            <a:off x="488730" y="3358082"/>
            <a:ext cx="8466084" cy="646331"/>
          </a:xfrm>
          <a:prstGeom prst="rect">
            <a:avLst/>
          </a:prstGeom>
        </p:spPr>
        <p:txBody>
          <a:bodyPr wrap="square">
            <a:spAutoFit/>
          </a:bodyPr>
          <a:lstStyle/>
          <a:p>
            <a:r>
              <a:rPr lang="tr-TR" b="1" dirty="0" smtClean="0"/>
              <a:t>Oluşturulan yeni özgeçmiş sayfası açılır ve üzerinde istenilen değişiklikler yapılır.</a:t>
            </a:r>
            <a:endParaRPr lang="tr-TR" b="1" dirty="0"/>
          </a:p>
        </p:txBody>
      </p:sp>
      <p:pic>
        <p:nvPicPr>
          <p:cNvPr id="12" name="11 Resim"/>
          <p:cNvPicPr/>
          <p:nvPr/>
        </p:nvPicPr>
        <p:blipFill>
          <a:blip r:embed="rId3" cstate="print"/>
          <a:srcRect/>
          <a:stretch>
            <a:fillRect/>
          </a:stretch>
        </p:blipFill>
        <p:spPr bwMode="auto">
          <a:xfrm>
            <a:off x="1778810" y="3735536"/>
            <a:ext cx="4987290" cy="2445437"/>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655378"/>
            <a:ext cx="8775816" cy="33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b="1" dirty="0" smtClean="0"/>
              <a:t>7.Adım:</a:t>
            </a:r>
            <a:r>
              <a:rPr lang="tr-TR" sz="1800" dirty="0" smtClean="0"/>
              <a:t> Menülere ait sayfaların oluşturulması.</a:t>
            </a:r>
          </a:p>
          <a:p>
            <a:pPr>
              <a:buFont typeface="Wingdings" pitchFamily="2" charset="2"/>
              <a:buChar char="ü"/>
            </a:pPr>
            <a:endParaRPr lang="tr-TR" sz="1800" dirty="0" smtClean="0"/>
          </a:p>
        </p:txBody>
      </p:sp>
      <p:sp>
        <p:nvSpPr>
          <p:cNvPr id="10" name="9 Dikdörtgen"/>
          <p:cNvSpPr/>
          <p:nvPr/>
        </p:nvSpPr>
        <p:spPr>
          <a:xfrm>
            <a:off x="409904" y="1103615"/>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sp>
        <p:nvSpPr>
          <p:cNvPr id="219137" name="Rectangle 1"/>
          <p:cNvSpPr>
            <a:spLocks noChangeArrowheads="1"/>
          </p:cNvSpPr>
          <p:nvPr/>
        </p:nvSpPr>
        <p:spPr bwMode="auto">
          <a:xfrm>
            <a:off x="236483" y="2013750"/>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buFont typeface="Wingdings" pitchFamily="2" charset="2"/>
              <a:buChar char="ü"/>
            </a:pPr>
            <a:r>
              <a:rPr lang="tr-TR" sz="1600" dirty="0" smtClean="0"/>
              <a:t>Aynı işlem sırası ile uygulanarak Yayınlar, Projeler ve İletişim sayfaları oluşturulur.</a:t>
            </a:r>
            <a:endParaRPr kumimoji="0" lang="tr-TR" sz="1600" b="0" i="0" u="none" strike="noStrike" cap="none" normalizeH="0" baseline="0" dirty="0" smtClean="0">
              <a:ln>
                <a:noFill/>
              </a:ln>
              <a:solidFill>
                <a:schemeClr val="tx1"/>
              </a:solidFill>
              <a:effectLst/>
              <a:latin typeface="+mn-lt"/>
              <a:cs typeface="Arial" pitchFamily="34" charset="0"/>
            </a:endParaRPr>
          </a:p>
        </p:txBody>
      </p:sp>
      <p:pic>
        <p:nvPicPr>
          <p:cNvPr id="11" name="10 Resim"/>
          <p:cNvPicPr/>
          <p:nvPr/>
        </p:nvPicPr>
        <p:blipFill>
          <a:blip r:embed="rId3" cstate="print"/>
          <a:srcRect/>
          <a:stretch>
            <a:fillRect/>
          </a:stretch>
        </p:blipFill>
        <p:spPr bwMode="auto">
          <a:xfrm>
            <a:off x="350141" y="2749111"/>
            <a:ext cx="2992148" cy="1712531"/>
          </a:xfrm>
          <a:prstGeom prst="rect">
            <a:avLst/>
          </a:prstGeom>
          <a:noFill/>
          <a:ln w="9525">
            <a:noFill/>
            <a:miter lim="800000"/>
            <a:headEnd/>
            <a:tailEnd/>
          </a:ln>
        </p:spPr>
      </p:pic>
      <p:pic>
        <p:nvPicPr>
          <p:cNvPr id="13" name="12 Resim"/>
          <p:cNvPicPr/>
          <p:nvPr/>
        </p:nvPicPr>
        <p:blipFill>
          <a:blip r:embed="rId4" cstate="print"/>
          <a:srcRect/>
          <a:stretch>
            <a:fillRect/>
          </a:stretch>
        </p:blipFill>
        <p:spPr bwMode="auto">
          <a:xfrm>
            <a:off x="1686912" y="4445875"/>
            <a:ext cx="3226760" cy="1954924"/>
          </a:xfrm>
          <a:prstGeom prst="rect">
            <a:avLst/>
          </a:prstGeom>
          <a:noFill/>
          <a:ln w="9525">
            <a:noFill/>
            <a:miter lim="800000"/>
            <a:headEnd/>
            <a:tailEnd/>
          </a:ln>
        </p:spPr>
      </p:pic>
      <p:pic>
        <p:nvPicPr>
          <p:cNvPr id="14" name="13 Resim"/>
          <p:cNvPicPr/>
          <p:nvPr/>
        </p:nvPicPr>
        <p:blipFill>
          <a:blip r:embed="rId5" cstate="print"/>
          <a:srcRect/>
          <a:stretch>
            <a:fillRect/>
          </a:stretch>
        </p:blipFill>
        <p:spPr bwMode="auto">
          <a:xfrm>
            <a:off x="4981903" y="2617076"/>
            <a:ext cx="3799490" cy="2172947"/>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655379"/>
            <a:ext cx="4321782" cy="245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b="1" dirty="0" smtClean="0"/>
              <a:t>8.Adım:</a:t>
            </a:r>
            <a:r>
              <a:rPr lang="tr-TR" sz="1800" dirty="0" smtClean="0"/>
              <a:t> Hazırlanan sayfaların linkler ile bağlanması.</a:t>
            </a:r>
          </a:p>
          <a:p>
            <a:r>
              <a:rPr lang="tr-TR" sz="1800" dirty="0" smtClean="0"/>
              <a:t>Tüm sayfaların ana sayfa üzerinden bir birleri ile bağlantılı olması gerekmektedir. Bu şekilde sitemizin ziyaretçileri sayfalar arasında rahatça gezinebilir. </a:t>
            </a:r>
          </a:p>
          <a:p>
            <a:pPr lvl="0"/>
            <a:r>
              <a:rPr lang="tr-TR" sz="1800" dirty="0" smtClean="0"/>
              <a:t>Link eklemek istediğimiz menü seçilir.</a:t>
            </a:r>
          </a:p>
          <a:p>
            <a:pPr lvl="0"/>
            <a:r>
              <a:rPr lang="tr-TR" sz="1800" dirty="0" err="1" smtClean="0"/>
              <a:t>Properties</a:t>
            </a:r>
            <a:r>
              <a:rPr lang="tr-TR" sz="1800" dirty="0" smtClean="0"/>
              <a:t> bölümünden link ekleme işlemi yapılır. Resimde görülen işlem yapılır. Dosya seçeneğine tıklanarak bağlantı kurulacak sayfa seçilir ve bağlantı oluşturma işlemi tamamlanır.</a:t>
            </a:r>
          </a:p>
          <a:p>
            <a:pPr>
              <a:buFont typeface="Wingdings" pitchFamily="2" charset="2"/>
              <a:buChar char="ü"/>
            </a:pPr>
            <a:endParaRPr lang="tr-TR" sz="1800" dirty="0" smtClean="0"/>
          </a:p>
        </p:txBody>
      </p:sp>
      <p:sp>
        <p:nvSpPr>
          <p:cNvPr id="10" name="9 Dikdörtgen"/>
          <p:cNvSpPr/>
          <p:nvPr/>
        </p:nvSpPr>
        <p:spPr>
          <a:xfrm>
            <a:off x="409904" y="1103615"/>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pic>
        <p:nvPicPr>
          <p:cNvPr id="220162" name="Picture 2"/>
          <p:cNvPicPr>
            <a:picLocks noChangeAspect="1" noChangeArrowheads="1"/>
          </p:cNvPicPr>
          <p:nvPr/>
        </p:nvPicPr>
        <p:blipFill>
          <a:blip r:embed="rId3" cstate="print"/>
          <a:srcRect/>
          <a:stretch>
            <a:fillRect/>
          </a:stretch>
        </p:blipFill>
        <p:spPr bwMode="auto">
          <a:xfrm>
            <a:off x="4689966" y="1881510"/>
            <a:ext cx="4454034" cy="3153103"/>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507725"/>
            <a:ext cx="8775816" cy="107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b="1" dirty="0" smtClean="0"/>
              <a:t>8.Adım:</a:t>
            </a:r>
            <a:r>
              <a:rPr lang="tr-TR" sz="1800" dirty="0" smtClean="0"/>
              <a:t> Hazırlanan sayfaların linkler ile bağlanması.</a:t>
            </a:r>
          </a:p>
          <a:p>
            <a:pPr>
              <a:buFont typeface="Wingdings" pitchFamily="2" charset="2"/>
              <a:buChar char="ü"/>
            </a:pPr>
            <a:endParaRPr lang="tr-TR" sz="1800" dirty="0" smtClean="0"/>
          </a:p>
        </p:txBody>
      </p:sp>
      <p:sp>
        <p:nvSpPr>
          <p:cNvPr id="10" name="9 Dikdörtgen"/>
          <p:cNvSpPr/>
          <p:nvPr/>
        </p:nvSpPr>
        <p:spPr>
          <a:xfrm>
            <a:off x="409904" y="1103615"/>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pic>
        <p:nvPicPr>
          <p:cNvPr id="221186" name="Picture 2"/>
          <p:cNvPicPr>
            <a:picLocks noChangeAspect="1" noChangeArrowheads="1"/>
          </p:cNvPicPr>
          <p:nvPr/>
        </p:nvPicPr>
        <p:blipFill>
          <a:blip r:embed="rId3" cstate="print"/>
          <a:srcRect/>
          <a:stretch>
            <a:fillRect/>
          </a:stretch>
        </p:blipFill>
        <p:spPr bwMode="auto">
          <a:xfrm>
            <a:off x="564440" y="1858369"/>
            <a:ext cx="7633630" cy="4149323"/>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TEMEL WEB YAZILIM TEKNOLOJİLERİ</a:t>
            </a:r>
            <a:endParaRPr lang="tr-TR" sz="2400" b="1" cap="all" dirty="0"/>
          </a:p>
        </p:txBody>
      </p:sp>
      <p:sp>
        <p:nvSpPr>
          <p:cNvPr id="7" name="Rectangle 3"/>
          <p:cNvSpPr txBox="1">
            <a:spLocks noChangeArrowheads="1"/>
          </p:cNvSpPr>
          <p:nvPr/>
        </p:nvSpPr>
        <p:spPr bwMode="auto">
          <a:xfrm>
            <a:off x="368184" y="1655379"/>
            <a:ext cx="8775816" cy="107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b="1" dirty="0" smtClean="0"/>
              <a:t>9.Adım: </a:t>
            </a:r>
            <a:r>
              <a:rPr lang="tr-TR" sz="1800" dirty="0" smtClean="0"/>
              <a:t>Oluşturulan tüm sayfaların yayına hazırlanması</a:t>
            </a:r>
          </a:p>
          <a:p>
            <a:r>
              <a:rPr lang="tr-TR" sz="1800" dirty="0" smtClean="0"/>
              <a:t>Sayfaları yayınlamak ve yayınlandıklarında nasıl görüntülendiği görmek için aşağıdaki adımlar uygulanır.</a:t>
            </a:r>
          </a:p>
          <a:p>
            <a:pPr lvl="0"/>
            <a:r>
              <a:rPr lang="tr-TR" sz="1800" b="1" dirty="0" smtClean="0"/>
              <a:t>File→</a:t>
            </a:r>
            <a:r>
              <a:rPr lang="tr-TR" sz="1800" b="1" dirty="0" err="1" smtClean="0"/>
              <a:t>Preview</a:t>
            </a:r>
            <a:r>
              <a:rPr lang="tr-TR" sz="1800" b="1" dirty="0" smtClean="0"/>
              <a:t> in Browser </a:t>
            </a:r>
            <a:r>
              <a:rPr lang="tr-TR" sz="1800" dirty="0" smtClean="0"/>
              <a:t>yolu takip edilir. Site yayınlanır.</a:t>
            </a:r>
          </a:p>
          <a:p>
            <a:r>
              <a:rPr lang="tr-TR" sz="1800" dirty="0" smtClean="0"/>
              <a:t>veya</a:t>
            </a:r>
          </a:p>
          <a:p>
            <a:r>
              <a:rPr lang="tr-TR" sz="1800" dirty="0" smtClean="0"/>
              <a:t>F12 kısa yol tuşu ile aynı işlem gerçekleştirilebilir</a:t>
            </a:r>
            <a:r>
              <a:rPr lang="tr-TR" sz="1800" b="1" dirty="0" smtClean="0"/>
              <a:t>.</a:t>
            </a:r>
            <a:endParaRPr lang="tr-TR" sz="1800" dirty="0" smtClean="0"/>
          </a:p>
          <a:p>
            <a:r>
              <a:rPr lang="tr-TR" sz="1800" b="1" dirty="0" smtClean="0"/>
              <a:t>Not: </a:t>
            </a:r>
            <a:r>
              <a:rPr lang="tr-TR" sz="1800" dirty="0" smtClean="0"/>
              <a:t>Bu işlemler gerçekleştirildiğinde program yapılan değişiklikleri kaydetmek için kullanıcıdan onay isteyecektir. Değişiklikler kaydedilerek sayfa ön izlemesi görülebilir</a:t>
            </a:r>
          </a:p>
        </p:txBody>
      </p:sp>
      <p:sp>
        <p:nvSpPr>
          <p:cNvPr id="10" name="9 Dikdörtgen"/>
          <p:cNvSpPr/>
          <p:nvPr/>
        </p:nvSpPr>
        <p:spPr>
          <a:xfrm>
            <a:off x="409904" y="1103615"/>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20262" y="-324452"/>
            <a:ext cx="8229600" cy="1143000"/>
          </a:xfrm>
        </p:spPr>
        <p:txBody>
          <a:bodyPr/>
          <a:lstStyle/>
          <a:p>
            <a:pPr lvl="0"/>
            <a:r>
              <a:rPr lang="tr-TR" sz="2400" b="1" cap="all" dirty="0" smtClean="0"/>
              <a:t>TEMEL WEB YAZILIM TEKNOLOJİLERİ</a:t>
            </a:r>
            <a:endParaRPr lang="tr-TR" sz="2400" b="1" cap="all" dirty="0"/>
          </a:p>
        </p:txBody>
      </p:sp>
      <p:sp>
        <p:nvSpPr>
          <p:cNvPr id="10" name="9 Dikdörtgen"/>
          <p:cNvSpPr/>
          <p:nvPr/>
        </p:nvSpPr>
        <p:spPr>
          <a:xfrm>
            <a:off x="488731" y="630649"/>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pic>
        <p:nvPicPr>
          <p:cNvPr id="222210" name="Picture 2"/>
          <p:cNvPicPr>
            <a:picLocks noChangeAspect="1" noChangeArrowheads="1"/>
          </p:cNvPicPr>
          <p:nvPr/>
        </p:nvPicPr>
        <p:blipFill>
          <a:blip r:embed="rId3" cstate="print"/>
          <a:srcRect/>
          <a:stretch>
            <a:fillRect/>
          </a:stretch>
        </p:blipFill>
        <p:spPr bwMode="auto">
          <a:xfrm>
            <a:off x="1297698" y="953210"/>
            <a:ext cx="6427405" cy="5148045"/>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20262" y="-324452"/>
            <a:ext cx="8229600" cy="1143000"/>
          </a:xfrm>
        </p:spPr>
        <p:txBody>
          <a:bodyPr/>
          <a:lstStyle/>
          <a:p>
            <a:pPr lvl="0"/>
            <a:r>
              <a:rPr lang="tr-TR" sz="2400" b="1" cap="all" dirty="0" smtClean="0"/>
              <a:t>TEMEL WEB YAZILIM TEKNOLOJİLERİ</a:t>
            </a:r>
            <a:endParaRPr lang="tr-TR" sz="2400" b="1" cap="all" dirty="0"/>
          </a:p>
        </p:txBody>
      </p:sp>
      <p:sp>
        <p:nvSpPr>
          <p:cNvPr id="10" name="9 Dikdörtgen"/>
          <p:cNvSpPr/>
          <p:nvPr/>
        </p:nvSpPr>
        <p:spPr>
          <a:xfrm>
            <a:off x="488731" y="630649"/>
            <a:ext cx="8150772" cy="400110"/>
          </a:xfrm>
          <a:prstGeom prst="rect">
            <a:avLst/>
          </a:prstGeom>
        </p:spPr>
        <p:txBody>
          <a:bodyPr wrap="square">
            <a:spAutoFit/>
          </a:bodyPr>
          <a:lstStyle/>
          <a:p>
            <a:pPr lvl="0"/>
            <a:r>
              <a:rPr lang="tr-TR" sz="2000" b="1" dirty="0" smtClean="0"/>
              <a:t>Kişisel Tanıtım Sayfasının Hazırlanması</a:t>
            </a:r>
            <a:endParaRPr lang="tr-TR" sz="2000" b="1" dirty="0"/>
          </a:p>
        </p:txBody>
      </p:sp>
      <p:pic>
        <p:nvPicPr>
          <p:cNvPr id="223234" name="Picture 2"/>
          <p:cNvPicPr>
            <a:picLocks noChangeAspect="1" noChangeArrowheads="1"/>
          </p:cNvPicPr>
          <p:nvPr/>
        </p:nvPicPr>
        <p:blipFill>
          <a:blip r:embed="rId3" cstate="print"/>
          <a:srcRect/>
          <a:stretch>
            <a:fillRect/>
          </a:stretch>
        </p:blipFill>
        <p:spPr bwMode="auto">
          <a:xfrm>
            <a:off x="650164" y="1450427"/>
            <a:ext cx="8247464" cy="3373492"/>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77875"/>
            <a:ext cx="7772400" cy="2012622"/>
          </a:xfrm>
        </p:spPr>
        <p:txBody>
          <a:bodyPr/>
          <a:lstStyle/>
          <a:p>
            <a:pPr eaLnBrk="1" hangingPunct="1"/>
            <a:r>
              <a:rPr lang="tr-TR" b="1" dirty="0" smtClean="0"/>
              <a:t>Temel İnternet Kullanımı </a:t>
            </a:r>
            <a:br>
              <a:rPr lang="tr-TR" b="1" dirty="0" smtClean="0"/>
            </a:br>
            <a:r>
              <a:rPr lang="tr-TR" b="1" dirty="0" smtClean="0"/>
              <a:t>ve </a:t>
            </a:r>
            <a:br>
              <a:rPr lang="tr-TR" b="1" dirty="0" smtClean="0"/>
            </a:br>
            <a:r>
              <a:rPr lang="tr-TR" b="1" dirty="0" smtClean="0"/>
              <a:t>Web Tasarımı</a:t>
            </a:r>
            <a:endParaRPr lang="en-GB" b="1" dirty="0" smtClean="0"/>
          </a:p>
        </p:txBody>
      </p:sp>
      <p:sp>
        <p:nvSpPr>
          <p:cNvPr id="3075" name="Rectangle 3"/>
          <p:cNvSpPr>
            <a:spLocks noGrp="1" noChangeArrowheads="1"/>
          </p:cNvSpPr>
          <p:nvPr>
            <p:ph type="subTitle" idx="1"/>
          </p:nvPr>
        </p:nvSpPr>
        <p:spPr>
          <a:xfrm>
            <a:off x="1434662" y="2959319"/>
            <a:ext cx="6221413" cy="1752600"/>
          </a:xfrm>
        </p:spPr>
        <p:txBody>
          <a:bodyPr/>
          <a:lstStyle/>
          <a:p>
            <a:pPr eaLnBrk="1" hangingPunct="1"/>
            <a:r>
              <a:rPr lang="tr-TR" sz="4000" dirty="0" smtClean="0"/>
              <a:t>(Temel </a:t>
            </a:r>
            <a:r>
              <a:rPr lang="tr-TR" sz="4000" dirty="0" smtClean="0"/>
              <a:t>Kavramlar)</a:t>
            </a:r>
            <a:endParaRPr lang="en-GB" sz="4000" dirty="0" smtClean="0"/>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BAŞLICA İNTERNET HİZMETLERİ</a:t>
            </a:r>
            <a:endParaRPr lang="tr-TR" sz="2400" b="1" cap="all" dirty="0"/>
          </a:p>
        </p:txBody>
      </p:sp>
      <p:sp>
        <p:nvSpPr>
          <p:cNvPr id="7" name="Rectangle 3"/>
          <p:cNvSpPr txBox="1">
            <a:spLocks noChangeArrowheads="1"/>
          </p:cNvSpPr>
          <p:nvPr/>
        </p:nvSpPr>
        <p:spPr bwMode="auto">
          <a:xfrm>
            <a:off x="494308" y="1837611"/>
            <a:ext cx="8350147" cy="134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buFont typeface="Wingdings" pitchFamily="2" charset="2"/>
              <a:buChar char="ü"/>
            </a:pPr>
            <a:r>
              <a:rPr lang="tr-TR" sz="1600" dirty="0" smtClean="0"/>
              <a:t>Eposta </a:t>
            </a:r>
            <a:r>
              <a:rPr lang="tr-TR" sz="1600" dirty="0" smtClean="0"/>
              <a:t>(E-Mail ) hizmeti internet üzerinden genel olarak ücretsiz olarak sunulan Posta hizmetleridir. Kullanıcıların üzerinden elektronik-posta göndermelerini ve almalarını sağlayan uygulamalardır.</a:t>
            </a:r>
          </a:p>
          <a:p>
            <a:pPr lvl="0">
              <a:lnSpc>
                <a:spcPct val="150000"/>
              </a:lnSpc>
              <a:buNone/>
            </a:pPr>
            <a:endParaRPr lang="tr-TR" sz="1800" b="1" dirty="0" smtClean="0"/>
          </a:p>
        </p:txBody>
      </p:sp>
      <p:sp>
        <p:nvSpPr>
          <p:cNvPr id="6" name="Rectangle 3"/>
          <p:cNvSpPr txBox="1">
            <a:spLocks noChangeArrowheads="1"/>
          </p:cNvSpPr>
          <p:nvPr/>
        </p:nvSpPr>
        <p:spPr bwMode="auto">
          <a:xfrm>
            <a:off x="630621" y="3200400"/>
            <a:ext cx="7598979" cy="197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b="1" dirty="0" smtClean="0"/>
              <a:t>En Bilinen </a:t>
            </a:r>
            <a:r>
              <a:rPr lang="tr-TR" sz="1800" b="1" dirty="0" smtClean="0"/>
              <a:t>Eposta </a:t>
            </a:r>
            <a:r>
              <a:rPr lang="tr-TR" sz="1800" b="1" dirty="0" smtClean="0"/>
              <a:t>Uygulamaları;</a:t>
            </a:r>
          </a:p>
          <a:p>
            <a:pPr lvl="0"/>
            <a:r>
              <a:rPr lang="tr-TR" sz="1600" dirty="0" err="1" smtClean="0"/>
              <a:t>Gmail</a:t>
            </a:r>
            <a:endParaRPr lang="tr-TR" sz="1600" dirty="0" smtClean="0"/>
          </a:p>
          <a:p>
            <a:pPr lvl="0"/>
            <a:r>
              <a:rPr lang="tr-TR" sz="1600" dirty="0" smtClean="0"/>
              <a:t>Hotmail</a:t>
            </a:r>
          </a:p>
          <a:p>
            <a:pPr lvl="0"/>
            <a:r>
              <a:rPr lang="tr-TR" sz="1600" dirty="0" err="1" smtClean="0"/>
              <a:t>Yahoo</a:t>
            </a:r>
            <a:r>
              <a:rPr lang="tr-TR" sz="1600" dirty="0" smtClean="0"/>
              <a:t> mail</a:t>
            </a:r>
          </a:p>
          <a:p>
            <a:pPr lvl="0"/>
            <a:r>
              <a:rPr lang="tr-TR" sz="1600" dirty="0" err="1" smtClean="0"/>
              <a:t>Mynet</a:t>
            </a:r>
            <a:r>
              <a:rPr lang="tr-TR" sz="1600" dirty="0" smtClean="0"/>
              <a:t> vb.</a:t>
            </a:r>
          </a:p>
          <a:p>
            <a:pPr lvl="2">
              <a:buFont typeface="Wingdings" pitchFamily="2" charset="2"/>
              <a:buChar char="ü"/>
            </a:pPr>
            <a:endParaRPr lang="tr-TR" sz="1600" dirty="0" smtClean="0"/>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7684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Eposta </a:t>
            </a:r>
            <a:r>
              <a:rPr lang="tr-TR" sz="2000" b="1" dirty="0" smtClean="0"/>
              <a:t>Hizmetleri</a:t>
            </a:r>
          </a:p>
        </p:txBody>
      </p:sp>
      <p:pic>
        <p:nvPicPr>
          <p:cNvPr id="3078" name="Picture 6" descr="http://t2.gstatic.com/images?q=tbn:ANd9GcQ15qcXFbwY8HXy94u_8nQpye7c7z1R7arTr8Qqfqv3-fn_ZTpNcMB7mKZ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392" y="2831982"/>
            <a:ext cx="3094050" cy="309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BAŞLICA İNTERNET HİZMETLERİ</a:t>
            </a:r>
            <a:endParaRPr lang="tr-TR" sz="2400" b="1" cap="all" dirty="0"/>
          </a:p>
        </p:txBody>
      </p:sp>
      <p:sp>
        <p:nvSpPr>
          <p:cNvPr id="7" name="Rectangle 3"/>
          <p:cNvSpPr txBox="1">
            <a:spLocks noChangeArrowheads="1"/>
          </p:cNvSpPr>
          <p:nvPr/>
        </p:nvSpPr>
        <p:spPr bwMode="auto">
          <a:xfrm>
            <a:off x="494308" y="1837612"/>
            <a:ext cx="8350147" cy="131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buFont typeface="Wingdings" pitchFamily="2" charset="2"/>
              <a:buChar char="ü"/>
            </a:pPr>
            <a:r>
              <a:rPr lang="tr-TR" sz="1600" b="1" dirty="0" smtClean="0"/>
              <a:t>Eposta  </a:t>
            </a:r>
            <a:r>
              <a:rPr lang="tr-TR" sz="1600" b="1" dirty="0" smtClean="0"/>
              <a:t>Adresi:</a:t>
            </a:r>
          </a:p>
          <a:p>
            <a:pPr>
              <a:lnSpc>
                <a:spcPct val="150000"/>
              </a:lnSpc>
              <a:buFont typeface="Wingdings" pitchFamily="2" charset="2"/>
              <a:buChar char="ü"/>
            </a:pPr>
            <a:r>
              <a:rPr lang="tr-TR" sz="1600" dirty="0" smtClean="0"/>
              <a:t>Eposta adresi iki bölümden oluşmaktadır. Birinci bölüm </a:t>
            </a:r>
            <a:r>
              <a:rPr lang="tr-TR" sz="1600" i="1" dirty="0" smtClean="0"/>
              <a:t>“kullanıcı adı”</a:t>
            </a:r>
            <a:r>
              <a:rPr lang="tr-TR" sz="1600" dirty="0" smtClean="0"/>
              <a:t> ve ikinci bölüm “</a:t>
            </a:r>
            <a:r>
              <a:rPr lang="tr-TR" sz="1600" i="1" dirty="0" smtClean="0"/>
              <a:t>alan adıdır”. Bu iki bölüm bir birinden “@” işareti ile ayrılır.</a:t>
            </a:r>
            <a:endParaRPr lang="tr-TR" sz="1600" dirty="0" smtClean="0"/>
          </a:p>
          <a:p>
            <a:pPr>
              <a:lnSpc>
                <a:spcPct val="150000"/>
              </a:lnSpc>
              <a:buFont typeface="Wingdings" pitchFamily="2" charset="2"/>
              <a:buChar char="ü"/>
            </a:pPr>
            <a:endParaRPr lang="tr-TR" sz="1600" dirty="0" smtClean="0"/>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7684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Eposta </a:t>
            </a:r>
            <a:r>
              <a:rPr lang="tr-TR" sz="2000" b="1" dirty="0" smtClean="0"/>
              <a:t>Hizmetleri</a:t>
            </a:r>
          </a:p>
        </p:txBody>
      </p:sp>
      <p:pic>
        <p:nvPicPr>
          <p:cNvPr id="1026" name="Picture 2"/>
          <p:cNvPicPr>
            <a:picLocks noChangeAspect="1" noChangeArrowheads="1"/>
          </p:cNvPicPr>
          <p:nvPr/>
        </p:nvPicPr>
        <p:blipFill>
          <a:blip r:embed="rId3" cstate="print"/>
          <a:srcRect/>
          <a:stretch>
            <a:fillRect/>
          </a:stretch>
        </p:blipFill>
        <p:spPr bwMode="auto">
          <a:xfrm>
            <a:off x="685472" y="3137338"/>
            <a:ext cx="7762466" cy="2041635"/>
          </a:xfrm>
          <a:prstGeom prst="rect">
            <a:avLst/>
          </a:prstGeom>
          <a:noFill/>
          <a:ln w="9525">
            <a:noFill/>
            <a:miter lim="800000"/>
            <a:headEnd/>
            <a:tailEnd/>
          </a:ln>
        </p:spPr>
      </p:pic>
      <p:pic>
        <p:nvPicPr>
          <p:cNvPr id="4098" name="Picture 2" descr="Wood Sign With E-mail Adress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392" y="-128337"/>
            <a:ext cx="1520063" cy="18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BAŞLICA İNTERNET HİZMETLERİ</a:t>
            </a:r>
            <a:endParaRPr lang="tr-TR" sz="2400" b="1" cap="all" dirty="0"/>
          </a:p>
        </p:txBody>
      </p:sp>
      <p:sp>
        <p:nvSpPr>
          <p:cNvPr id="7" name="Rectangle 3"/>
          <p:cNvSpPr txBox="1">
            <a:spLocks noChangeArrowheads="1"/>
          </p:cNvSpPr>
          <p:nvPr/>
        </p:nvSpPr>
        <p:spPr bwMode="auto">
          <a:xfrm>
            <a:off x="494308" y="1837612"/>
            <a:ext cx="8350147" cy="131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buFont typeface="Wingdings" pitchFamily="2" charset="2"/>
              <a:buChar char="ü"/>
            </a:pPr>
            <a:r>
              <a:rPr lang="tr-TR" sz="1600" b="1" dirty="0" smtClean="0"/>
              <a:t>Ücretsiz </a:t>
            </a:r>
            <a:r>
              <a:rPr lang="tr-TR" sz="1600" b="1" dirty="0" smtClean="0"/>
              <a:t>Eposta </a:t>
            </a:r>
            <a:r>
              <a:rPr lang="tr-TR" sz="1600" b="1" dirty="0" smtClean="0"/>
              <a:t>Hesabı Açma</a:t>
            </a:r>
          </a:p>
          <a:p>
            <a:pPr>
              <a:lnSpc>
                <a:spcPct val="150000"/>
              </a:lnSpc>
              <a:buFont typeface="Wingdings" pitchFamily="2" charset="2"/>
              <a:buChar char="ü"/>
            </a:pPr>
            <a:r>
              <a:rPr lang="tr-TR" sz="1600" dirty="0" smtClean="0"/>
              <a:t>Ücretsiz olarak </a:t>
            </a:r>
            <a:r>
              <a:rPr lang="tr-TR" sz="1600" dirty="0" smtClean="0"/>
              <a:t>Eposta </a:t>
            </a:r>
            <a:r>
              <a:rPr lang="tr-TR" sz="1600" dirty="0" smtClean="0"/>
              <a:t>hizmeti veren web sitelerinden </a:t>
            </a:r>
            <a:r>
              <a:rPr lang="tr-TR" sz="1600" dirty="0" smtClean="0"/>
              <a:t>Eposta </a:t>
            </a:r>
            <a:r>
              <a:rPr lang="tr-TR" sz="1600" dirty="0" smtClean="0"/>
              <a:t>hizmeti alınabilir. Bu siteler kullanıcılarına güvenlik sorunları yaşatmadan posta hesaplarını yönetmelerini sağlamaktadır. Burada önemli bir nokta kullanıcılar bilmedikleri ve güvenli olmayan sitelerden mail hizmeti kullanmamalıdırlar</a:t>
            </a:r>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7684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Eposta </a:t>
            </a:r>
            <a:r>
              <a:rPr lang="tr-TR" sz="2000" b="1" dirty="0" smtClean="0"/>
              <a:t>Hizmetleri</a:t>
            </a:r>
          </a:p>
        </p:txBody>
      </p:sp>
      <p:pic>
        <p:nvPicPr>
          <p:cNvPr id="2050" name="Picture 2"/>
          <p:cNvPicPr>
            <a:picLocks noChangeAspect="1" noChangeArrowheads="1"/>
          </p:cNvPicPr>
          <p:nvPr/>
        </p:nvPicPr>
        <p:blipFill>
          <a:blip r:embed="rId3" cstate="print"/>
          <a:srcRect/>
          <a:stretch>
            <a:fillRect/>
          </a:stretch>
        </p:blipFill>
        <p:spPr bwMode="auto">
          <a:xfrm>
            <a:off x="1288830" y="3751195"/>
            <a:ext cx="6420506" cy="2208171"/>
          </a:xfrm>
          <a:prstGeom prst="rect">
            <a:avLst/>
          </a:prstGeom>
          <a:noFill/>
          <a:ln w="9525">
            <a:noFill/>
            <a:miter lim="800000"/>
            <a:headEnd/>
            <a:tailEnd/>
          </a:ln>
        </p:spPr>
      </p:pic>
      <p:pic>
        <p:nvPicPr>
          <p:cNvPr id="5122" name="Picture 2" descr="http://edmonton.csc-dcc.ca/img/content/sign_up_button_2_-_csc_ev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9865" y="580505"/>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478346" y="-107496"/>
            <a:ext cx="8229600" cy="1143000"/>
          </a:xfrm>
        </p:spPr>
        <p:txBody>
          <a:bodyPr/>
          <a:lstStyle/>
          <a:p>
            <a:pPr lvl="0"/>
            <a:r>
              <a:rPr lang="tr-TR" sz="2400" b="1" cap="all" dirty="0" smtClean="0"/>
              <a:t>BAŞLICA İNTERNET HİZMETLERİ</a:t>
            </a:r>
            <a:endParaRPr lang="tr-TR" sz="2400" b="1" cap="all" dirty="0"/>
          </a:p>
        </p:txBody>
      </p:sp>
      <p:sp>
        <p:nvSpPr>
          <p:cNvPr id="7" name="Rectangle 3"/>
          <p:cNvSpPr txBox="1">
            <a:spLocks noChangeArrowheads="1"/>
          </p:cNvSpPr>
          <p:nvPr/>
        </p:nvSpPr>
        <p:spPr bwMode="auto">
          <a:xfrm>
            <a:off x="793853" y="698523"/>
            <a:ext cx="8350147" cy="36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600" b="1" dirty="0" smtClean="0"/>
              <a:t> Eposta Gönderilmesi Ve Alınması</a:t>
            </a:r>
          </a:p>
          <a:p>
            <a:pPr lvl="0">
              <a:lnSpc>
                <a:spcPct val="150000"/>
              </a:lnSpc>
              <a:buNone/>
            </a:pPr>
            <a:endParaRPr lang="tr-TR" sz="1800" b="1" dirty="0" smtClean="0"/>
          </a:p>
        </p:txBody>
      </p:sp>
      <p:pic>
        <p:nvPicPr>
          <p:cNvPr id="2051" name="Picture 3"/>
          <p:cNvPicPr>
            <a:picLocks noChangeAspect="1" noChangeArrowheads="1"/>
          </p:cNvPicPr>
          <p:nvPr/>
        </p:nvPicPr>
        <p:blipFill>
          <a:blip r:embed="rId3" cstate="print"/>
          <a:srcRect/>
          <a:stretch>
            <a:fillRect/>
          </a:stretch>
        </p:blipFill>
        <p:spPr bwMode="auto">
          <a:xfrm>
            <a:off x="1781504" y="1083632"/>
            <a:ext cx="5623284" cy="4966138"/>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a:r>
              <a:rPr lang="tr-TR" sz="2400" b="1" cap="all" dirty="0" smtClean="0"/>
              <a:t>BAŞLICA İNTERNET HİZMETLERİ</a:t>
            </a:r>
            <a:endParaRPr lang="tr-TR" sz="2400" b="1" cap="all" dirty="0"/>
          </a:p>
        </p:txBody>
      </p:sp>
      <p:sp>
        <p:nvSpPr>
          <p:cNvPr id="7" name="Rectangle 3"/>
          <p:cNvSpPr txBox="1">
            <a:spLocks noChangeArrowheads="1"/>
          </p:cNvSpPr>
          <p:nvPr/>
        </p:nvSpPr>
        <p:spPr bwMode="auto">
          <a:xfrm>
            <a:off x="494308" y="1837611"/>
            <a:ext cx="8350147" cy="415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600" b="1" dirty="0" smtClean="0"/>
              <a:t> Eposta Gönderilmesi Ve Alınması</a:t>
            </a:r>
          </a:p>
          <a:p>
            <a:r>
              <a:rPr lang="tr-TR" sz="1600" dirty="0" smtClean="0"/>
              <a:t>Yeni bir posta göndermek için “ </a:t>
            </a:r>
            <a:r>
              <a:rPr lang="tr-TR" sz="1600" dirty="0" smtClean="0"/>
              <a:t>Eposta </a:t>
            </a:r>
            <a:r>
              <a:rPr lang="tr-TR" sz="1600" dirty="0" smtClean="0"/>
              <a:t>Yaz” butonuna tıklanır.</a:t>
            </a:r>
          </a:p>
          <a:p>
            <a:r>
              <a:rPr lang="tr-TR" sz="1800" dirty="0" smtClean="0"/>
              <a:t>Kime: Epostanın gönderileceği adres. Birden fazla olabilir, aralarına virgül veya noktalı virgül konur.</a:t>
            </a:r>
          </a:p>
          <a:p>
            <a:r>
              <a:rPr lang="tr-TR" sz="1800" dirty="0" smtClean="0"/>
              <a:t>CC: (</a:t>
            </a:r>
            <a:r>
              <a:rPr lang="tr-TR" sz="1800" dirty="0" err="1" smtClean="0"/>
              <a:t>Carbon</a:t>
            </a:r>
            <a:r>
              <a:rPr lang="tr-TR" sz="1800" dirty="0" smtClean="0"/>
              <a:t> </a:t>
            </a:r>
            <a:r>
              <a:rPr lang="tr-TR" sz="1800" dirty="0" err="1" smtClean="0"/>
              <a:t>Copy</a:t>
            </a:r>
            <a:r>
              <a:rPr lang="tr-TR" sz="1800" dirty="0" smtClean="0"/>
              <a:t>) Eposta başka birisine de gönderilebilir. </a:t>
            </a:r>
          </a:p>
          <a:p>
            <a:r>
              <a:rPr lang="tr-TR" sz="1800" dirty="0" smtClean="0"/>
              <a:t>BCC: (</a:t>
            </a:r>
            <a:r>
              <a:rPr lang="tr-TR" sz="1800" dirty="0" err="1" smtClean="0"/>
              <a:t>Blind</a:t>
            </a:r>
            <a:r>
              <a:rPr lang="tr-TR" sz="1800" dirty="0" smtClean="0"/>
              <a:t> </a:t>
            </a:r>
            <a:r>
              <a:rPr lang="tr-TR" sz="1800" dirty="0" err="1" smtClean="0"/>
              <a:t>Carbon</a:t>
            </a:r>
            <a:r>
              <a:rPr lang="tr-TR" sz="1800" dirty="0" smtClean="0"/>
              <a:t> </a:t>
            </a:r>
            <a:r>
              <a:rPr lang="tr-TR" sz="1800" dirty="0" err="1" smtClean="0"/>
              <a:t>Copy</a:t>
            </a:r>
            <a:r>
              <a:rPr lang="tr-TR" sz="1800" dirty="0" smtClean="0"/>
              <a:t>) Yine eposta başka birine gönderilebilir ancak buraya yazılan adresi diğer gönderdikleriniz göremez.</a:t>
            </a:r>
          </a:p>
          <a:p>
            <a:r>
              <a:rPr lang="tr-TR" sz="1800" dirty="0" smtClean="0"/>
              <a:t>Konu: Eposta konusudur. Bir satırı geçmemelidir. </a:t>
            </a:r>
          </a:p>
          <a:p>
            <a:r>
              <a:rPr lang="tr-TR" sz="1800" dirty="0" smtClean="0"/>
              <a:t>İçerik: Bu bölüme metin ve resim eklenebilir. </a:t>
            </a:r>
          </a:p>
          <a:p>
            <a:r>
              <a:rPr lang="tr-TR" sz="1800" dirty="0" smtClean="0"/>
              <a:t>Ek: (</a:t>
            </a:r>
            <a:r>
              <a:rPr lang="tr-TR" sz="1800" dirty="0" err="1" smtClean="0"/>
              <a:t>Attachment</a:t>
            </a:r>
            <a:r>
              <a:rPr lang="tr-TR" sz="1800" dirty="0" smtClean="0"/>
              <a:t>) Herhangi bir resim, Office (Word, Excel vb.), kurulum dosyası veya sıkıştırılmış dosya eklenebilir.</a:t>
            </a:r>
          </a:p>
          <a:p>
            <a:r>
              <a:rPr lang="tr-TR" sz="1800" dirty="0" smtClean="0"/>
              <a:t>Eposta almak için hesaba girmek yeterlidir. Eğer hesaba girilmiş ise Posta butonu tıklanır. Outlook programında ise Gönder/Al butonu tıklanır.</a:t>
            </a:r>
          </a:p>
          <a:p>
            <a:pPr lvl="0">
              <a:lnSpc>
                <a:spcPct val="150000"/>
              </a:lnSpc>
              <a:buNone/>
            </a:pPr>
            <a:endParaRPr lang="tr-TR" sz="1800" b="1" dirty="0" smtClean="0"/>
          </a:p>
        </p:txBody>
      </p:sp>
      <p:sp>
        <p:nvSpPr>
          <p:cNvPr id="8" name="Text Box 4"/>
          <p:cNvSpPr txBox="1">
            <a:spLocks noChangeArrowheads="1"/>
          </p:cNvSpPr>
          <p:nvPr/>
        </p:nvSpPr>
        <p:spPr bwMode="auto">
          <a:xfrm>
            <a:off x="477966" y="1268413"/>
            <a:ext cx="7684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Eposta </a:t>
            </a:r>
            <a:r>
              <a:rPr lang="tr-TR" sz="2000" b="1" dirty="0" smtClean="0"/>
              <a:t>Hizmetleri</a:t>
            </a:r>
          </a:p>
        </p:txBody>
      </p:sp>
      <p:pic>
        <p:nvPicPr>
          <p:cNvPr id="11" name="10 Resim"/>
          <p:cNvPicPr/>
          <p:nvPr/>
        </p:nvPicPr>
        <p:blipFill>
          <a:blip r:embed="rId3" cstate="print">
            <a:extLst>
              <a:ext uri="{28A0092B-C50C-407E-A947-70E740481C1C}">
                <a14:useLocalDpi xmlns:a14="http://schemas.microsoft.com/office/drawing/2010/main" val="0"/>
              </a:ext>
            </a:extLst>
          </a:blip>
          <a:stretch>
            <a:fillRect/>
          </a:stretch>
        </p:blipFill>
        <p:spPr>
          <a:xfrm>
            <a:off x="7164535" y="1718442"/>
            <a:ext cx="1979465" cy="3015753"/>
          </a:xfrm>
          <a:prstGeom prst="rect">
            <a:avLst/>
          </a:prstGeom>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2616</Words>
  <Application>Microsoft Office PowerPoint</Application>
  <PresentationFormat>Ekran Gösterisi (4:3)</PresentationFormat>
  <Paragraphs>439</Paragraphs>
  <Slides>49</Slides>
  <Notes>49</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Default Design</vt:lpstr>
      <vt:lpstr>Temel İnternet Kullanımı  ve  Web Tasarımı</vt:lpstr>
      <vt:lpstr>İnternet Teknolojisi</vt:lpstr>
      <vt:lpstr>İnternet Teknolojisi</vt:lpstr>
      <vt:lpstr>BAŞLICA İNTERNET HİZMETLERİ</vt:lpstr>
      <vt:lpstr>BAŞLICA İNTERNET HİZMETLERİ</vt:lpstr>
      <vt:lpstr>BAŞLICA İNTERNET HİZMETLERİ</vt:lpstr>
      <vt:lpstr>BAŞLICA İNTERNET HİZMETLERİ</vt:lpstr>
      <vt:lpstr>BAŞLICA İNTERNET HİZMETLERİ</vt:lpstr>
      <vt:lpstr>BAŞLICA İNTERNET HİZMETLERİ</vt:lpstr>
      <vt:lpstr>BAŞLICA İNTERNET HİZMETLERİ</vt:lpstr>
      <vt:lpstr>BAŞLICA İNTERNET HİZMETLERİ</vt:lpstr>
      <vt:lpstr>sosyal PaylaşIM Sİtelerİ</vt:lpstr>
      <vt:lpstr>Online AlIşverİş MağazalarI</vt:lpstr>
      <vt:lpstr>Online AlIşveriş MağazalarI</vt:lpstr>
      <vt:lpstr>Online AlIşveriş Mağazaları</vt:lpstr>
      <vt:lpstr>Online AlIşveriş Mağazaları</vt:lpstr>
      <vt:lpstr>Online AlIşverİş MağazalarI</vt:lpstr>
      <vt:lpstr>AnlIk Mesajlaşma Hİzmetlerİ  </vt:lpstr>
      <vt:lpstr>VİDEO VE MÜZİK PAYLAŞIM SİTELERİ   </vt:lpstr>
      <vt:lpstr>HABER SİTELERİ</vt:lpstr>
      <vt:lpstr>ARAMA MOTORLARI (SEARCH ENGINE)</vt:lpstr>
      <vt:lpstr>ARAMA MOTORLARI (SEARCH ENGİNE)</vt:lpstr>
      <vt:lpstr>OTOMASYON (BİLGİ) SİSTEMLERİ</vt:lpstr>
      <vt:lpstr>İNTERNET TARAYICILARI (WEB BROWSER) VE KULLANIMI</vt:lpstr>
      <vt:lpstr>İNTERNET TARAYICILARI (WEB BROWSER) VE KULLANIMI</vt:lpstr>
      <vt:lpstr>İNTERNET TARAYICILARI (WEB BROWSER) VE KULLANIMI</vt:lpstr>
      <vt:lpstr>İNTERNET TARAYICILARI (WEB BROWSER) VE KULLANIMI</vt:lpstr>
      <vt:lpstr>İNTERNET TARAYICILARI (WEB BROWSER) VE KULLANIMI</vt:lpstr>
      <vt:lpstr>Web TasarImI Nedİr?</vt:lpstr>
      <vt:lpstr>Web TasarIMI Nedİr?</vt:lpstr>
      <vt:lpstr>Web TasarIMI Nedir?</vt:lpstr>
      <vt:lpstr>WEB PROGRAMCILIĞI NEDİR?</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WEB YAZILIM TEKNOLOJİLERİ</vt:lpstr>
      <vt:lpstr>Temel İnternet Kullanımı  ve  Web Tasarımı</vt:lpstr>
    </vt:vector>
  </TitlesOfParts>
  <Company>Clearly Presented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template</dc:title>
  <dc:creator>Presentation Magazine</dc:creator>
  <cp:lastModifiedBy>farabi</cp:lastModifiedBy>
  <cp:revision>174</cp:revision>
  <dcterms:created xsi:type="dcterms:W3CDTF">2009-11-03T13:35:13Z</dcterms:created>
  <dcterms:modified xsi:type="dcterms:W3CDTF">2012-07-10T22:51:49Z</dcterms:modified>
</cp:coreProperties>
</file>