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9" r:id="rId3"/>
    <p:sldId id="267" r:id="rId4"/>
    <p:sldId id="268" r:id="rId5"/>
    <p:sldId id="269" r:id="rId6"/>
    <p:sldId id="270" r:id="rId7"/>
    <p:sldId id="271" r:id="rId8"/>
    <p:sldId id="266" r:id="rId9"/>
    <p:sldId id="272" r:id="rId10"/>
    <p:sldId id="273" r:id="rId11"/>
    <p:sldId id="274" r:id="rId12"/>
    <p:sldId id="275" r:id="rId13"/>
    <p:sldId id="276"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varScale="1">
        <p:scale>
          <a:sx n="73" d="100"/>
          <a:sy n="73" d="100"/>
        </p:scale>
        <p:origin x="-13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rabi\Documents\akademik%20&#231;al&#305;&#351;malar\K&#304;TAP%20&#304;NTERNET%20VE%20ELEKTRON&#304;K%20T&#304;CARET\grafikl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rabi\Documents\akademik%20&#231;al&#305;&#351;malar\K&#304;TAP%20&#304;NTERNET%20VE%20ELEKTRON&#304;K%20T&#304;CARET\grafik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Sayfa4!$B$1</c:f>
              <c:strCache>
                <c:ptCount val="1"/>
                <c:pt idx="0">
                  <c:v>Yüzde</c:v>
                </c:pt>
              </c:strCache>
            </c:strRef>
          </c:tx>
          <c:invertIfNegative val="0"/>
          <c:cat>
            <c:strRef>
              <c:f>Sayfa4!$A$2:$A$5</c:f>
              <c:strCache>
                <c:ptCount val="4"/>
                <c:pt idx="0">
                  <c:v>Yeni pazarlara girmek, satış potansiyelini artırmak</c:v>
                </c:pt>
                <c:pt idx="1">
                  <c:v>Düşük işlem maliyetleri</c:v>
                </c:pt>
                <c:pt idx="2">
                  <c:v>Ciro artışı</c:v>
                </c:pt>
                <c:pt idx="3">
                  <c:v>Diğer</c:v>
                </c:pt>
              </c:strCache>
            </c:strRef>
          </c:cat>
          <c:val>
            <c:numRef>
              <c:f>Sayfa4!$B$2:$B$5</c:f>
              <c:numCache>
                <c:formatCode>General</c:formatCode>
                <c:ptCount val="4"/>
                <c:pt idx="0">
                  <c:v>70.5</c:v>
                </c:pt>
                <c:pt idx="1">
                  <c:v>59.9</c:v>
                </c:pt>
                <c:pt idx="2">
                  <c:v>60</c:v>
                </c:pt>
                <c:pt idx="3">
                  <c:v>7.4</c:v>
                </c:pt>
              </c:numCache>
            </c:numRef>
          </c:val>
        </c:ser>
        <c:dLbls>
          <c:showLegendKey val="0"/>
          <c:showVal val="1"/>
          <c:showCatName val="0"/>
          <c:showSerName val="0"/>
          <c:showPercent val="0"/>
          <c:showBubbleSize val="0"/>
        </c:dLbls>
        <c:gapWidth val="150"/>
        <c:overlap val="-25"/>
        <c:axId val="100872192"/>
        <c:axId val="91976768"/>
      </c:barChart>
      <c:catAx>
        <c:axId val="100872192"/>
        <c:scaling>
          <c:orientation val="minMax"/>
        </c:scaling>
        <c:delete val="0"/>
        <c:axPos val="b"/>
        <c:majorTickMark val="none"/>
        <c:minorTickMark val="none"/>
        <c:tickLblPos val="nextTo"/>
        <c:crossAx val="91976768"/>
        <c:crosses val="autoZero"/>
        <c:auto val="1"/>
        <c:lblAlgn val="ctr"/>
        <c:lblOffset val="100"/>
        <c:noMultiLvlLbl val="0"/>
      </c:catAx>
      <c:valAx>
        <c:axId val="91976768"/>
        <c:scaling>
          <c:orientation val="minMax"/>
        </c:scaling>
        <c:delete val="1"/>
        <c:axPos val="l"/>
        <c:numFmt formatCode="General" sourceLinked="1"/>
        <c:majorTickMark val="none"/>
        <c:minorTickMark val="none"/>
        <c:tickLblPos val="none"/>
        <c:crossAx val="100872192"/>
        <c:crosses val="autoZero"/>
        <c:crossBetween val="between"/>
      </c:valAx>
    </c:plotArea>
    <c:plotVisOnly val="1"/>
    <c:dispBlanksAs val="gap"/>
    <c:showDLblsOverMax val="0"/>
  </c:chart>
  <c:txPr>
    <a:bodyPr/>
    <a:lstStyle/>
    <a:p>
      <a:pPr>
        <a:defRPr sz="12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Sayfa5!$B$1</c:f>
              <c:strCache>
                <c:ptCount val="1"/>
                <c:pt idx="0">
                  <c:v>2007</c:v>
                </c:pt>
              </c:strCache>
            </c:strRef>
          </c:tx>
          <c:invertIfNegative val="0"/>
          <c:cat>
            <c:strRef>
              <c:f>Sayfa5!$A$2:$A$5</c:f>
              <c:strCache>
                <c:ptCount val="4"/>
                <c:pt idx="0">
                  <c:v>Kredi kartı kullanımında usulsüzlük</c:v>
                </c:pt>
                <c:pt idx="1">
                  <c:v>Kişisel bilgilerin internet üzerinden başkasının eline geçmesi</c:v>
                </c:pt>
                <c:pt idx="2">
                  <c:v>İstenmeyen epostalar</c:v>
                </c:pt>
                <c:pt idx="3">
                  <c:v>Zaman ya da bilgi kaybına neden olan bilgisayar virüsleri</c:v>
                </c:pt>
              </c:strCache>
            </c:strRef>
          </c:cat>
          <c:val>
            <c:numRef>
              <c:f>Sayfa5!$B$2:$B$5</c:f>
              <c:numCache>
                <c:formatCode>General</c:formatCode>
                <c:ptCount val="4"/>
                <c:pt idx="0">
                  <c:v>1</c:v>
                </c:pt>
                <c:pt idx="1">
                  <c:v>6.2</c:v>
                </c:pt>
                <c:pt idx="2">
                  <c:v>47</c:v>
                </c:pt>
                <c:pt idx="3">
                  <c:v>70.3</c:v>
                </c:pt>
              </c:numCache>
            </c:numRef>
          </c:val>
        </c:ser>
        <c:ser>
          <c:idx val="1"/>
          <c:order val="1"/>
          <c:tx>
            <c:strRef>
              <c:f>Sayfa5!$C$1</c:f>
              <c:strCache>
                <c:ptCount val="1"/>
                <c:pt idx="0">
                  <c:v>2008</c:v>
                </c:pt>
              </c:strCache>
            </c:strRef>
          </c:tx>
          <c:invertIfNegative val="0"/>
          <c:cat>
            <c:strRef>
              <c:f>Sayfa5!$A$2:$A$5</c:f>
              <c:strCache>
                <c:ptCount val="4"/>
                <c:pt idx="0">
                  <c:v>Kredi kartı kullanımında usulsüzlük</c:v>
                </c:pt>
                <c:pt idx="1">
                  <c:v>Kişisel bilgilerin internet üzerinden başkasının eline geçmesi</c:v>
                </c:pt>
                <c:pt idx="2">
                  <c:v>İstenmeyen epostalar</c:v>
                </c:pt>
                <c:pt idx="3">
                  <c:v>Zaman ya da bilgi kaybına neden olan bilgisayar virüsleri</c:v>
                </c:pt>
              </c:strCache>
            </c:strRef>
          </c:cat>
          <c:val>
            <c:numRef>
              <c:f>Sayfa5!$C$2:$C$5</c:f>
              <c:numCache>
                <c:formatCode>General</c:formatCode>
                <c:ptCount val="4"/>
                <c:pt idx="0">
                  <c:v>2.1</c:v>
                </c:pt>
                <c:pt idx="1">
                  <c:v>5.0999999999999996</c:v>
                </c:pt>
                <c:pt idx="2">
                  <c:v>52.2</c:v>
                </c:pt>
                <c:pt idx="3">
                  <c:v>70.599999999999994</c:v>
                </c:pt>
              </c:numCache>
            </c:numRef>
          </c:val>
        </c:ser>
        <c:ser>
          <c:idx val="2"/>
          <c:order val="2"/>
          <c:tx>
            <c:strRef>
              <c:f>Sayfa5!$D$1</c:f>
              <c:strCache>
                <c:ptCount val="1"/>
                <c:pt idx="0">
                  <c:v>2009</c:v>
                </c:pt>
              </c:strCache>
            </c:strRef>
          </c:tx>
          <c:invertIfNegative val="0"/>
          <c:cat>
            <c:strRef>
              <c:f>Sayfa5!$A$2:$A$5</c:f>
              <c:strCache>
                <c:ptCount val="4"/>
                <c:pt idx="0">
                  <c:v>Kredi kartı kullanımında usulsüzlük</c:v>
                </c:pt>
                <c:pt idx="1">
                  <c:v>Kişisel bilgilerin internet üzerinden başkasının eline geçmesi</c:v>
                </c:pt>
                <c:pt idx="2">
                  <c:v>İstenmeyen epostalar</c:v>
                </c:pt>
                <c:pt idx="3">
                  <c:v>Zaman ya da bilgi kaybına neden olan bilgisayar virüsleri</c:v>
                </c:pt>
              </c:strCache>
            </c:strRef>
          </c:cat>
          <c:val>
            <c:numRef>
              <c:f>Sayfa5!$D$2:$D$5</c:f>
              <c:numCache>
                <c:formatCode>General</c:formatCode>
                <c:ptCount val="4"/>
                <c:pt idx="0">
                  <c:v>0.9</c:v>
                </c:pt>
                <c:pt idx="1">
                  <c:v>3.2</c:v>
                </c:pt>
                <c:pt idx="2">
                  <c:v>58.7</c:v>
                </c:pt>
                <c:pt idx="3">
                  <c:v>64.5</c:v>
                </c:pt>
              </c:numCache>
            </c:numRef>
          </c:val>
        </c:ser>
        <c:dLbls>
          <c:showLegendKey val="0"/>
          <c:showVal val="0"/>
          <c:showCatName val="0"/>
          <c:showSerName val="0"/>
          <c:showPercent val="0"/>
          <c:showBubbleSize val="0"/>
        </c:dLbls>
        <c:gapWidth val="150"/>
        <c:axId val="100910592"/>
        <c:axId val="91979072"/>
      </c:barChart>
      <c:catAx>
        <c:axId val="100910592"/>
        <c:scaling>
          <c:orientation val="minMax"/>
        </c:scaling>
        <c:delete val="0"/>
        <c:axPos val="b"/>
        <c:majorTickMark val="out"/>
        <c:minorTickMark val="none"/>
        <c:tickLblPos val="nextTo"/>
        <c:crossAx val="91979072"/>
        <c:crosses val="autoZero"/>
        <c:auto val="1"/>
        <c:lblAlgn val="ctr"/>
        <c:lblOffset val="100"/>
        <c:noMultiLvlLbl val="0"/>
      </c:catAx>
      <c:valAx>
        <c:axId val="91979072"/>
        <c:scaling>
          <c:orientation val="minMax"/>
        </c:scaling>
        <c:delete val="0"/>
        <c:axPos val="l"/>
        <c:numFmt formatCode="General" sourceLinked="1"/>
        <c:majorTickMark val="out"/>
        <c:minorTickMark val="none"/>
        <c:tickLblPos val="nextTo"/>
        <c:crossAx val="100910592"/>
        <c:crosses val="autoZero"/>
        <c:crossBetween val="between"/>
      </c:valAx>
    </c:plotArea>
    <c:legend>
      <c:legendPos val="b"/>
      <c:overlay val="0"/>
    </c:legend>
    <c:plotVisOnly val="1"/>
    <c:dispBlanksAs val="gap"/>
    <c:showDLblsOverMax val="0"/>
  </c:chart>
  <c:txPr>
    <a:bodyPr/>
    <a:lstStyle/>
    <a:p>
      <a:pPr>
        <a:defRPr sz="1400"/>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D424C-116C-48F1-88B7-412C1AA0C36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0901B91A-13C1-4276-95DE-F38DA348DECB}">
      <dgm:prSet phldrT="[Metin]" custT="1"/>
      <dgm:spPr/>
      <dgm:t>
        <a:bodyPr/>
        <a:lstStyle/>
        <a:p>
          <a:r>
            <a:rPr lang="tr-TR" sz="2000" dirty="0">
              <a:solidFill>
                <a:schemeClr val="accent4">
                  <a:lumMod val="75000"/>
                </a:schemeClr>
              </a:solidFill>
            </a:rPr>
            <a:t>Elektronik Ticaret</a:t>
          </a:r>
        </a:p>
      </dgm:t>
    </dgm:pt>
    <dgm:pt modelId="{F13F815C-42F8-40D3-BFC4-1EE394D66835}" type="parTrans" cxnId="{991F7D0F-3DC1-440E-8E4C-8016BBB1E945}">
      <dgm:prSet/>
      <dgm:spPr/>
      <dgm:t>
        <a:bodyPr/>
        <a:lstStyle/>
        <a:p>
          <a:endParaRPr lang="tr-TR" sz="2000">
            <a:solidFill>
              <a:schemeClr val="accent4">
                <a:lumMod val="75000"/>
              </a:schemeClr>
            </a:solidFill>
          </a:endParaRPr>
        </a:p>
      </dgm:t>
    </dgm:pt>
    <dgm:pt modelId="{09DB3623-6F53-4597-87D1-2654C1A10B44}" type="sibTrans" cxnId="{991F7D0F-3DC1-440E-8E4C-8016BBB1E945}">
      <dgm:prSet/>
      <dgm:spPr/>
      <dgm:t>
        <a:bodyPr/>
        <a:lstStyle/>
        <a:p>
          <a:endParaRPr lang="tr-TR" sz="2000">
            <a:solidFill>
              <a:schemeClr val="accent4">
                <a:lumMod val="75000"/>
              </a:schemeClr>
            </a:solidFill>
          </a:endParaRPr>
        </a:p>
      </dgm:t>
    </dgm:pt>
    <dgm:pt modelId="{A4554220-5B6B-4565-AAC0-0CA6E815B912}">
      <dgm:prSet phldrT="[Metin]" custT="1"/>
      <dgm:spPr/>
      <dgm:t>
        <a:bodyPr/>
        <a:lstStyle/>
        <a:p>
          <a:r>
            <a:rPr lang="tr-TR" sz="900">
              <a:solidFill>
                <a:schemeClr val="accent4">
                  <a:lumMod val="75000"/>
                </a:schemeClr>
              </a:solidFill>
            </a:rPr>
            <a:t>Tüketici</a:t>
          </a:r>
        </a:p>
      </dgm:t>
    </dgm:pt>
    <dgm:pt modelId="{051AAB5F-3860-4CC4-AE99-4163070BE30F}" type="parTrans" cxnId="{5AA4864E-65CE-4584-B677-6E256514422A}">
      <dgm:prSet/>
      <dgm:spPr/>
      <dgm:t>
        <a:bodyPr/>
        <a:lstStyle/>
        <a:p>
          <a:endParaRPr lang="tr-TR" sz="2000">
            <a:solidFill>
              <a:schemeClr val="accent4">
                <a:lumMod val="75000"/>
              </a:schemeClr>
            </a:solidFill>
          </a:endParaRPr>
        </a:p>
      </dgm:t>
    </dgm:pt>
    <dgm:pt modelId="{F0F4111D-26C9-42FB-88D0-7355F9542244}" type="sibTrans" cxnId="{5AA4864E-65CE-4584-B677-6E256514422A}">
      <dgm:prSet/>
      <dgm:spPr/>
      <dgm:t>
        <a:bodyPr/>
        <a:lstStyle/>
        <a:p>
          <a:endParaRPr lang="tr-TR" sz="2000">
            <a:solidFill>
              <a:schemeClr val="accent4">
                <a:lumMod val="75000"/>
              </a:schemeClr>
            </a:solidFill>
          </a:endParaRPr>
        </a:p>
      </dgm:t>
    </dgm:pt>
    <dgm:pt modelId="{E9F9C10F-2C51-4F8B-B7AF-B7183D161835}">
      <dgm:prSet phldrT="[Metin]" custT="1"/>
      <dgm:spPr/>
      <dgm:t>
        <a:bodyPr/>
        <a:lstStyle/>
        <a:p>
          <a:r>
            <a:rPr lang="tr-TR" sz="900">
              <a:solidFill>
                <a:schemeClr val="accent4">
                  <a:lumMod val="75000"/>
                </a:schemeClr>
              </a:solidFill>
            </a:rPr>
            <a:t>Firmalar/Tedarikçiler</a:t>
          </a:r>
        </a:p>
      </dgm:t>
    </dgm:pt>
    <dgm:pt modelId="{760D3DDB-CB28-4F76-9B65-82EFE05DE863}" type="parTrans" cxnId="{542947E8-12FC-43D2-B400-85ACC7A7A0F7}">
      <dgm:prSet/>
      <dgm:spPr/>
      <dgm:t>
        <a:bodyPr/>
        <a:lstStyle/>
        <a:p>
          <a:endParaRPr lang="tr-TR" sz="2000">
            <a:solidFill>
              <a:schemeClr val="accent4">
                <a:lumMod val="75000"/>
              </a:schemeClr>
            </a:solidFill>
          </a:endParaRPr>
        </a:p>
      </dgm:t>
    </dgm:pt>
    <dgm:pt modelId="{A6D302E0-4E5F-4B7A-9CAC-6ADD0CCACCF5}" type="sibTrans" cxnId="{542947E8-12FC-43D2-B400-85ACC7A7A0F7}">
      <dgm:prSet/>
      <dgm:spPr/>
      <dgm:t>
        <a:bodyPr/>
        <a:lstStyle/>
        <a:p>
          <a:endParaRPr lang="tr-TR" sz="2000">
            <a:solidFill>
              <a:schemeClr val="accent4">
                <a:lumMod val="75000"/>
              </a:schemeClr>
            </a:solidFill>
          </a:endParaRPr>
        </a:p>
      </dgm:t>
    </dgm:pt>
    <dgm:pt modelId="{270745CA-D17B-46CF-8D81-493671E32E52}">
      <dgm:prSet phldrT="[Metin]" custT="1"/>
      <dgm:spPr/>
      <dgm:t>
        <a:bodyPr/>
        <a:lstStyle/>
        <a:p>
          <a:r>
            <a:rPr lang="tr-TR" sz="900">
              <a:solidFill>
                <a:schemeClr val="accent4">
                  <a:lumMod val="75000"/>
                </a:schemeClr>
              </a:solidFill>
            </a:rPr>
            <a:t>Bankalar/diğer finans kurumları</a:t>
          </a:r>
        </a:p>
      </dgm:t>
    </dgm:pt>
    <dgm:pt modelId="{18CA0E41-B435-40A1-B161-0A7390445086}" type="parTrans" cxnId="{07428DFD-5C5F-403D-99ED-F171C254B744}">
      <dgm:prSet/>
      <dgm:spPr/>
      <dgm:t>
        <a:bodyPr/>
        <a:lstStyle/>
        <a:p>
          <a:endParaRPr lang="tr-TR" sz="2000">
            <a:solidFill>
              <a:schemeClr val="accent4">
                <a:lumMod val="75000"/>
              </a:schemeClr>
            </a:solidFill>
          </a:endParaRPr>
        </a:p>
      </dgm:t>
    </dgm:pt>
    <dgm:pt modelId="{09BB16EF-20AA-49D7-AAF6-7CCF1E175C72}" type="sibTrans" cxnId="{07428DFD-5C5F-403D-99ED-F171C254B744}">
      <dgm:prSet/>
      <dgm:spPr/>
      <dgm:t>
        <a:bodyPr/>
        <a:lstStyle/>
        <a:p>
          <a:endParaRPr lang="tr-TR" sz="2000">
            <a:solidFill>
              <a:schemeClr val="accent4">
                <a:lumMod val="75000"/>
              </a:schemeClr>
            </a:solidFill>
          </a:endParaRPr>
        </a:p>
      </dgm:t>
    </dgm:pt>
    <dgm:pt modelId="{8FE344FC-2EBB-48B3-9AB0-D51CF26F59A3}">
      <dgm:prSet phldrT="[Metin]" custT="1"/>
      <dgm:spPr/>
      <dgm:t>
        <a:bodyPr/>
        <a:lstStyle/>
        <a:p>
          <a:r>
            <a:rPr lang="tr-TR" sz="900">
              <a:solidFill>
                <a:schemeClr val="accent4">
                  <a:lumMod val="75000"/>
                </a:schemeClr>
              </a:solidFill>
            </a:rPr>
            <a:t>Pazarlamacı/ Reklamcılar</a:t>
          </a:r>
        </a:p>
      </dgm:t>
    </dgm:pt>
    <dgm:pt modelId="{AF4A665E-4872-4A83-9C45-A594B187F218}" type="parTrans" cxnId="{E99DB5C7-8636-439C-B6D5-DB774BDC34C7}">
      <dgm:prSet/>
      <dgm:spPr/>
      <dgm:t>
        <a:bodyPr/>
        <a:lstStyle/>
        <a:p>
          <a:endParaRPr lang="tr-TR" sz="2000">
            <a:solidFill>
              <a:schemeClr val="accent4">
                <a:lumMod val="75000"/>
              </a:schemeClr>
            </a:solidFill>
          </a:endParaRPr>
        </a:p>
      </dgm:t>
    </dgm:pt>
    <dgm:pt modelId="{6EC4CBCA-6F89-45A0-B868-901D3E8B4712}" type="sibTrans" cxnId="{E99DB5C7-8636-439C-B6D5-DB774BDC34C7}">
      <dgm:prSet/>
      <dgm:spPr/>
      <dgm:t>
        <a:bodyPr/>
        <a:lstStyle/>
        <a:p>
          <a:endParaRPr lang="tr-TR" sz="2000">
            <a:solidFill>
              <a:schemeClr val="accent4">
                <a:lumMod val="75000"/>
              </a:schemeClr>
            </a:solidFill>
          </a:endParaRPr>
        </a:p>
      </dgm:t>
    </dgm:pt>
    <dgm:pt modelId="{45B8F340-06E4-4D71-AE36-B5D1B460D1B7}">
      <dgm:prSet phldrT="[Metin]" custT="1"/>
      <dgm:spPr/>
      <dgm:t>
        <a:bodyPr/>
        <a:lstStyle/>
        <a:p>
          <a:r>
            <a:rPr lang="tr-TR" sz="900">
              <a:solidFill>
                <a:schemeClr val="accent4">
                  <a:lumMod val="75000"/>
                </a:schemeClr>
              </a:solidFill>
            </a:rPr>
            <a:t>Reklam amaçlı arama ve paylaşım siteleri</a:t>
          </a:r>
        </a:p>
      </dgm:t>
    </dgm:pt>
    <dgm:pt modelId="{F84488F5-5B59-4545-BAEE-A4497C9F2FDC}" type="parTrans" cxnId="{00022DDD-C3AE-4CDD-A402-031CAD9D2FEA}">
      <dgm:prSet/>
      <dgm:spPr/>
      <dgm:t>
        <a:bodyPr/>
        <a:lstStyle/>
        <a:p>
          <a:endParaRPr lang="tr-TR" sz="2000">
            <a:solidFill>
              <a:schemeClr val="accent4">
                <a:lumMod val="75000"/>
              </a:schemeClr>
            </a:solidFill>
          </a:endParaRPr>
        </a:p>
      </dgm:t>
    </dgm:pt>
    <dgm:pt modelId="{BD32CFDD-8F00-4A47-B2B5-D5D91A3C95C2}" type="sibTrans" cxnId="{00022DDD-C3AE-4CDD-A402-031CAD9D2FEA}">
      <dgm:prSet/>
      <dgm:spPr/>
      <dgm:t>
        <a:bodyPr/>
        <a:lstStyle/>
        <a:p>
          <a:endParaRPr lang="tr-TR" sz="2000">
            <a:solidFill>
              <a:schemeClr val="accent4">
                <a:lumMod val="75000"/>
              </a:schemeClr>
            </a:solidFill>
          </a:endParaRPr>
        </a:p>
      </dgm:t>
    </dgm:pt>
    <dgm:pt modelId="{56F433EE-008A-4086-86F4-C5F32ACED461}">
      <dgm:prSet phldrT="[Metin]" custT="1"/>
      <dgm:spPr/>
      <dgm:t>
        <a:bodyPr/>
        <a:lstStyle/>
        <a:p>
          <a:r>
            <a:rPr lang="tr-TR" sz="900">
              <a:solidFill>
                <a:schemeClr val="accent4">
                  <a:lumMod val="75000"/>
                </a:schemeClr>
              </a:solidFill>
            </a:rPr>
            <a:t>Tasarımcı/yazılımcılar</a:t>
          </a:r>
        </a:p>
      </dgm:t>
    </dgm:pt>
    <dgm:pt modelId="{D9231442-193C-4C80-9566-E482FCB881DD}" type="parTrans" cxnId="{BC85234A-5D08-42A5-8120-101D73E6F0EA}">
      <dgm:prSet/>
      <dgm:spPr/>
      <dgm:t>
        <a:bodyPr/>
        <a:lstStyle/>
        <a:p>
          <a:endParaRPr lang="tr-TR" sz="2000">
            <a:solidFill>
              <a:schemeClr val="accent4">
                <a:lumMod val="75000"/>
              </a:schemeClr>
            </a:solidFill>
          </a:endParaRPr>
        </a:p>
      </dgm:t>
    </dgm:pt>
    <dgm:pt modelId="{88B5738B-04FF-4D85-9893-BA7064BA857F}" type="sibTrans" cxnId="{BC85234A-5D08-42A5-8120-101D73E6F0EA}">
      <dgm:prSet/>
      <dgm:spPr/>
      <dgm:t>
        <a:bodyPr/>
        <a:lstStyle/>
        <a:p>
          <a:endParaRPr lang="tr-TR" sz="2000">
            <a:solidFill>
              <a:schemeClr val="accent4">
                <a:lumMod val="75000"/>
              </a:schemeClr>
            </a:solidFill>
          </a:endParaRPr>
        </a:p>
      </dgm:t>
    </dgm:pt>
    <dgm:pt modelId="{55ABB584-7CD3-4705-8675-09E6FC6235EC}">
      <dgm:prSet phldrT="[Metin]"/>
      <dgm:spPr/>
      <dgm:t>
        <a:bodyPr/>
        <a:lstStyle/>
        <a:p>
          <a:endParaRPr lang="tr-TR" sz="2000">
            <a:solidFill>
              <a:schemeClr val="accent4">
                <a:lumMod val="75000"/>
              </a:schemeClr>
            </a:solidFill>
          </a:endParaRPr>
        </a:p>
      </dgm:t>
    </dgm:pt>
    <dgm:pt modelId="{04970C53-73C9-4F44-AC0B-95D11C0A647C}" type="parTrans" cxnId="{18AB904B-50F8-423A-9043-92E2AC920F28}">
      <dgm:prSet/>
      <dgm:spPr/>
      <dgm:t>
        <a:bodyPr/>
        <a:lstStyle/>
        <a:p>
          <a:endParaRPr lang="tr-TR" sz="2000">
            <a:solidFill>
              <a:schemeClr val="accent4">
                <a:lumMod val="75000"/>
              </a:schemeClr>
            </a:solidFill>
          </a:endParaRPr>
        </a:p>
      </dgm:t>
    </dgm:pt>
    <dgm:pt modelId="{716AA284-2828-41E3-B07B-D06A4ADACD59}" type="sibTrans" cxnId="{18AB904B-50F8-423A-9043-92E2AC920F28}">
      <dgm:prSet/>
      <dgm:spPr/>
      <dgm:t>
        <a:bodyPr/>
        <a:lstStyle/>
        <a:p>
          <a:endParaRPr lang="tr-TR" sz="2000">
            <a:solidFill>
              <a:schemeClr val="accent4">
                <a:lumMod val="75000"/>
              </a:schemeClr>
            </a:solidFill>
          </a:endParaRPr>
        </a:p>
      </dgm:t>
    </dgm:pt>
    <dgm:pt modelId="{DDCF631C-2E0D-4E44-8EB7-E78EBC10013D}">
      <dgm:prSet custT="1"/>
      <dgm:spPr/>
      <dgm:t>
        <a:bodyPr/>
        <a:lstStyle/>
        <a:p>
          <a:r>
            <a:rPr lang="tr-TR" sz="900">
              <a:solidFill>
                <a:schemeClr val="accent4">
                  <a:lumMod val="75000"/>
                </a:schemeClr>
              </a:solidFill>
            </a:rPr>
            <a:t>Üretici/imalatçılar</a:t>
          </a:r>
        </a:p>
      </dgm:t>
    </dgm:pt>
    <dgm:pt modelId="{1ABB62B7-B850-4030-BB01-93C45949105D}" type="parTrans" cxnId="{DACCB078-544E-45EA-93FF-EDB9F94FC8B4}">
      <dgm:prSet/>
      <dgm:spPr/>
      <dgm:t>
        <a:bodyPr/>
        <a:lstStyle/>
        <a:p>
          <a:endParaRPr lang="tr-TR" sz="2000">
            <a:solidFill>
              <a:schemeClr val="accent4">
                <a:lumMod val="75000"/>
              </a:schemeClr>
            </a:solidFill>
          </a:endParaRPr>
        </a:p>
      </dgm:t>
    </dgm:pt>
    <dgm:pt modelId="{102B7F9F-C462-460C-97AC-663FBFDE7DBF}" type="sibTrans" cxnId="{DACCB078-544E-45EA-93FF-EDB9F94FC8B4}">
      <dgm:prSet/>
      <dgm:spPr/>
      <dgm:t>
        <a:bodyPr/>
        <a:lstStyle/>
        <a:p>
          <a:endParaRPr lang="tr-TR" sz="2000">
            <a:solidFill>
              <a:schemeClr val="accent4">
                <a:lumMod val="75000"/>
              </a:schemeClr>
            </a:solidFill>
          </a:endParaRPr>
        </a:p>
      </dgm:t>
    </dgm:pt>
    <dgm:pt modelId="{A0C3A263-040A-4FD0-A2E0-D8897537DF67}">
      <dgm:prSet custT="1"/>
      <dgm:spPr/>
      <dgm:t>
        <a:bodyPr/>
        <a:lstStyle/>
        <a:p>
          <a:r>
            <a:rPr lang="tr-TR" sz="900">
              <a:solidFill>
                <a:schemeClr val="accent4">
                  <a:lumMod val="75000"/>
                </a:schemeClr>
              </a:solidFill>
            </a:rPr>
            <a:t>Aracılar/ Komisyoncular</a:t>
          </a:r>
        </a:p>
      </dgm:t>
    </dgm:pt>
    <dgm:pt modelId="{BD6F909B-5786-4455-8815-A18ADA0F189D}" type="parTrans" cxnId="{2165AEA8-4B8D-4023-8104-68568CC3C9EE}">
      <dgm:prSet/>
      <dgm:spPr/>
      <dgm:t>
        <a:bodyPr/>
        <a:lstStyle/>
        <a:p>
          <a:endParaRPr lang="tr-TR" sz="2000">
            <a:solidFill>
              <a:schemeClr val="accent4">
                <a:lumMod val="75000"/>
              </a:schemeClr>
            </a:solidFill>
          </a:endParaRPr>
        </a:p>
      </dgm:t>
    </dgm:pt>
    <dgm:pt modelId="{D444B430-0F3A-49C1-AD7C-A7E65318BA71}" type="sibTrans" cxnId="{2165AEA8-4B8D-4023-8104-68568CC3C9EE}">
      <dgm:prSet/>
      <dgm:spPr/>
      <dgm:t>
        <a:bodyPr/>
        <a:lstStyle/>
        <a:p>
          <a:endParaRPr lang="tr-TR" sz="2000">
            <a:solidFill>
              <a:schemeClr val="accent4">
                <a:lumMod val="75000"/>
              </a:schemeClr>
            </a:solidFill>
          </a:endParaRPr>
        </a:p>
      </dgm:t>
    </dgm:pt>
    <dgm:pt modelId="{F8296EE1-6D22-477C-9E14-DEA0EDF0CEBD}">
      <dgm:prSet custT="1"/>
      <dgm:spPr/>
      <dgm:t>
        <a:bodyPr/>
        <a:lstStyle/>
        <a:p>
          <a:r>
            <a:rPr lang="tr-TR" sz="900">
              <a:solidFill>
                <a:schemeClr val="accent4">
                  <a:lumMod val="75000"/>
                </a:schemeClr>
              </a:solidFill>
            </a:rPr>
            <a:t>Borsa</a:t>
          </a:r>
        </a:p>
      </dgm:t>
    </dgm:pt>
    <dgm:pt modelId="{D0DF3F3E-2960-4DEE-816C-63F8EDAB5170}" type="parTrans" cxnId="{E22B933A-CB16-423B-90EF-C798FBC7E103}">
      <dgm:prSet/>
      <dgm:spPr/>
      <dgm:t>
        <a:bodyPr/>
        <a:lstStyle/>
        <a:p>
          <a:endParaRPr lang="tr-TR" sz="2000">
            <a:solidFill>
              <a:schemeClr val="accent4">
                <a:lumMod val="75000"/>
              </a:schemeClr>
            </a:solidFill>
          </a:endParaRPr>
        </a:p>
      </dgm:t>
    </dgm:pt>
    <dgm:pt modelId="{18A98FE2-8AD2-4435-A383-AB9A0407F33B}" type="sibTrans" cxnId="{E22B933A-CB16-423B-90EF-C798FBC7E103}">
      <dgm:prSet/>
      <dgm:spPr/>
      <dgm:t>
        <a:bodyPr/>
        <a:lstStyle/>
        <a:p>
          <a:endParaRPr lang="tr-TR" sz="2000">
            <a:solidFill>
              <a:schemeClr val="accent4">
                <a:lumMod val="75000"/>
              </a:schemeClr>
            </a:solidFill>
          </a:endParaRPr>
        </a:p>
      </dgm:t>
    </dgm:pt>
    <dgm:pt modelId="{08B1A2ED-A053-4691-9005-150767180080}">
      <dgm:prSet custT="1"/>
      <dgm:spPr/>
      <dgm:t>
        <a:bodyPr/>
        <a:lstStyle/>
        <a:p>
          <a:r>
            <a:rPr lang="tr-TR" sz="900">
              <a:solidFill>
                <a:schemeClr val="accent4">
                  <a:lumMod val="75000"/>
                </a:schemeClr>
              </a:solidFill>
            </a:rPr>
            <a:t>Sigorta şirketleri</a:t>
          </a:r>
        </a:p>
      </dgm:t>
    </dgm:pt>
    <dgm:pt modelId="{954F2D29-4CB9-4614-8087-92EEE95FE245}" type="parTrans" cxnId="{ABA79B3C-062B-4330-9862-708B95A59F5A}">
      <dgm:prSet/>
      <dgm:spPr/>
      <dgm:t>
        <a:bodyPr/>
        <a:lstStyle/>
        <a:p>
          <a:endParaRPr lang="tr-TR" sz="2000">
            <a:solidFill>
              <a:schemeClr val="accent4">
                <a:lumMod val="75000"/>
              </a:schemeClr>
            </a:solidFill>
          </a:endParaRPr>
        </a:p>
      </dgm:t>
    </dgm:pt>
    <dgm:pt modelId="{701E3BF3-9712-429D-99DA-F830F8C2B85A}" type="sibTrans" cxnId="{ABA79B3C-062B-4330-9862-708B95A59F5A}">
      <dgm:prSet/>
      <dgm:spPr/>
      <dgm:t>
        <a:bodyPr/>
        <a:lstStyle/>
        <a:p>
          <a:endParaRPr lang="tr-TR" sz="2000">
            <a:solidFill>
              <a:schemeClr val="accent4">
                <a:lumMod val="75000"/>
              </a:schemeClr>
            </a:solidFill>
          </a:endParaRPr>
        </a:p>
      </dgm:t>
    </dgm:pt>
    <dgm:pt modelId="{05A325CE-EF80-4113-9BC7-CD4288396F7A}">
      <dgm:prSet custT="1"/>
      <dgm:spPr/>
      <dgm:t>
        <a:bodyPr/>
        <a:lstStyle/>
        <a:p>
          <a:r>
            <a:rPr lang="tr-TR" sz="900">
              <a:solidFill>
                <a:schemeClr val="accent4">
                  <a:lumMod val="75000"/>
                </a:schemeClr>
              </a:solidFill>
            </a:rPr>
            <a:t>Nakliye şirketleri</a:t>
          </a:r>
        </a:p>
      </dgm:t>
    </dgm:pt>
    <dgm:pt modelId="{1AC4496E-D6E2-4843-8A4B-2404A21D39BA}" type="parTrans" cxnId="{45D4A00D-B409-41A6-92BA-9175ED0195A3}">
      <dgm:prSet/>
      <dgm:spPr/>
      <dgm:t>
        <a:bodyPr/>
        <a:lstStyle/>
        <a:p>
          <a:endParaRPr lang="tr-TR" sz="2000">
            <a:solidFill>
              <a:schemeClr val="accent4">
                <a:lumMod val="75000"/>
              </a:schemeClr>
            </a:solidFill>
          </a:endParaRPr>
        </a:p>
      </dgm:t>
    </dgm:pt>
    <dgm:pt modelId="{E8CC4419-FC87-466F-A570-94686C88C8B5}" type="sibTrans" cxnId="{45D4A00D-B409-41A6-92BA-9175ED0195A3}">
      <dgm:prSet/>
      <dgm:spPr/>
      <dgm:t>
        <a:bodyPr/>
        <a:lstStyle/>
        <a:p>
          <a:endParaRPr lang="tr-TR" sz="2000">
            <a:solidFill>
              <a:schemeClr val="accent4">
                <a:lumMod val="75000"/>
              </a:schemeClr>
            </a:solidFill>
          </a:endParaRPr>
        </a:p>
      </dgm:t>
    </dgm:pt>
    <dgm:pt modelId="{1BACB421-67D5-4398-8D55-EC71B6A79997}">
      <dgm:prSet custT="1"/>
      <dgm:spPr/>
      <dgm:t>
        <a:bodyPr/>
        <a:lstStyle/>
        <a:p>
          <a:r>
            <a:rPr lang="tr-TR" sz="900">
              <a:solidFill>
                <a:schemeClr val="accent4">
                  <a:lumMod val="75000"/>
                </a:schemeClr>
              </a:solidFill>
            </a:rPr>
            <a:t>Sivil toplum kuruluşları</a:t>
          </a:r>
        </a:p>
      </dgm:t>
    </dgm:pt>
    <dgm:pt modelId="{2F02BE79-3CF6-4861-A790-E6E9FBE9287D}" type="parTrans" cxnId="{2A057F4F-54FB-4BBA-A9A6-16956A4098A3}">
      <dgm:prSet/>
      <dgm:spPr/>
      <dgm:t>
        <a:bodyPr/>
        <a:lstStyle/>
        <a:p>
          <a:endParaRPr lang="tr-TR" sz="2000">
            <a:solidFill>
              <a:schemeClr val="accent4">
                <a:lumMod val="75000"/>
              </a:schemeClr>
            </a:solidFill>
          </a:endParaRPr>
        </a:p>
      </dgm:t>
    </dgm:pt>
    <dgm:pt modelId="{3C031C23-65BA-447C-8E0F-2F471AA1CC92}" type="sibTrans" cxnId="{2A057F4F-54FB-4BBA-A9A6-16956A4098A3}">
      <dgm:prSet/>
      <dgm:spPr/>
      <dgm:t>
        <a:bodyPr/>
        <a:lstStyle/>
        <a:p>
          <a:endParaRPr lang="tr-TR" sz="2000">
            <a:solidFill>
              <a:schemeClr val="accent4">
                <a:lumMod val="75000"/>
              </a:schemeClr>
            </a:solidFill>
          </a:endParaRPr>
        </a:p>
      </dgm:t>
    </dgm:pt>
    <dgm:pt modelId="{036EEC01-F5E7-4153-A9C1-4DCB7B76949F}">
      <dgm:prSet custT="1"/>
      <dgm:spPr/>
      <dgm:t>
        <a:bodyPr/>
        <a:lstStyle/>
        <a:p>
          <a:r>
            <a:rPr lang="tr-TR" sz="900">
              <a:solidFill>
                <a:schemeClr val="accent4">
                  <a:lumMod val="75000"/>
                </a:schemeClr>
              </a:solidFill>
            </a:rPr>
            <a:t>Üniversiteler</a:t>
          </a:r>
        </a:p>
      </dgm:t>
    </dgm:pt>
    <dgm:pt modelId="{FC496C89-E898-41CC-9FBB-C7D482FF5853}" type="parTrans" cxnId="{DAA68D91-2EDB-4A57-B4FC-EFBEB8DC23C8}">
      <dgm:prSet/>
      <dgm:spPr/>
      <dgm:t>
        <a:bodyPr/>
        <a:lstStyle/>
        <a:p>
          <a:endParaRPr lang="tr-TR" sz="2000">
            <a:solidFill>
              <a:schemeClr val="accent4">
                <a:lumMod val="75000"/>
              </a:schemeClr>
            </a:solidFill>
          </a:endParaRPr>
        </a:p>
      </dgm:t>
    </dgm:pt>
    <dgm:pt modelId="{7C6F6E2C-B3DA-4468-A20B-DF4D73E829DB}" type="sibTrans" cxnId="{DAA68D91-2EDB-4A57-B4FC-EFBEB8DC23C8}">
      <dgm:prSet/>
      <dgm:spPr/>
      <dgm:t>
        <a:bodyPr/>
        <a:lstStyle/>
        <a:p>
          <a:endParaRPr lang="tr-TR" sz="2000">
            <a:solidFill>
              <a:schemeClr val="accent4">
                <a:lumMod val="75000"/>
              </a:schemeClr>
            </a:solidFill>
          </a:endParaRPr>
        </a:p>
      </dgm:t>
    </dgm:pt>
    <dgm:pt modelId="{863B9AC0-A514-40F6-BFFE-98166C93F1BB}">
      <dgm:prSet custT="1"/>
      <dgm:spPr/>
      <dgm:t>
        <a:bodyPr/>
        <a:lstStyle/>
        <a:p>
          <a:r>
            <a:rPr lang="tr-TR" sz="900">
              <a:solidFill>
                <a:schemeClr val="accent4">
                  <a:lumMod val="75000"/>
                </a:schemeClr>
              </a:solidFill>
            </a:rPr>
            <a:t>Maliye Bakanlığı</a:t>
          </a:r>
        </a:p>
      </dgm:t>
    </dgm:pt>
    <dgm:pt modelId="{8E0ABA7D-758B-4A07-AE80-892A6D16E79E}" type="parTrans" cxnId="{FE8F2A00-425E-423B-A6D0-5F980B7D027A}">
      <dgm:prSet/>
      <dgm:spPr/>
      <dgm:t>
        <a:bodyPr/>
        <a:lstStyle/>
        <a:p>
          <a:endParaRPr lang="tr-TR" sz="2000">
            <a:solidFill>
              <a:schemeClr val="accent4">
                <a:lumMod val="75000"/>
              </a:schemeClr>
            </a:solidFill>
          </a:endParaRPr>
        </a:p>
      </dgm:t>
    </dgm:pt>
    <dgm:pt modelId="{CC59C85F-B756-46F4-91C8-64AAFD6A5122}" type="sibTrans" cxnId="{FE8F2A00-425E-423B-A6D0-5F980B7D027A}">
      <dgm:prSet/>
      <dgm:spPr/>
      <dgm:t>
        <a:bodyPr/>
        <a:lstStyle/>
        <a:p>
          <a:endParaRPr lang="tr-TR" sz="2000">
            <a:solidFill>
              <a:schemeClr val="accent4">
                <a:lumMod val="75000"/>
              </a:schemeClr>
            </a:solidFill>
          </a:endParaRPr>
        </a:p>
      </dgm:t>
    </dgm:pt>
    <dgm:pt modelId="{980041D1-DE05-463E-9DF9-988F0095E0B0}">
      <dgm:prSet custT="1"/>
      <dgm:spPr/>
      <dgm:t>
        <a:bodyPr/>
        <a:lstStyle/>
        <a:p>
          <a:r>
            <a:rPr lang="tr-TR" sz="900">
              <a:solidFill>
                <a:schemeClr val="accent4">
                  <a:lumMod val="75000"/>
                </a:schemeClr>
              </a:solidFill>
            </a:rPr>
            <a:t>Dış Ticaret Müsteşarlığı</a:t>
          </a:r>
        </a:p>
      </dgm:t>
    </dgm:pt>
    <dgm:pt modelId="{22D3CCED-19EE-41E3-AE98-9275B3F52635}" type="parTrans" cxnId="{AD6AFA6B-BF23-4A33-9F52-AB2C0B60AC29}">
      <dgm:prSet/>
      <dgm:spPr/>
      <dgm:t>
        <a:bodyPr/>
        <a:lstStyle/>
        <a:p>
          <a:endParaRPr lang="tr-TR" sz="2000">
            <a:solidFill>
              <a:schemeClr val="accent4">
                <a:lumMod val="75000"/>
              </a:schemeClr>
            </a:solidFill>
          </a:endParaRPr>
        </a:p>
      </dgm:t>
    </dgm:pt>
    <dgm:pt modelId="{7E2677E3-FAB2-4AEB-98FB-44B2F1CC984C}" type="sibTrans" cxnId="{AD6AFA6B-BF23-4A33-9F52-AB2C0B60AC29}">
      <dgm:prSet/>
      <dgm:spPr/>
      <dgm:t>
        <a:bodyPr/>
        <a:lstStyle/>
        <a:p>
          <a:endParaRPr lang="tr-TR" sz="2000">
            <a:solidFill>
              <a:schemeClr val="accent4">
                <a:lumMod val="75000"/>
              </a:schemeClr>
            </a:solidFill>
          </a:endParaRPr>
        </a:p>
      </dgm:t>
    </dgm:pt>
    <dgm:pt modelId="{18C071BF-AD7D-4432-9AA3-79721B7C094D}">
      <dgm:prSet custT="1"/>
      <dgm:spPr/>
      <dgm:t>
        <a:bodyPr/>
        <a:lstStyle/>
        <a:p>
          <a:r>
            <a:rPr lang="tr-TR" sz="900">
              <a:solidFill>
                <a:schemeClr val="accent4">
                  <a:lumMod val="75000"/>
                </a:schemeClr>
              </a:solidFill>
            </a:rPr>
            <a:t>Emniyet Müdürlüğü</a:t>
          </a:r>
        </a:p>
      </dgm:t>
    </dgm:pt>
    <dgm:pt modelId="{D508AA5D-E566-4FF8-BAD1-3E2F8045DBE1}" type="parTrans" cxnId="{0CBCAA7C-D17D-4A4A-9E22-A4DDEFA967FC}">
      <dgm:prSet/>
      <dgm:spPr/>
      <dgm:t>
        <a:bodyPr/>
        <a:lstStyle/>
        <a:p>
          <a:endParaRPr lang="tr-TR" sz="2000">
            <a:solidFill>
              <a:schemeClr val="accent4">
                <a:lumMod val="75000"/>
              </a:schemeClr>
            </a:solidFill>
          </a:endParaRPr>
        </a:p>
      </dgm:t>
    </dgm:pt>
    <dgm:pt modelId="{63938122-23F2-45D3-AA86-061D851AC94D}" type="sibTrans" cxnId="{0CBCAA7C-D17D-4A4A-9E22-A4DDEFA967FC}">
      <dgm:prSet/>
      <dgm:spPr/>
      <dgm:t>
        <a:bodyPr/>
        <a:lstStyle/>
        <a:p>
          <a:endParaRPr lang="tr-TR" sz="2000">
            <a:solidFill>
              <a:schemeClr val="accent4">
                <a:lumMod val="75000"/>
              </a:schemeClr>
            </a:solidFill>
          </a:endParaRPr>
        </a:p>
      </dgm:t>
    </dgm:pt>
    <dgm:pt modelId="{D81B8BBB-D5A7-4495-8F5D-4DA496941540}">
      <dgm:prSet custT="1"/>
      <dgm:spPr/>
      <dgm:t>
        <a:bodyPr/>
        <a:lstStyle/>
        <a:p>
          <a:r>
            <a:rPr lang="tr-TR" sz="900">
              <a:solidFill>
                <a:schemeClr val="accent4">
                  <a:lumMod val="75000"/>
                </a:schemeClr>
              </a:solidFill>
            </a:rPr>
            <a:t>Sanayi ve Ticaret Bakanlığı</a:t>
          </a:r>
        </a:p>
      </dgm:t>
    </dgm:pt>
    <dgm:pt modelId="{4FF4BDC4-E16B-49BB-AA43-ED7708F1B458}" type="parTrans" cxnId="{7391840E-B455-4C8C-B3E0-CB1AD58FF169}">
      <dgm:prSet/>
      <dgm:spPr/>
      <dgm:t>
        <a:bodyPr/>
        <a:lstStyle/>
        <a:p>
          <a:endParaRPr lang="tr-TR" sz="2000">
            <a:solidFill>
              <a:schemeClr val="accent4">
                <a:lumMod val="75000"/>
              </a:schemeClr>
            </a:solidFill>
          </a:endParaRPr>
        </a:p>
      </dgm:t>
    </dgm:pt>
    <dgm:pt modelId="{2CCD36F4-FF4C-44F4-8292-8A096C18F341}" type="sibTrans" cxnId="{7391840E-B455-4C8C-B3E0-CB1AD58FF169}">
      <dgm:prSet/>
      <dgm:spPr/>
      <dgm:t>
        <a:bodyPr/>
        <a:lstStyle/>
        <a:p>
          <a:endParaRPr lang="tr-TR" sz="2000">
            <a:solidFill>
              <a:schemeClr val="accent4">
                <a:lumMod val="75000"/>
              </a:schemeClr>
            </a:solidFill>
          </a:endParaRPr>
        </a:p>
      </dgm:t>
    </dgm:pt>
    <dgm:pt modelId="{62FA8106-5128-4FA9-889A-1EDFB635B295}">
      <dgm:prSet custT="1"/>
      <dgm:spPr/>
      <dgm:t>
        <a:bodyPr/>
        <a:lstStyle/>
        <a:p>
          <a:r>
            <a:rPr lang="tr-TR" sz="900">
              <a:solidFill>
                <a:schemeClr val="accent4">
                  <a:lumMod val="75000"/>
                </a:schemeClr>
              </a:solidFill>
            </a:rPr>
            <a:t>Diğer kamu kurum ve kuruluşları</a:t>
          </a:r>
        </a:p>
      </dgm:t>
    </dgm:pt>
    <dgm:pt modelId="{5582D56F-BA45-445D-9AB0-BD54722A0045}" type="parTrans" cxnId="{F39F9C92-048B-4293-A6E4-2370849CC68E}">
      <dgm:prSet/>
      <dgm:spPr/>
      <dgm:t>
        <a:bodyPr/>
        <a:lstStyle/>
        <a:p>
          <a:endParaRPr lang="tr-TR" sz="2000">
            <a:solidFill>
              <a:schemeClr val="accent4">
                <a:lumMod val="75000"/>
              </a:schemeClr>
            </a:solidFill>
          </a:endParaRPr>
        </a:p>
      </dgm:t>
    </dgm:pt>
    <dgm:pt modelId="{F85BC176-9798-482A-8A1E-CF91D8550F71}" type="sibTrans" cxnId="{F39F9C92-048B-4293-A6E4-2370849CC68E}">
      <dgm:prSet/>
      <dgm:spPr/>
      <dgm:t>
        <a:bodyPr/>
        <a:lstStyle/>
        <a:p>
          <a:endParaRPr lang="tr-TR" sz="2000">
            <a:solidFill>
              <a:schemeClr val="accent4">
                <a:lumMod val="75000"/>
              </a:schemeClr>
            </a:solidFill>
          </a:endParaRPr>
        </a:p>
      </dgm:t>
    </dgm:pt>
    <dgm:pt modelId="{93AE4F25-57EE-45D5-BE3B-C1131BADC274}" type="pres">
      <dgm:prSet presAssocID="{C45D424C-116C-48F1-88B7-412C1AA0C36F}" presName="cycle" presStyleCnt="0">
        <dgm:presLayoutVars>
          <dgm:chMax val="1"/>
          <dgm:dir/>
          <dgm:animLvl val="ctr"/>
          <dgm:resizeHandles val="exact"/>
        </dgm:presLayoutVars>
      </dgm:prSet>
      <dgm:spPr/>
      <dgm:t>
        <a:bodyPr/>
        <a:lstStyle/>
        <a:p>
          <a:endParaRPr lang="tr-TR"/>
        </a:p>
      </dgm:t>
    </dgm:pt>
    <dgm:pt modelId="{86B7B542-1BA7-4E87-8B99-96892478551F}" type="pres">
      <dgm:prSet presAssocID="{0901B91A-13C1-4276-95DE-F38DA348DECB}" presName="centerShape" presStyleLbl="node0" presStyleIdx="0" presStyleCnt="1" custScaleX="234246" custScaleY="181948"/>
      <dgm:spPr/>
      <dgm:t>
        <a:bodyPr/>
        <a:lstStyle/>
        <a:p>
          <a:endParaRPr lang="tr-TR"/>
        </a:p>
      </dgm:t>
    </dgm:pt>
    <dgm:pt modelId="{30CAC383-762B-4376-9A32-5050CCAE8D88}" type="pres">
      <dgm:prSet presAssocID="{051AAB5F-3860-4CC4-AE99-4163070BE30F}" presName="parTrans" presStyleLbl="bgSibTrans2D1" presStyleIdx="0" presStyleCnt="18"/>
      <dgm:spPr/>
      <dgm:t>
        <a:bodyPr/>
        <a:lstStyle/>
        <a:p>
          <a:endParaRPr lang="tr-TR"/>
        </a:p>
      </dgm:t>
    </dgm:pt>
    <dgm:pt modelId="{9B634826-DAC9-4269-8E93-5085371BE648}" type="pres">
      <dgm:prSet presAssocID="{A4554220-5B6B-4565-AAC0-0CA6E815B912}" presName="node" presStyleLbl="node1" presStyleIdx="0" presStyleCnt="18" custScaleX="334545">
        <dgm:presLayoutVars>
          <dgm:bulletEnabled val="1"/>
        </dgm:presLayoutVars>
      </dgm:prSet>
      <dgm:spPr/>
      <dgm:t>
        <a:bodyPr/>
        <a:lstStyle/>
        <a:p>
          <a:endParaRPr lang="tr-TR"/>
        </a:p>
      </dgm:t>
    </dgm:pt>
    <dgm:pt modelId="{A6D2E502-F642-492F-A528-128B4EF577F0}" type="pres">
      <dgm:prSet presAssocID="{760D3DDB-CB28-4F76-9B65-82EFE05DE863}" presName="parTrans" presStyleLbl="bgSibTrans2D1" presStyleIdx="1" presStyleCnt="18"/>
      <dgm:spPr/>
      <dgm:t>
        <a:bodyPr/>
        <a:lstStyle/>
        <a:p>
          <a:endParaRPr lang="tr-TR"/>
        </a:p>
      </dgm:t>
    </dgm:pt>
    <dgm:pt modelId="{940F2F99-2343-4F2E-881A-92FA79008CF8}" type="pres">
      <dgm:prSet presAssocID="{E9F9C10F-2C51-4F8B-B7AF-B7183D161835}" presName="node" presStyleLbl="node1" presStyleIdx="1" presStyleCnt="18" custScaleX="284836">
        <dgm:presLayoutVars>
          <dgm:bulletEnabled val="1"/>
        </dgm:presLayoutVars>
      </dgm:prSet>
      <dgm:spPr/>
      <dgm:t>
        <a:bodyPr/>
        <a:lstStyle/>
        <a:p>
          <a:endParaRPr lang="tr-TR"/>
        </a:p>
      </dgm:t>
    </dgm:pt>
    <dgm:pt modelId="{0D0A4DA2-A41B-423F-A51F-0B7A3338D54B}" type="pres">
      <dgm:prSet presAssocID="{18CA0E41-B435-40A1-B161-0A7390445086}" presName="parTrans" presStyleLbl="bgSibTrans2D1" presStyleIdx="2" presStyleCnt="18"/>
      <dgm:spPr/>
      <dgm:t>
        <a:bodyPr/>
        <a:lstStyle/>
        <a:p>
          <a:endParaRPr lang="tr-TR"/>
        </a:p>
      </dgm:t>
    </dgm:pt>
    <dgm:pt modelId="{EA32C0E1-9BE1-49B4-B0C3-75D134042034}" type="pres">
      <dgm:prSet presAssocID="{270745CA-D17B-46CF-8D81-493671E32E52}" presName="node" presStyleLbl="node1" presStyleIdx="2" presStyleCnt="18" custScaleX="253706">
        <dgm:presLayoutVars>
          <dgm:bulletEnabled val="1"/>
        </dgm:presLayoutVars>
      </dgm:prSet>
      <dgm:spPr/>
      <dgm:t>
        <a:bodyPr/>
        <a:lstStyle/>
        <a:p>
          <a:endParaRPr lang="tr-TR"/>
        </a:p>
      </dgm:t>
    </dgm:pt>
    <dgm:pt modelId="{EACFC08D-D378-41E3-8D56-B49C187C87B3}" type="pres">
      <dgm:prSet presAssocID="{AF4A665E-4872-4A83-9C45-A594B187F218}" presName="parTrans" presStyleLbl="bgSibTrans2D1" presStyleIdx="3" presStyleCnt="18"/>
      <dgm:spPr/>
      <dgm:t>
        <a:bodyPr/>
        <a:lstStyle/>
        <a:p>
          <a:endParaRPr lang="tr-TR"/>
        </a:p>
      </dgm:t>
    </dgm:pt>
    <dgm:pt modelId="{DAE3CEDE-63CA-493B-88B4-C127F2BF1FA5}" type="pres">
      <dgm:prSet presAssocID="{8FE344FC-2EBB-48B3-9AB0-D51CF26F59A3}" presName="node" presStyleLbl="node1" presStyleIdx="3" presStyleCnt="18" custScaleX="226661">
        <dgm:presLayoutVars>
          <dgm:bulletEnabled val="1"/>
        </dgm:presLayoutVars>
      </dgm:prSet>
      <dgm:spPr/>
      <dgm:t>
        <a:bodyPr/>
        <a:lstStyle/>
        <a:p>
          <a:endParaRPr lang="tr-TR"/>
        </a:p>
      </dgm:t>
    </dgm:pt>
    <dgm:pt modelId="{4B6FDFF6-3C60-46B7-B377-8532F1879AC4}" type="pres">
      <dgm:prSet presAssocID="{F84488F5-5B59-4545-BAEE-A4497C9F2FDC}" presName="parTrans" presStyleLbl="bgSibTrans2D1" presStyleIdx="4" presStyleCnt="18"/>
      <dgm:spPr/>
      <dgm:t>
        <a:bodyPr/>
        <a:lstStyle/>
        <a:p>
          <a:endParaRPr lang="tr-TR"/>
        </a:p>
      </dgm:t>
    </dgm:pt>
    <dgm:pt modelId="{043BDD1E-C903-4F7E-A109-F74319FF3F27}" type="pres">
      <dgm:prSet presAssocID="{45B8F340-06E4-4D71-AE36-B5D1B460D1B7}" presName="node" presStyleLbl="node1" presStyleIdx="4" presStyleCnt="18" custScaleX="259617">
        <dgm:presLayoutVars>
          <dgm:bulletEnabled val="1"/>
        </dgm:presLayoutVars>
      </dgm:prSet>
      <dgm:spPr/>
      <dgm:t>
        <a:bodyPr/>
        <a:lstStyle/>
        <a:p>
          <a:endParaRPr lang="tr-TR"/>
        </a:p>
      </dgm:t>
    </dgm:pt>
    <dgm:pt modelId="{820B927F-C719-4927-9C10-F89304D38084}" type="pres">
      <dgm:prSet presAssocID="{D9231442-193C-4C80-9566-E482FCB881DD}" presName="parTrans" presStyleLbl="bgSibTrans2D1" presStyleIdx="5" presStyleCnt="18"/>
      <dgm:spPr/>
      <dgm:t>
        <a:bodyPr/>
        <a:lstStyle/>
        <a:p>
          <a:endParaRPr lang="tr-TR"/>
        </a:p>
      </dgm:t>
    </dgm:pt>
    <dgm:pt modelId="{731BE360-1691-44A7-A001-D4B72884781A}" type="pres">
      <dgm:prSet presAssocID="{56F433EE-008A-4086-86F4-C5F32ACED461}" presName="node" presStyleLbl="node1" presStyleIdx="5" presStyleCnt="18" custScaleX="261439">
        <dgm:presLayoutVars>
          <dgm:bulletEnabled val="1"/>
        </dgm:presLayoutVars>
      </dgm:prSet>
      <dgm:spPr/>
      <dgm:t>
        <a:bodyPr/>
        <a:lstStyle/>
        <a:p>
          <a:endParaRPr lang="tr-TR"/>
        </a:p>
      </dgm:t>
    </dgm:pt>
    <dgm:pt modelId="{0672B147-8CDA-41E1-B7B3-00D857AA48A7}" type="pres">
      <dgm:prSet presAssocID="{1ABB62B7-B850-4030-BB01-93C45949105D}" presName="parTrans" presStyleLbl="bgSibTrans2D1" presStyleIdx="6" presStyleCnt="18"/>
      <dgm:spPr/>
      <dgm:t>
        <a:bodyPr/>
        <a:lstStyle/>
        <a:p>
          <a:endParaRPr lang="tr-TR"/>
        </a:p>
      </dgm:t>
    </dgm:pt>
    <dgm:pt modelId="{87667FCA-136B-42CD-BF82-751035579BD4}" type="pres">
      <dgm:prSet presAssocID="{DDCF631C-2E0D-4E44-8EB7-E78EBC10013D}" presName="node" presStyleLbl="node1" presStyleIdx="6" presStyleCnt="18" custScaleX="224687">
        <dgm:presLayoutVars>
          <dgm:bulletEnabled val="1"/>
        </dgm:presLayoutVars>
      </dgm:prSet>
      <dgm:spPr/>
      <dgm:t>
        <a:bodyPr/>
        <a:lstStyle/>
        <a:p>
          <a:endParaRPr lang="tr-TR"/>
        </a:p>
      </dgm:t>
    </dgm:pt>
    <dgm:pt modelId="{C53AE183-C05F-4E3A-84F9-397AFCA08080}" type="pres">
      <dgm:prSet presAssocID="{BD6F909B-5786-4455-8815-A18ADA0F189D}" presName="parTrans" presStyleLbl="bgSibTrans2D1" presStyleIdx="7" presStyleCnt="18"/>
      <dgm:spPr/>
      <dgm:t>
        <a:bodyPr/>
        <a:lstStyle/>
        <a:p>
          <a:endParaRPr lang="tr-TR"/>
        </a:p>
      </dgm:t>
    </dgm:pt>
    <dgm:pt modelId="{00666B87-DF06-46C2-A19C-4C616099CD69}" type="pres">
      <dgm:prSet presAssocID="{A0C3A263-040A-4FD0-A2E0-D8897537DF67}" presName="node" presStyleLbl="node1" presStyleIdx="7" presStyleCnt="18" custScaleX="233187" custRadScaleRad="102472" custRadScaleInc="1881">
        <dgm:presLayoutVars>
          <dgm:bulletEnabled val="1"/>
        </dgm:presLayoutVars>
      </dgm:prSet>
      <dgm:spPr/>
      <dgm:t>
        <a:bodyPr/>
        <a:lstStyle/>
        <a:p>
          <a:endParaRPr lang="tr-TR"/>
        </a:p>
      </dgm:t>
    </dgm:pt>
    <dgm:pt modelId="{1BF19672-F182-47A9-A4BE-EAD300B86A33}" type="pres">
      <dgm:prSet presAssocID="{D0DF3F3E-2960-4DEE-816C-63F8EDAB5170}" presName="parTrans" presStyleLbl="bgSibTrans2D1" presStyleIdx="8" presStyleCnt="18"/>
      <dgm:spPr/>
      <dgm:t>
        <a:bodyPr/>
        <a:lstStyle/>
        <a:p>
          <a:endParaRPr lang="tr-TR"/>
        </a:p>
      </dgm:t>
    </dgm:pt>
    <dgm:pt modelId="{25407D06-A1F4-42DC-8F85-51C28C4BA044}" type="pres">
      <dgm:prSet presAssocID="{F8296EE1-6D22-477C-9E14-DEA0EDF0CEBD}" presName="node" presStyleLbl="node1" presStyleIdx="8" presStyleCnt="18" custScaleX="209232" custRadScaleRad="108211" custRadScaleInc="-3475">
        <dgm:presLayoutVars>
          <dgm:bulletEnabled val="1"/>
        </dgm:presLayoutVars>
      </dgm:prSet>
      <dgm:spPr/>
      <dgm:t>
        <a:bodyPr/>
        <a:lstStyle/>
        <a:p>
          <a:endParaRPr lang="tr-TR"/>
        </a:p>
      </dgm:t>
    </dgm:pt>
    <dgm:pt modelId="{3DA335F8-EB5A-4D37-91F9-94EDE818D8E5}" type="pres">
      <dgm:prSet presAssocID="{954F2D29-4CB9-4614-8087-92EEE95FE245}" presName="parTrans" presStyleLbl="bgSibTrans2D1" presStyleIdx="9" presStyleCnt="18"/>
      <dgm:spPr/>
      <dgm:t>
        <a:bodyPr/>
        <a:lstStyle/>
        <a:p>
          <a:endParaRPr lang="tr-TR"/>
        </a:p>
      </dgm:t>
    </dgm:pt>
    <dgm:pt modelId="{EBEA6690-8DC1-4EDA-9300-4846A73E76E5}" type="pres">
      <dgm:prSet presAssocID="{08B1A2ED-A053-4691-9005-150767180080}" presName="node" presStyleLbl="node1" presStyleIdx="9" presStyleCnt="18" custScaleX="202953" custRadScaleRad="105653" custRadScaleInc="-919">
        <dgm:presLayoutVars>
          <dgm:bulletEnabled val="1"/>
        </dgm:presLayoutVars>
      </dgm:prSet>
      <dgm:spPr/>
      <dgm:t>
        <a:bodyPr/>
        <a:lstStyle/>
        <a:p>
          <a:endParaRPr lang="tr-TR"/>
        </a:p>
      </dgm:t>
    </dgm:pt>
    <dgm:pt modelId="{93E98C6F-B187-4F44-9DB4-BCF29D56626E}" type="pres">
      <dgm:prSet presAssocID="{1AC4496E-D6E2-4843-8A4B-2404A21D39BA}" presName="parTrans" presStyleLbl="bgSibTrans2D1" presStyleIdx="10" presStyleCnt="18"/>
      <dgm:spPr/>
      <dgm:t>
        <a:bodyPr/>
        <a:lstStyle/>
        <a:p>
          <a:endParaRPr lang="tr-TR"/>
        </a:p>
      </dgm:t>
    </dgm:pt>
    <dgm:pt modelId="{04162D0A-7109-4E40-835C-5253245CB600}" type="pres">
      <dgm:prSet presAssocID="{05A325CE-EF80-4113-9BC7-CD4288396F7A}" presName="node" presStyleLbl="node1" presStyleIdx="10" presStyleCnt="18" custScaleX="225742" custRadScaleRad="101358" custRadScaleInc="-2183">
        <dgm:presLayoutVars>
          <dgm:bulletEnabled val="1"/>
        </dgm:presLayoutVars>
      </dgm:prSet>
      <dgm:spPr/>
      <dgm:t>
        <a:bodyPr/>
        <a:lstStyle/>
        <a:p>
          <a:endParaRPr lang="tr-TR"/>
        </a:p>
      </dgm:t>
    </dgm:pt>
    <dgm:pt modelId="{A8F77057-3936-4F6C-BB35-87ACAA0D0EF8}" type="pres">
      <dgm:prSet presAssocID="{2F02BE79-3CF6-4861-A790-E6E9FBE9287D}" presName="parTrans" presStyleLbl="bgSibTrans2D1" presStyleIdx="11" presStyleCnt="18"/>
      <dgm:spPr/>
      <dgm:t>
        <a:bodyPr/>
        <a:lstStyle/>
        <a:p>
          <a:endParaRPr lang="tr-TR"/>
        </a:p>
      </dgm:t>
    </dgm:pt>
    <dgm:pt modelId="{1921345C-E0EA-41A2-9E61-F7C95AF49076}" type="pres">
      <dgm:prSet presAssocID="{1BACB421-67D5-4398-8D55-EC71B6A79997}" presName="node" presStyleLbl="node1" presStyleIdx="11" presStyleCnt="18" custScaleX="231941">
        <dgm:presLayoutVars>
          <dgm:bulletEnabled val="1"/>
        </dgm:presLayoutVars>
      </dgm:prSet>
      <dgm:spPr/>
      <dgm:t>
        <a:bodyPr/>
        <a:lstStyle/>
        <a:p>
          <a:endParaRPr lang="tr-TR"/>
        </a:p>
      </dgm:t>
    </dgm:pt>
    <dgm:pt modelId="{CCDE6CCB-5F4E-4E6E-9DF2-66CB46A49C4D}" type="pres">
      <dgm:prSet presAssocID="{FC496C89-E898-41CC-9FBB-C7D482FF5853}" presName="parTrans" presStyleLbl="bgSibTrans2D1" presStyleIdx="12" presStyleCnt="18"/>
      <dgm:spPr/>
      <dgm:t>
        <a:bodyPr/>
        <a:lstStyle/>
        <a:p>
          <a:endParaRPr lang="tr-TR"/>
        </a:p>
      </dgm:t>
    </dgm:pt>
    <dgm:pt modelId="{9116D7A7-AAA4-405E-9301-CDBE80D119D0}" type="pres">
      <dgm:prSet presAssocID="{036EEC01-F5E7-4153-A9C1-4DCB7B76949F}" presName="node" presStyleLbl="node1" presStyleIdx="12" presStyleCnt="18" custScaleX="219874">
        <dgm:presLayoutVars>
          <dgm:bulletEnabled val="1"/>
        </dgm:presLayoutVars>
      </dgm:prSet>
      <dgm:spPr/>
      <dgm:t>
        <a:bodyPr/>
        <a:lstStyle/>
        <a:p>
          <a:endParaRPr lang="tr-TR"/>
        </a:p>
      </dgm:t>
    </dgm:pt>
    <dgm:pt modelId="{840D26B6-3F05-4F04-A462-2DCB33A96B8B}" type="pres">
      <dgm:prSet presAssocID="{22D3CCED-19EE-41E3-AE98-9275B3F52635}" presName="parTrans" presStyleLbl="bgSibTrans2D1" presStyleIdx="13" presStyleCnt="18"/>
      <dgm:spPr/>
      <dgm:t>
        <a:bodyPr/>
        <a:lstStyle/>
        <a:p>
          <a:endParaRPr lang="tr-TR"/>
        </a:p>
      </dgm:t>
    </dgm:pt>
    <dgm:pt modelId="{C963CE2A-B2F8-4F75-B45B-7033D29419F8}" type="pres">
      <dgm:prSet presAssocID="{980041D1-DE05-463E-9DF9-988F0095E0B0}" presName="node" presStyleLbl="node1" presStyleIdx="13" presStyleCnt="18" custScaleX="201948">
        <dgm:presLayoutVars>
          <dgm:bulletEnabled val="1"/>
        </dgm:presLayoutVars>
      </dgm:prSet>
      <dgm:spPr/>
      <dgm:t>
        <a:bodyPr/>
        <a:lstStyle/>
        <a:p>
          <a:endParaRPr lang="tr-TR"/>
        </a:p>
      </dgm:t>
    </dgm:pt>
    <dgm:pt modelId="{AC6258CD-815B-4DFD-98D5-005DC6E75B8B}" type="pres">
      <dgm:prSet presAssocID="{8E0ABA7D-758B-4A07-AE80-892A6D16E79E}" presName="parTrans" presStyleLbl="bgSibTrans2D1" presStyleIdx="14" presStyleCnt="18"/>
      <dgm:spPr/>
      <dgm:t>
        <a:bodyPr/>
        <a:lstStyle/>
        <a:p>
          <a:endParaRPr lang="tr-TR"/>
        </a:p>
      </dgm:t>
    </dgm:pt>
    <dgm:pt modelId="{53679511-239C-4677-A8D5-93BE70758881}" type="pres">
      <dgm:prSet presAssocID="{863B9AC0-A514-40F6-BFFE-98166C93F1BB}" presName="node" presStyleLbl="node1" presStyleIdx="14" presStyleCnt="18" custScaleX="194531">
        <dgm:presLayoutVars>
          <dgm:bulletEnabled val="1"/>
        </dgm:presLayoutVars>
      </dgm:prSet>
      <dgm:spPr/>
      <dgm:t>
        <a:bodyPr/>
        <a:lstStyle/>
        <a:p>
          <a:endParaRPr lang="tr-TR"/>
        </a:p>
      </dgm:t>
    </dgm:pt>
    <dgm:pt modelId="{25D7ADE2-A7FA-4133-93E5-35CAD2C9A9FC}" type="pres">
      <dgm:prSet presAssocID="{D508AA5D-E566-4FF8-BAD1-3E2F8045DBE1}" presName="parTrans" presStyleLbl="bgSibTrans2D1" presStyleIdx="15" presStyleCnt="18"/>
      <dgm:spPr/>
      <dgm:t>
        <a:bodyPr/>
        <a:lstStyle/>
        <a:p>
          <a:endParaRPr lang="tr-TR"/>
        </a:p>
      </dgm:t>
    </dgm:pt>
    <dgm:pt modelId="{F449750D-6B3F-4DDA-A660-F96487F18A5C}" type="pres">
      <dgm:prSet presAssocID="{18C071BF-AD7D-4432-9AA3-79721B7C094D}" presName="node" presStyleLbl="node1" presStyleIdx="15" presStyleCnt="18" custScaleX="169629">
        <dgm:presLayoutVars>
          <dgm:bulletEnabled val="1"/>
        </dgm:presLayoutVars>
      </dgm:prSet>
      <dgm:spPr/>
      <dgm:t>
        <a:bodyPr/>
        <a:lstStyle/>
        <a:p>
          <a:endParaRPr lang="tr-TR"/>
        </a:p>
      </dgm:t>
    </dgm:pt>
    <dgm:pt modelId="{748ED70B-4CAE-42D4-80C7-7F3346A597FD}" type="pres">
      <dgm:prSet presAssocID="{4FF4BDC4-E16B-49BB-AA43-ED7708F1B458}" presName="parTrans" presStyleLbl="bgSibTrans2D1" presStyleIdx="16" presStyleCnt="18"/>
      <dgm:spPr/>
      <dgm:t>
        <a:bodyPr/>
        <a:lstStyle/>
        <a:p>
          <a:endParaRPr lang="tr-TR"/>
        </a:p>
      </dgm:t>
    </dgm:pt>
    <dgm:pt modelId="{1CA63159-5992-4E69-9F54-EF8995C2E161}" type="pres">
      <dgm:prSet presAssocID="{D81B8BBB-D5A7-4495-8F5D-4DA496941540}" presName="node" presStyleLbl="node1" presStyleIdx="16" presStyleCnt="18" custScaleX="262660">
        <dgm:presLayoutVars>
          <dgm:bulletEnabled val="1"/>
        </dgm:presLayoutVars>
      </dgm:prSet>
      <dgm:spPr/>
      <dgm:t>
        <a:bodyPr/>
        <a:lstStyle/>
        <a:p>
          <a:endParaRPr lang="tr-TR"/>
        </a:p>
      </dgm:t>
    </dgm:pt>
    <dgm:pt modelId="{A66D4BFA-DB5F-4223-9F71-41489BEF8CAC}" type="pres">
      <dgm:prSet presAssocID="{5582D56F-BA45-445D-9AB0-BD54722A0045}" presName="parTrans" presStyleLbl="bgSibTrans2D1" presStyleIdx="17" presStyleCnt="18"/>
      <dgm:spPr/>
      <dgm:t>
        <a:bodyPr/>
        <a:lstStyle/>
        <a:p>
          <a:endParaRPr lang="tr-TR"/>
        </a:p>
      </dgm:t>
    </dgm:pt>
    <dgm:pt modelId="{62A3B0F9-A24A-438F-B16B-9B8176FA63CE}" type="pres">
      <dgm:prSet presAssocID="{62FA8106-5128-4FA9-889A-1EDFB635B295}" presName="node" presStyleLbl="node1" presStyleIdx="17" presStyleCnt="18" custScaleX="283025">
        <dgm:presLayoutVars>
          <dgm:bulletEnabled val="1"/>
        </dgm:presLayoutVars>
      </dgm:prSet>
      <dgm:spPr/>
      <dgm:t>
        <a:bodyPr/>
        <a:lstStyle/>
        <a:p>
          <a:endParaRPr lang="tr-TR"/>
        </a:p>
      </dgm:t>
    </dgm:pt>
  </dgm:ptLst>
  <dgm:cxnLst>
    <dgm:cxn modelId="{7ACD4DA4-0590-4F5F-B88C-75B5162E8132}" type="presOf" srcId="{D81B8BBB-D5A7-4495-8F5D-4DA496941540}" destId="{1CA63159-5992-4E69-9F54-EF8995C2E161}" srcOrd="0" destOrd="0" presId="urn:microsoft.com/office/officeart/2005/8/layout/radial4"/>
    <dgm:cxn modelId="{B3E20A13-FC48-44FC-AE04-97DB9B4CBC4D}" type="presOf" srcId="{22D3CCED-19EE-41E3-AE98-9275B3F52635}" destId="{840D26B6-3F05-4F04-A462-2DCB33A96B8B}" srcOrd="0" destOrd="0" presId="urn:microsoft.com/office/officeart/2005/8/layout/radial4"/>
    <dgm:cxn modelId="{5AA4864E-65CE-4584-B677-6E256514422A}" srcId="{0901B91A-13C1-4276-95DE-F38DA348DECB}" destId="{A4554220-5B6B-4565-AAC0-0CA6E815B912}" srcOrd="0" destOrd="0" parTransId="{051AAB5F-3860-4CC4-AE99-4163070BE30F}" sibTransId="{F0F4111D-26C9-42FB-88D0-7355F9542244}"/>
    <dgm:cxn modelId="{648463CF-79C0-4C49-8252-2DB5576C061D}" type="presOf" srcId="{D9231442-193C-4C80-9566-E482FCB881DD}" destId="{820B927F-C719-4927-9C10-F89304D38084}" srcOrd="0" destOrd="0" presId="urn:microsoft.com/office/officeart/2005/8/layout/radial4"/>
    <dgm:cxn modelId="{86A924D6-F2D2-4558-A336-B9D318C25DD9}" type="presOf" srcId="{1ABB62B7-B850-4030-BB01-93C45949105D}" destId="{0672B147-8CDA-41E1-B7B3-00D857AA48A7}" srcOrd="0" destOrd="0" presId="urn:microsoft.com/office/officeart/2005/8/layout/radial4"/>
    <dgm:cxn modelId="{BC85234A-5D08-42A5-8120-101D73E6F0EA}" srcId="{0901B91A-13C1-4276-95DE-F38DA348DECB}" destId="{56F433EE-008A-4086-86F4-C5F32ACED461}" srcOrd="5" destOrd="0" parTransId="{D9231442-193C-4C80-9566-E482FCB881DD}" sibTransId="{88B5738B-04FF-4D85-9893-BA7064BA857F}"/>
    <dgm:cxn modelId="{0BA1719E-6EA9-4C4D-AD2D-5CEE8FF3A9A3}" type="presOf" srcId="{45B8F340-06E4-4D71-AE36-B5D1B460D1B7}" destId="{043BDD1E-C903-4F7E-A109-F74319FF3F27}" srcOrd="0" destOrd="0" presId="urn:microsoft.com/office/officeart/2005/8/layout/radial4"/>
    <dgm:cxn modelId="{DACCB078-544E-45EA-93FF-EDB9F94FC8B4}" srcId="{0901B91A-13C1-4276-95DE-F38DA348DECB}" destId="{DDCF631C-2E0D-4E44-8EB7-E78EBC10013D}" srcOrd="6" destOrd="0" parTransId="{1ABB62B7-B850-4030-BB01-93C45949105D}" sibTransId="{102B7F9F-C462-460C-97AC-663FBFDE7DBF}"/>
    <dgm:cxn modelId="{B8185B5A-E9DA-4DCB-A22C-6F898270CDC4}" type="presOf" srcId="{18CA0E41-B435-40A1-B161-0A7390445086}" destId="{0D0A4DA2-A41B-423F-A51F-0B7A3338D54B}" srcOrd="0" destOrd="0" presId="urn:microsoft.com/office/officeart/2005/8/layout/radial4"/>
    <dgm:cxn modelId="{33B7259A-8842-403E-9F3A-05AED192C6FB}" type="presOf" srcId="{2F02BE79-3CF6-4861-A790-E6E9FBE9287D}" destId="{A8F77057-3936-4F6C-BB35-87ACAA0D0EF8}" srcOrd="0" destOrd="0" presId="urn:microsoft.com/office/officeart/2005/8/layout/radial4"/>
    <dgm:cxn modelId="{45D4A00D-B409-41A6-92BA-9175ED0195A3}" srcId="{0901B91A-13C1-4276-95DE-F38DA348DECB}" destId="{05A325CE-EF80-4113-9BC7-CD4288396F7A}" srcOrd="10" destOrd="0" parTransId="{1AC4496E-D6E2-4843-8A4B-2404A21D39BA}" sibTransId="{E8CC4419-FC87-466F-A570-94686C88C8B5}"/>
    <dgm:cxn modelId="{A01E550E-9C39-43C5-8010-2163FC9C49A5}" type="presOf" srcId="{0901B91A-13C1-4276-95DE-F38DA348DECB}" destId="{86B7B542-1BA7-4E87-8B99-96892478551F}" srcOrd="0" destOrd="0" presId="urn:microsoft.com/office/officeart/2005/8/layout/radial4"/>
    <dgm:cxn modelId="{200EDF38-406E-4615-95D5-6D2630899AAE}" type="presOf" srcId="{051AAB5F-3860-4CC4-AE99-4163070BE30F}" destId="{30CAC383-762B-4376-9A32-5050CCAE8D88}" srcOrd="0" destOrd="0" presId="urn:microsoft.com/office/officeart/2005/8/layout/radial4"/>
    <dgm:cxn modelId="{16EC0884-6944-42DD-86EA-ED5B721B6403}" type="presOf" srcId="{18C071BF-AD7D-4432-9AA3-79721B7C094D}" destId="{F449750D-6B3F-4DDA-A660-F96487F18A5C}" srcOrd="0" destOrd="0" presId="urn:microsoft.com/office/officeart/2005/8/layout/radial4"/>
    <dgm:cxn modelId="{0884551C-D2CD-4C97-B282-B15089B94B87}" type="presOf" srcId="{D0DF3F3E-2960-4DEE-816C-63F8EDAB5170}" destId="{1BF19672-F182-47A9-A4BE-EAD300B86A33}" srcOrd="0" destOrd="0" presId="urn:microsoft.com/office/officeart/2005/8/layout/radial4"/>
    <dgm:cxn modelId="{9D63299D-204B-4444-BE2F-7BF773BC2C41}" type="presOf" srcId="{270745CA-D17B-46CF-8D81-493671E32E52}" destId="{EA32C0E1-9BE1-49B4-B0C3-75D134042034}" srcOrd="0" destOrd="0" presId="urn:microsoft.com/office/officeart/2005/8/layout/radial4"/>
    <dgm:cxn modelId="{ABA79B3C-062B-4330-9862-708B95A59F5A}" srcId="{0901B91A-13C1-4276-95DE-F38DA348DECB}" destId="{08B1A2ED-A053-4691-9005-150767180080}" srcOrd="9" destOrd="0" parTransId="{954F2D29-4CB9-4614-8087-92EEE95FE245}" sibTransId="{701E3BF3-9712-429D-99DA-F830F8C2B85A}"/>
    <dgm:cxn modelId="{0CBCAA7C-D17D-4A4A-9E22-A4DDEFA967FC}" srcId="{0901B91A-13C1-4276-95DE-F38DA348DECB}" destId="{18C071BF-AD7D-4432-9AA3-79721B7C094D}" srcOrd="15" destOrd="0" parTransId="{D508AA5D-E566-4FF8-BAD1-3E2F8045DBE1}" sibTransId="{63938122-23F2-45D3-AA86-061D851AC94D}"/>
    <dgm:cxn modelId="{991F7D0F-3DC1-440E-8E4C-8016BBB1E945}" srcId="{C45D424C-116C-48F1-88B7-412C1AA0C36F}" destId="{0901B91A-13C1-4276-95DE-F38DA348DECB}" srcOrd="0" destOrd="0" parTransId="{F13F815C-42F8-40D3-BFC4-1EE394D66835}" sibTransId="{09DB3623-6F53-4597-87D1-2654C1A10B44}"/>
    <dgm:cxn modelId="{6BEC3B2A-142E-4D57-8DE6-D41FBC01BB4F}" type="presOf" srcId="{BD6F909B-5786-4455-8815-A18ADA0F189D}" destId="{C53AE183-C05F-4E3A-84F9-397AFCA08080}" srcOrd="0" destOrd="0" presId="urn:microsoft.com/office/officeart/2005/8/layout/radial4"/>
    <dgm:cxn modelId="{C20F4F30-E4F5-4F73-A2C1-9C3896A9D7A1}" type="presOf" srcId="{56F433EE-008A-4086-86F4-C5F32ACED461}" destId="{731BE360-1691-44A7-A001-D4B72884781A}" srcOrd="0" destOrd="0" presId="urn:microsoft.com/office/officeart/2005/8/layout/radial4"/>
    <dgm:cxn modelId="{18AB904B-50F8-423A-9043-92E2AC920F28}" srcId="{C45D424C-116C-48F1-88B7-412C1AA0C36F}" destId="{55ABB584-7CD3-4705-8675-09E6FC6235EC}" srcOrd="1" destOrd="0" parTransId="{04970C53-73C9-4F44-AC0B-95D11C0A647C}" sibTransId="{716AA284-2828-41E3-B07B-D06A4ADACD59}"/>
    <dgm:cxn modelId="{542947E8-12FC-43D2-B400-85ACC7A7A0F7}" srcId="{0901B91A-13C1-4276-95DE-F38DA348DECB}" destId="{E9F9C10F-2C51-4F8B-B7AF-B7183D161835}" srcOrd="1" destOrd="0" parTransId="{760D3DDB-CB28-4F76-9B65-82EFE05DE863}" sibTransId="{A6D302E0-4E5F-4B7A-9CAC-6ADD0CCACCF5}"/>
    <dgm:cxn modelId="{E99DB5C7-8636-439C-B6D5-DB774BDC34C7}" srcId="{0901B91A-13C1-4276-95DE-F38DA348DECB}" destId="{8FE344FC-2EBB-48B3-9AB0-D51CF26F59A3}" srcOrd="3" destOrd="0" parTransId="{AF4A665E-4872-4A83-9C45-A594B187F218}" sibTransId="{6EC4CBCA-6F89-45A0-B868-901D3E8B4712}"/>
    <dgm:cxn modelId="{C4E5A29D-10AF-4D3D-B8C0-F1D852A75F58}" type="presOf" srcId="{AF4A665E-4872-4A83-9C45-A594B187F218}" destId="{EACFC08D-D378-41E3-8D56-B49C187C87B3}" srcOrd="0" destOrd="0" presId="urn:microsoft.com/office/officeart/2005/8/layout/radial4"/>
    <dgm:cxn modelId="{2A057F4F-54FB-4BBA-A9A6-16956A4098A3}" srcId="{0901B91A-13C1-4276-95DE-F38DA348DECB}" destId="{1BACB421-67D5-4398-8D55-EC71B6A79997}" srcOrd="11" destOrd="0" parTransId="{2F02BE79-3CF6-4861-A790-E6E9FBE9287D}" sibTransId="{3C031C23-65BA-447C-8E0F-2F471AA1CC92}"/>
    <dgm:cxn modelId="{CB6CA15D-085B-4215-A46E-CFD0A6AA2C0D}" type="presOf" srcId="{980041D1-DE05-463E-9DF9-988F0095E0B0}" destId="{C963CE2A-B2F8-4F75-B45B-7033D29419F8}" srcOrd="0" destOrd="0" presId="urn:microsoft.com/office/officeart/2005/8/layout/radial4"/>
    <dgm:cxn modelId="{07428DFD-5C5F-403D-99ED-F171C254B744}" srcId="{0901B91A-13C1-4276-95DE-F38DA348DECB}" destId="{270745CA-D17B-46CF-8D81-493671E32E52}" srcOrd="2" destOrd="0" parTransId="{18CA0E41-B435-40A1-B161-0A7390445086}" sibTransId="{09BB16EF-20AA-49D7-AAF6-7CCF1E175C72}"/>
    <dgm:cxn modelId="{2165AEA8-4B8D-4023-8104-68568CC3C9EE}" srcId="{0901B91A-13C1-4276-95DE-F38DA348DECB}" destId="{A0C3A263-040A-4FD0-A2E0-D8897537DF67}" srcOrd="7" destOrd="0" parTransId="{BD6F909B-5786-4455-8815-A18ADA0F189D}" sibTransId="{D444B430-0F3A-49C1-AD7C-A7E65318BA71}"/>
    <dgm:cxn modelId="{FE8F2A00-425E-423B-A6D0-5F980B7D027A}" srcId="{0901B91A-13C1-4276-95DE-F38DA348DECB}" destId="{863B9AC0-A514-40F6-BFFE-98166C93F1BB}" srcOrd="14" destOrd="0" parTransId="{8E0ABA7D-758B-4A07-AE80-892A6D16E79E}" sibTransId="{CC59C85F-B756-46F4-91C8-64AAFD6A5122}"/>
    <dgm:cxn modelId="{C82DC853-6D90-4A38-B0C1-9917D4F52136}" type="presOf" srcId="{08B1A2ED-A053-4691-9005-150767180080}" destId="{EBEA6690-8DC1-4EDA-9300-4846A73E76E5}" srcOrd="0" destOrd="0" presId="urn:microsoft.com/office/officeart/2005/8/layout/radial4"/>
    <dgm:cxn modelId="{DAA68D91-2EDB-4A57-B4FC-EFBEB8DC23C8}" srcId="{0901B91A-13C1-4276-95DE-F38DA348DECB}" destId="{036EEC01-F5E7-4153-A9C1-4DCB7B76949F}" srcOrd="12" destOrd="0" parTransId="{FC496C89-E898-41CC-9FBB-C7D482FF5853}" sibTransId="{7C6F6E2C-B3DA-4468-A20B-DF4D73E829DB}"/>
    <dgm:cxn modelId="{29653B01-764B-45A6-8D30-5F5D8DAD7ED6}" type="presOf" srcId="{863B9AC0-A514-40F6-BFFE-98166C93F1BB}" destId="{53679511-239C-4677-A8D5-93BE70758881}" srcOrd="0" destOrd="0" presId="urn:microsoft.com/office/officeart/2005/8/layout/radial4"/>
    <dgm:cxn modelId="{81093470-91EF-4D3A-B615-3B431479BD39}" type="presOf" srcId="{D508AA5D-E566-4FF8-BAD1-3E2F8045DBE1}" destId="{25D7ADE2-A7FA-4133-93E5-35CAD2C9A9FC}" srcOrd="0" destOrd="0" presId="urn:microsoft.com/office/officeart/2005/8/layout/radial4"/>
    <dgm:cxn modelId="{7E98A380-F11E-499C-9CFA-0267BA06A063}" type="presOf" srcId="{F84488F5-5B59-4545-BAEE-A4497C9F2FDC}" destId="{4B6FDFF6-3C60-46B7-B377-8532F1879AC4}" srcOrd="0" destOrd="0" presId="urn:microsoft.com/office/officeart/2005/8/layout/radial4"/>
    <dgm:cxn modelId="{E22B933A-CB16-423B-90EF-C798FBC7E103}" srcId="{0901B91A-13C1-4276-95DE-F38DA348DECB}" destId="{F8296EE1-6D22-477C-9E14-DEA0EDF0CEBD}" srcOrd="8" destOrd="0" parTransId="{D0DF3F3E-2960-4DEE-816C-63F8EDAB5170}" sibTransId="{18A98FE2-8AD2-4435-A383-AB9A0407F33B}"/>
    <dgm:cxn modelId="{F39F9C92-048B-4293-A6E4-2370849CC68E}" srcId="{0901B91A-13C1-4276-95DE-F38DA348DECB}" destId="{62FA8106-5128-4FA9-889A-1EDFB635B295}" srcOrd="17" destOrd="0" parTransId="{5582D56F-BA45-445D-9AB0-BD54722A0045}" sibTransId="{F85BC176-9798-482A-8A1E-CF91D8550F71}"/>
    <dgm:cxn modelId="{AD6AFA6B-BF23-4A33-9F52-AB2C0B60AC29}" srcId="{0901B91A-13C1-4276-95DE-F38DA348DECB}" destId="{980041D1-DE05-463E-9DF9-988F0095E0B0}" srcOrd="13" destOrd="0" parTransId="{22D3CCED-19EE-41E3-AE98-9275B3F52635}" sibTransId="{7E2677E3-FAB2-4AEB-98FB-44B2F1CC984C}"/>
    <dgm:cxn modelId="{98854BBE-2307-446C-9E2D-C766B82AC00F}" type="presOf" srcId="{FC496C89-E898-41CC-9FBB-C7D482FF5853}" destId="{CCDE6CCB-5F4E-4E6E-9DF2-66CB46A49C4D}" srcOrd="0" destOrd="0" presId="urn:microsoft.com/office/officeart/2005/8/layout/radial4"/>
    <dgm:cxn modelId="{96E18F54-1DEC-4C15-8676-A263C6889942}" type="presOf" srcId="{A4554220-5B6B-4565-AAC0-0CA6E815B912}" destId="{9B634826-DAC9-4269-8E93-5085371BE648}" srcOrd="0" destOrd="0" presId="urn:microsoft.com/office/officeart/2005/8/layout/radial4"/>
    <dgm:cxn modelId="{E32C32EB-4119-47DC-A566-4718E4A76A9D}" type="presOf" srcId="{1AC4496E-D6E2-4843-8A4B-2404A21D39BA}" destId="{93E98C6F-B187-4F44-9DB4-BCF29D56626E}" srcOrd="0" destOrd="0" presId="urn:microsoft.com/office/officeart/2005/8/layout/radial4"/>
    <dgm:cxn modelId="{9C4E8777-E3B0-4CEB-9764-4988A13B48B6}" type="presOf" srcId="{1BACB421-67D5-4398-8D55-EC71B6A79997}" destId="{1921345C-E0EA-41A2-9E61-F7C95AF49076}" srcOrd="0" destOrd="0" presId="urn:microsoft.com/office/officeart/2005/8/layout/radial4"/>
    <dgm:cxn modelId="{249968C5-7C1C-409F-A33E-401E160B5BB9}" type="presOf" srcId="{8FE344FC-2EBB-48B3-9AB0-D51CF26F59A3}" destId="{DAE3CEDE-63CA-493B-88B4-C127F2BF1FA5}" srcOrd="0" destOrd="0" presId="urn:microsoft.com/office/officeart/2005/8/layout/radial4"/>
    <dgm:cxn modelId="{3513F799-285A-48A8-84D3-D2D59FF399D9}" type="presOf" srcId="{954F2D29-4CB9-4614-8087-92EEE95FE245}" destId="{3DA335F8-EB5A-4D37-91F9-94EDE818D8E5}" srcOrd="0" destOrd="0" presId="urn:microsoft.com/office/officeart/2005/8/layout/radial4"/>
    <dgm:cxn modelId="{7391840E-B455-4C8C-B3E0-CB1AD58FF169}" srcId="{0901B91A-13C1-4276-95DE-F38DA348DECB}" destId="{D81B8BBB-D5A7-4495-8F5D-4DA496941540}" srcOrd="16" destOrd="0" parTransId="{4FF4BDC4-E16B-49BB-AA43-ED7708F1B458}" sibTransId="{2CCD36F4-FF4C-44F4-8292-8A096C18F341}"/>
    <dgm:cxn modelId="{2C626B81-17EF-4015-ADE8-1B903D9A00E6}" type="presOf" srcId="{5582D56F-BA45-445D-9AB0-BD54722A0045}" destId="{A66D4BFA-DB5F-4223-9F71-41489BEF8CAC}" srcOrd="0" destOrd="0" presId="urn:microsoft.com/office/officeart/2005/8/layout/radial4"/>
    <dgm:cxn modelId="{644D8486-E5B0-435B-94F3-B54731916A95}" type="presOf" srcId="{E9F9C10F-2C51-4F8B-B7AF-B7183D161835}" destId="{940F2F99-2343-4F2E-881A-92FA79008CF8}" srcOrd="0" destOrd="0" presId="urn:microsoft.com/office/officeart/2005/8/layout/radial4"/>
    <dgm:cxn modelId="{922D240F-0A47-46CC-87DC-7D0496AA8BD6}" type="presOf" srcId="{A0C3A263-040A-4FD0-A2E0-D8897537DF67}" destId="{00666B87-DF06-46C2-A19C-4C616099CD69}" srcOrd="0" destOrd="0" presId="urn:microsoft.com/office/officeart/2005/8/layout/radial4"/>
    <dgm:cxn modelId="{00022DDD-C3AE-4CDD-A402-031CAD9D2FEA}" srcId="{0901B91A-13C1-4276-95DE-F38DA348DECB}" destId="{45B8F340-06E4-4D71-AE36-B5D1B460D1B7}" srcOrd="4" destOrd="0" parTransId="{F84488F5-5B59-4545-BAEE-A4497C9F2FDC}" sibTransId="{BD32CFDD-8F00-4A47-B2B5-D5D91A3C95C2}"/>
    <dgm:cxn modelId="{5C14C5F9-EE92-447D-8454-455FE637402A}" type="presOf" srcId="{036EEC01-F5E7-4153-A9C1-4DCB7B76949F}" destId="{9116D7A7-AAA4-405E-9301-CDBE80D119D0}" srcOrd="0" destOrd="0" presId="urn:microsoft.com/office/officeart/2005/8/layout/radial4"/>
    <dgm:cxn modelId="{3BB047A8-FA5B-4B09-8030-DCF1042F99A9}" type="presOf" srcId="{760D3DDB-CB28-4F76-9B65-82EFE05DE863}" destId="{A6D2E502-F642-492F-A528-128B4EF577F0}" srcOrd="0" destOrd="0" presId="urn:microsoft.com/office/officeart/2005/8/layout/radial4"/>
    <dgm:cxn modelId="{861B4DF3-1AAB-4C9F-80BD-959656057A96}" type="presOf" srcId="{C45D424C-116C-48F1-88B7-412C1AA0C36F}" destId="{93AE4F25-57EE-45D5-BE3B-C1131BADC274}" srcOrd="0" destOrd="0" presId="urn:microsoft.com/office/officeart/2005/8/layout/radial4"/>
    <dgm:cxn modelId="{77CC2ADD-9F35-4155-926B-9F4AD2AF74D4}" type="presOf" srcId="{F8296EE1-6D22-477C-9E14-DEA0EDF0CEBD}" destId="{25407D06-A1F4-42DC-8F85-51C28C4BA044}" srcOrd="0" destOrd="0" presId="urn:microsoft.com/office/officeart/2005/8/layout/radial4"/>
    <dgm:cxn modelId="{FE784509-B9CF-4637-B515-F94E37576CC1}" type="presOf" srcId="{DDCF631C-2E0D-4E44-8EB7-E78EBC10013D}" destId="{87667FCA-136B-42CD-BF82-751035579BD4}" srcOrd="0" destOrd="0" presId="urn:microsoft.com/office/officeart/2005/8/layout/radial4"/>
    <dgm:cxn modelId="{4291E58E-D5A3-429F-97C9-8121E6EFBA48}" type="presOf" srcId="{8E0ABA7D-758B-4A07-AE80-892A6D16E79E}" destId="{AC6258CD-815B-4DFD-98D5-005DC6E75B8B}" srcOrd="0" destOrd="0" presId="urn:microsoft.com/office/officeart/2005/8/layout/radial4"/>
    <dgm:cxn modelId="{5239E618-E436-43B0-AD18-63202A9B9AF6}" type="presOf" srcId="{4FF4BDC4-E16B-49BB-AA43-ED7708F1B458}" destId="{748ED70B-4CAE-42D4-80C7-7F3346A597FD}" srcOrd="0" destOrd="0" presId="urn:microsoft.com/office/officeart/2005/8/layout/radial4"/>
    <dgm:cxn modelId="{41B2AEAF-C110-415D-8925-007027309EFA}" type="presOf" srcId="{62FA8106-5128-4FA9-889A-1EDFB635B295}" destId="{62A3B0F9-A24A-438F-B16B-9B8176FA63CE}" srcOrd="0" destOrd="0" presId="urn:microsoft.com/office/officeart/2005/8/layout/radial4"/>
    <dgm:cxn modelId="{5E42ED54-03ED-4B3C-B661-B8BD7C4BECD6}" type="presOf" srcId="{05A325CE-EF80-4113-9BC7-CD4288396F7A}" destId="{04162D0A-7109-4E40-835C-5253245CB600}" srcOrd="0" destOrd="0" presId="urn:microsoft.com/office/officeart/2005/8/layout/radial4"/>
    <dgm:cxn modelId="{3BF00740-46DF-456D-94BF-CEBC916A0BED}" type="presParOf" srcId="{93AE4F25-57EE-45D5-BE3B-C1131BADC274}" destId="{86B7B542-1BA7-4E87-8B99-96892478551F}" srcOrd="0" destOrd="0" presId="urn:microsoft.com/office/officeart/2005/8/layout/radial4"/>
    <dgm:cxn modelId="{AEA60F1A-2EE8-47FC-AA5B-055E1DE64E82}" type="presParOf" srcId="{93AE4F25-57EE-45D5-BE3B-C1131BADC274}" destId="{30CAC383-762B-4376-9A32-5050CCAE8D88}" srcOrd="1" destOrd="0" presId="urn:microsoft.com/office/officeart/2005/8/layout/radial4"/>
    <dgm:cxn modelId="{7507E02D-75ED-4EFF-96CF-9E38029DB79C}" type="presParOf" srcId="{93AE4F25-57EE-45D5-BE3B-C1131BADC274}" destId="{9B634826-DAC9-4269-8E93-5085371BE648}" srcOrd="2" destOrd="0" presId="urn:microsoft.com/office/officeart/2005/8/layout/radial4"/>
    <dgm:cxn modelId="{0BBFA8F8-9BBB-4873-8FCE-64A0F6B8F293}" type="presParOf" srcId="{93AE4F25-57EE-45D5-BE3B-C1131BADC274}" destId="{A6D2E502-F642-492F-A528-128B4EF577F0}" srcOrd="3" destOrd="0" presId="urn:microsoft.com/office/officeart/2005/8/layout/radial4"/>
    <dgm:cxn modelId="{D372A8DE-5EB5-4FBD-9A2E-FB7682EFC2F3}" type="presParOf" srcId="{93AE4F25-57EE-45D5-BE3B-C1131BADC274}" destId="{940F2F99-2343-4F2E-881A-92FA79008CF8}" srcOrd="4" destOrd="0" presId="urn:microsoft.com/office/officeart/2005/8/layout/radial4"/>
    <dgm:cxn modelId="{752E4F01-9277-4728-9E78-3432DA748441}" type="presParOf" srcId="{93AE4F25-57EE-45D5-BE3B-C1131BADC274}" destId="{0D0A4DA2-A41B-423F-A51F-0B7A3338D54B}" srcOrd="5" destOrd="0" presId="urn:microsoft.com/office/officeart/2005/8/layout/radial4"/>
    <dgm:cxn modelId="{EE80203C-A266-47E8-A06B-F894FDDB1701}" type="presParOf" srcId="{93AE4F25-57EE-45D5-BE3B-C1131BADC274}" destId="{EA32C0E1-9BE1-49B4-B0C3-75D134042034}" srcOrd="6" destOrd="0" presId="urn:microsoft.com/office/officeart/2005/8/layout/radial4"/>
    <dgm:cxn modelId="{9AAB9275-6AB6-4375-A2A1-2DC68E7F4451}" type="presParOf" srcId="{93AE4F25-57EE-45D5-BE3B-C1131BADC274}" destId="{EACFC08D-D378-41E3-8D56-B49C187C87B3}" srcOrd="7" destOrd="0" presId="urn:microsoft.com/office/officeart/2005/8/layout/radial4"/>
    <dgm:cxn modelId="{B091EE96-265C-423F-BC3B-5245F27C9E1B}" type="presParOf" srcId="{93AE4F25-57EE-45D5-BE3B-C1131BADC274}" destId="{DAE3CEDE-63CA-493B-88B4-C127F2BF1FA5}" srcOrd="8" destOrd="0" presId="urn:microsoft.com/office/officeart/2005/8/layout/radial4"/>
    <dgm:cxn modelId="{56D280C9-7D97-4E00-A02A-B3B0401B389D}" type="presParOf" srcId="{93AE4F25-57EE-45D5-BE3B-C1131BADC274}" destId="{4B6FDFF6-3C60-46B7-B377-8532F1879AC4}" srcOrd="9" destOrd="0" presId="urn:microsoft.com/office/officeart/2005/8/layout/radial4"/>
    <dgm:cxn modelId="{81352081-3024-4E28-97B7-12A2627ECF56}" type="presParOf" srcId="{93AE4F25-57EE-45D5-BE3B-C1131BADC274}" destId="{043BDD1E-C903-4F7E-A109-F74319FF3F27}" srcOrd="10" destOrd="0" presId="urn:microsoft.com/office/officeart/2005/8/layout/radial4"/>
    <dgm:cxn modelId="{1B5EA072-43B5-4BBF-B2F5-6904A1D85270}" type="presParOf" srcId="{93AE4F25-57EE-45D5-BE3B-C1131BADC274}" destId="{820B927F-C719-4927-9C10-F89304D38084}" srcOrd="11" destOrd="0" presId="urn:microsoft.com/office/officeart/2005/8/layout/radial4"/>
    <dgm:cxn modelId="{AACA1E02-D0C3-43F8-8A56-69335DF9F367}" type="presParOf" srcId="{93AE4F25-57EE-45D5-BE3B-C1131BADC274}" destId="{731BE360-1691-44A7-A001-D4B72884781A}" srcOrd="12" destOrd="0" presId="urn:microsoft.com/office/officeart/2005/8/layout/radial4"/>
    <dgm:cxn modelId="{578D7E9E-BC7A-475C-8561-3388EB7BBF07}" type="presParOf" srcId="{93AE4F25-57EE-45D5-BE3B-C1131BADC274}" destId="{0672B147-8CDA-41E1-B7B3-00D857AA48A7}" srcOrd="13" destOrd="0" presId="urn:microsoft.com/office/officeart/2005/8/layout/radial4"/>
    <dgm:cxn modelId="{8ED0CB0C-760F-4A5D-8F7B-DB3AD86CD335}" type="presParOf" srcId="{93AE4F25-57EE-45D5-BE3B-C1131BADC274}" destId="{87667FCA-136B-42CD-BF82-751035579BD4}" srcOrd="14" destOrd="0" presId="urn:microsoft.com/office/officeart/2005/8/layout/radial4"/>
    <dgm:cxn modelId="{EDDC8D24-D57C-480E-A050-E853DBE1976B}" type="presParOf" srcId="{93AE4F25-57EE-45D5-BE3B-C1131BADC274}" destId="{C53AE183-C05F-4E3A-84F9-397AFCA08080}" srcOrd="15" destOrd="0" presId="urn:microsoft.com/office/officeart/2005/8/layout/radial4"/>
    <dgm:cxn modelId="{2923E37A-48DF-4C12-989B-12E4CF10C0B8}" type="presParOf" srcId="{93AE4F25-57EE-45D5-BE3B-C1131BADC274}" destId="{00666B87-DF06-46C2-A19C-4C616099CD69}" srcOrd="16" destOrd="0" presId="urn:microsoft.com/office/officeart/2005/8/layout/radial4"/>
    <dgm:cxn modelId="{CB487920-0C9F-4F07-B948-E9BDD9DF8E4B}" type="presParOf" srcId="{93AE4F25-57EE-45D5-BE3B-C1131BADC274}" destId="{1BF19672-F182-47A9-A4BE-EAD300B86A33}" srcOrd="17" destOrd="0" presId="urn:microsoft.com/office/officeart/2005/8/layout/radial4"/>
    <dgm:cxn modelId="{666DAF5A-7938-42D3-AD54-0A60AF7DDCDE}" type="presParOf" srcId="{93AE4F25-57EE-45D5-BE3B-C1131BADC274}" destId="{25407D06-A1F4-42DC-8F85-51C28C4BA044}" srcOrd="18" destOrd="0" presId="urn:microsoft.com/office/officeart/2005/8/layout/radial4"/>
    <dgm:cxn modelId="{C0FC8225-B630-400D-8576-7392CE7781A2}" type="presParOf" srcId="{93AE4F25-57EE-45D5-BE3B-C1131BADC274}" destId="{3DA335F8-EB5A-4D37-91F9-94EDE818D8E5}" srcOrd="19" destOrd="0" presId="urn:microsoft.com/office/officeart/2005/8/layout/radial4"/>
    <dgm:cxn modelId="{3009FD06-2695-46C9-A4D6-3DF95FBEB753}" type="presParOf" srcId="{93AE4F25-57EE-45D5-BE3B-C1131BADC274}" destId="{EBEA6690-8DC1-4EDA-9300-4846A73E76E5}" srcOrd="20" destOrd="0" presId="urn:microsoft.com/office/officeart/2005/8/layout/radial4"/>
    <dgm:cxn modelId="{8F8ECE99-B0D5-4411-BCCB-C8F5E0BC999F}" type="presParOf" srcId="{93AE4F25-57EE-45D5-BE3B-C1131BADC274}" destId="{93E98C6F-B187-4F44-9DB4-BCF29D56626E}" srcOrd="21" destOrd="0" presId="urn:microsoft.com/office/officeart/2005/8/layout/radial4"/>
    <dgm:cxn modelId="{A2ED7A3B-8BD6-4027-924A-BE0197628C26}" type="presParOf" srcId="{93AE4F25-57EE-45D5-BE3B-C1131BADC274}" destId="{04162D0A-7109-4E40-835C-5253245CB600}" srcOrd="22" destOrd="0" presId="urn:microsoft.com/office/officeart/2005/8/layout/radial4"/>
    <dgm:cxn modelId="{A9D4181F-F364-4A68-8A92-EA8854C63249}" type="presParOf" srcId="{93AE4F25-57EE-45D5-BE3B-C1131BADC274}" destId="{A8F77057-3936-4F6C-BB35-87ACAA0D0EF8}" srcOrd="23" destOrd="0" presId="urn:microsoft.com/office/officeart/2005/8/layout/radial4"/>
    <dgm:cxn modelId="{A83F4EF0-CAF3-4057-AACB-8C2CED8EF2D9}" type="presParOf" srcId="{93AE4F25-57EE-45D5-BE3B-C1131BADC274}" destId="{1921345C-E0EA-41A2-9E61-F7C95AF49076}" srcOrd="24" destOrd="0" presId="urn:microsoft.com/office/officeart/2005/8/layout/radial4"/>
    <dgm:cxn modelId="{D803B118-21E4-4BC4-BC2E-D6B806DA40F8}" type="presParOf" srcId="{93AE4F25-57EE-45D5-BE3B-C1131BADC274}" destId="{CCDE6CCB-5F4E-4E6E-9DF2-66CB46A49C4D}" srcOrd="25" destOrd="0" presId="urn:microsoft.com/office/officeart/2005/8/layout/radial4"/>
    <dgm:cxn modelId="{3F0441C7-F513-4E0D-9D7D-11BEA46F1C40}" type="presParOf" srcId="{93AE4F25-57EE-45D5-BE3B-C1131BADC274}" destId="{9116D7A7-AAA4-405E-9301-CDBE80D119D0}" srcOrd="26" destOrd="0" presId="urn:microsoft.com/office/officeart/2005/8/layout/radial4"/>
    <dgm:cxn modelId="{41ECB052-1C7A-435C-9A5D-86ECD5AC13EA}" type="presParOf" srcId="{93AE4F25-57EE-45D5-BE3B-C1131BADC274}" destId="{840D26B6-3F05-4F04-A462-2DCB33A96B8B}" srcOrd="27" destOrd="0" presId="urn:microsoft.com/office/officeart/2005/8/layout/radial4"/>
    <dgm:cxn modelId="{31F7B472-892F-4F1F-8303-47A3EF94B121}" type="presParOf" srcId="{93AE4F25-57EE-45D5-BE3B-C1131BADC274}" destId="{C963CE2A-B2F8-4F75-B45B-7033D29419F8}" srcOrd="28" destOrd="0" presId="urn:microsoft.com/office/officeart/2005/8/layout/radial4"/>
    <dgm:cxn modelId="{8088B856-2FDF-4847-936E-D514F8E34E79}" type="presParOf" srcId="{93AE4F25-57EE-45D5-BE3B-C1131BADC274}" destId="{AC6258CD-815B-4DFD-98D5-005DC6E75B8B}" srcOrd="29" destOrd="0" presId="urn:microsoft.com/office/officeart/2005/8/layout/radial4"/>
    <dgm:cxn modelId="{DBC767DE-5736-4215-8B06-FECE5ADDAFAC}" type="presParOf" srcId="{93AE4F25-57EE-45D5-BE3B-C1131BADC274}" destId="{53679511-239C-4677-A8D5-93BE70758881}" srcOrd="30" destOrd="0" presId="urn:microsoft.com/office/officeart/2005/8/layout/radial4"/>
    <dgm:cxn modelId="{AC01EB2A-E314-4E37-9142-B63557F9D58F}" type="presParOf" srcId="{93AE4F25-57EE-45D5-BE3B-C1131BADC274}" destId="{25D7ADE2-A7FA-4133-93E5-35CAD2C9A9FC}" srcOrd="31" destOrd="0" presId="urn:microsoft.com/office/officeart/2005/8/layout/radial4"/>
    <dgm:cxn modelId="{BE783417-794C-4C49-BD1E-61C3138DF7B7}" type="presParOf" srcId="{93AE4F25-57EE-45D5-BE3B-C1131BADC274}" destId="{F449750D-6B3F-4DDA-A660-F96487F18A5C}" srcOrd="32" destOrd="0" presId="urn:microsoft.com/office/officeart/2005/8/layout/radial4"/>
    <dgm:cxn modelId="{461F303E-28FD-4339-8984-73565A453589}" type="presParOf" srcId="{93AE4F25-57EE-45D5-BE3B-C1131BADC274}" destId="{748ED70B-4CAE-42D4-80C7-7F3346A597FD}" srcOrd="33" destOrd="0" presId="urn:microsoft.com/office/officeart/2005/8/layout/radial4"/>
    <dgm:cxn modelId="{1E8B9DB2-7DF0-45C6-A9D5-21A1694B44CC}" type="presParOf" srcId="{93AE4F25-57EE-45D5-BE3B-C1131BADC274}" destId="{1CA63159-5992-4E69-9F54-EF8995C2E161}" srcOrd="34" destOrd="0" presId="urn:microsoft.com/office/officeart/2005/8/layout/radial4"/>
    <dgm:cxn modelId="{481B1DAE-6174-43F8-BA98-B540E6332F80}" type="presParOf" srcId="{93AE4F25-57EE-45D5-BE3B-C1131BADC274}" destId="{A66D4BFA-DB5F-4223-9F71-41489BEF8CAC}" srcOrd="35" destOrd="0" presId="urn:microsoft.com/office/officeart/2005/8/layout/radial4"/>
    <dgm:cxn modelId="{E8F0ED79-B5F0-48C3-98FE-65C462B16538}" type="presParOf" srcId="{93AE4F25-57EE-45D5-BE3B-C1131BADC274}" destId="{62A3B0F9-A24A-438F-B16B-9B8176FA63CE}" srcOrd="3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7B542-1BA7-4E87-8B99-96892478551F}">
      <dsp:nvSpPr>
        <dsp:cNvPr id="0" name=""/>
        <dsp:cNvSpPr/>
      </dsp:nvSpPr>
      <dsp:spPr>
        <a:xfrm>
          <a:off x="3100307" y="3618011"/>
          <a:ext cx="1740806" cy="1352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a:solidFill>
                <a:schemeClr val="accent4">
                  <a:lumMod val="75000"/>
                </a:schemeClr>
              </a:solidFill>
            </a:rPr>
            <a:t>Elektronik Ticaret</a:t>
          </a:r>
        </a:p>
      </dsp:txBody>
      <dsp:txXfrm>
        <a:off x="3355242" y="3816029"/>
        <a:ext cx="1230936" cy="956116"/>
      </dsp:txXfrm>
    </dsp:sp>
    <dsp:sp modelId="{30CAC383-762B-4376-9A32-5050CCAE8D88}">
      <dsp:nvSpPr>
        <dsp:cNvPr id="0" name=""/>
        <dsp:cNvSpPr/>
      </dsp:nvSpPr>
      <dsp:spPr>
        <a:xfrm rot="10800000">
          <a:off x="333172" y="4188188"/>
          <a:ext cx="2614942"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634826-DAC9-4269-8E93-5085371BE648}">
      <dsp:nvSpPr>
        <dsp:cNvPr id="0" name=""/>
        <dsp:cNvSpPr/>
      </dsp:nvSpPr>
      <dsp:spPr>
        <a:xfrm>
          <a:off x="-536991" y="4086005"/>
          <a:ext cx="1740327"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Tüketici</a:t>
          </a:r>
        </a:p>
      </dsp:txBody>
      <dsp:txXfrm>
        <a:off x="-524802" y="4098194"/>
        <a:ext cx="1715949" cy="391787"/>
      </dsp:txXfrm>
    </dsp:sp>
    <dsp:sp modelId="{A6D2E502-F642-492F-A528-128B4EF577F0}">
      <dsp:nvSpPr>
        <dsp:cNvPr id="0" name=""/>
        <dsp:cNvSpPr/>
      </dsp:nvSpPr>
      <dsp:spPr>
        <a:xfrm rot="11435294">
          <a:off x="372769" y="3760865"/>
          <a:ext cx="2623923"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0F2F99-2343-4F2E-881A-92FA79008CF8}">
      <dsp:nvSpPr>
        <dsp:cNvPr id="0" name=""/>
        <dsp:cNvSpPr/>
      </dsp:nvSpPr>
      <dsp:spPr>
        <a:xfrm>
          <a:off x="-345760" y="3417609"/>
          <a:ext cx="1481737"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Firmalar/Tedarikçiler</a:t>
          </a:r>
        </a:p>
      </dsp:txBody>
      <dsp:txXfrm>
        <a:off x="-333571" y="3429798"/>
        <a:ext cx="1457359" cy="391787"/>
      </dsp:txXfrm>
    </dsp:sp>
    <dsp:sp modelId="{0D0A4DA2-A41B-423F-A51F-0B7A3338D54B}">
      <dsp:nvSpPr>
        <dsp:cNvPr id="0" name=""/>
        <dsp:cNvSpPr/>
      </dsp:nvSpPr>
      <dsp:spPr>
        <a:xfrm rot="12070588">
          <a:off x="489396" y="3352462"/>
          <a:ext cx="2648109"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2C0E1-9BE1-49B4-B0C3-75D134042034}">
      <dsp:nvSpPr>
        <dsp:cNvPr id="0" name=""/>
        <dsp:cNvSpPr/>
      </dsp:nvSpPr>
      <dsp:spPr>
        <a:xfrm>
          <a:off x="-81091" y="2771974"/>
          <a:ext cx="131979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Bankalar/diğer finans kurumları</a:t>
          </a:r>
        </a:p>
      </dsp:txBody>
      <dsp:txXfrm>
        <a:off x="-68902" y="2784163"/>
        <a:ext cx="1295418" cy="391787"/>
      </dsp:txXfrm>
    </dsp:sp>
    <dsp:sp modelId="{EACFC08D-D378-41E3-8D56-B49C187C87B3}">
      <dsp:nvSpPr>
        <dsp:cNvPr id="0" name=""/>
        <dsp:cNvSpPr/>
      </dsp:nvSpPr>
      <dsp:spPr>
        <a:xfrm rot="12705882">
          <a:off x="677230" y="2978948"/>
          <a:ext cx="2680980"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E3CEDE-63CA-493B-88B4-C127F2BF1FA5}">
      <dsp:nvSpPr>
        <dsp:cNvPr id="0" name=""/>
        <dsp:cNvSpPr/>
      </dsp:nvSpPr>
      <dsp:spPr>
        <a:xfrm>
          <a:off x="288459" y="2171087"/>
          <a:ext cx="117910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Pazarlamacı/ Reklamcılar</a:t>
          </a:r>
        </a:p>
      </dsp:txBody>
      <dsp:txXfrm>
        <a:off x="300648" y="2183276"/>
        <a:ext cx="1154728" cy="391787"/>
      </dsp:txXfrm>
    </dsp:sp>
    <dsp:sp modelId="{4B6FDFF6-3C60-46B7-B377-8532F1879AC4}">
      <dsp:nvSpPr>
        <dsp:cNvPr id="0" name=""/>
        <dsp:cNvSpPr/>
      </dsp:nvSpPr>
      <dsp:spPr>
        <a:xfrm rot="13341176">
          <a:off x="928160" y="2652347"/>
          <a:ext cx="2715625"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3BDD1E-C903-4F7E-A109-F74319FF3F27}">
      <dsp:nvSpPr>
        <dsp:cNvPr id="0" name=""/>
        <dsp:cNvSpPr/>
      </dsp:nvSpPr>
      <dsp:spPr>
        <a:xfrm>
          <a:off x="607263" y="1635411"/>
          <a:ext cx="135054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Reklam amaçlı arama ve paylaşım siteleri</a:t>
          </a:r>
        </a:p>
      </dsp:txBody>
      <dsp:txXfrm>
        <a:off x="619452" y="1647600"/>
        <a:ext cx="1326168" cy="391787"/>
      </dsp:txXfrm>
    </dsp:sp>
    <dsp:sp modelId="{820B927F-C719-4927-9C10-F89304D38084}">
      <dsp:nvSpPr>
        <dsp:cNvPr id="0" name=""/>
        <dsp:cNvSpPr/>
      </dsp:nvSpPr>
      <dsp:spPr>
        <a:xfrm rot="13976471">
          <a:off x="1232841" y="2381409"/>
          <a:ext cx="2746906"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1BE360-1691-44A7-A001-D4B72884781A}">
      <dsp:nvSpPr>
        <dsp:cNvPr id="0" name=""/>
        <dsp:cNvSpPr/>
      </dsp:nvSpPr>
      <dsp:spPr>
        <a:xfrm>
          <a:off x="1098591" y="1183186"/>
          <a:ext cx="1360024"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Tasarımcı/yazılımcılar</a:t>
          </a:r>
        </a:p>
      </dsp:txBody>
      <dsp:txXfrm>
        <a:off x="1110780" y="1195375"/>
        <a:ext cx="1335646" cy="391787"/>
      </dsp:txXfrm>
    </dsp:sp>
    <dsp:sp modelId="{0672B147-8CDA-41E1-B7B3-00D857AA48A7}">
      <dsp:nvSpPr>
        <dsp:cNvPr id="0" name=""/>
        <dsp:cNvSpPr/>
      </dsp:nvSpPr>
      <dsp:spPr>
        <a:xfrm rot="14611765">
          <a:off x="1581165" y="2172610"/>
          <a:ext cx="2771812"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67FCA-136B-42CD-BF82-751035579BD4}">
      <dsp:nvSpPr>
        <dsp:cNvPr id="0" name=""/>
        <dsp:cNvSpPr/>
      </dsp:nvSpPr>
      <dsp:spPr>
        <a:xfrm>
          <a:off x="1764901" y="829814"/>
          <a:ext cx="1168837"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Üretici/imalatçılar</a:t>
          </a:r>
        </a:p>
      </dsp:txBody>
      <dsp:txXfrm>
        <a:off x="1777090" y="842003"/>
        <a:ext cx="1144459" cy="391787"/>
      </dsp:txXfrm>
    </dsp:sp>
    <dsp:sp modelId="{C53AE183-C05F-4E3A-84F9-397AFCA08080}">
      <dsp:nvSpPr>
        <dsp:cNvPr id="0" name=""/>
        <dsp:cNvSpPr/>
      </dsp:nvSpPr>
      <dsp:spPr>
        <a:xfrm rot="15258345">
          <a:off x="1914104" y="1983158"/>
          <a:ext cx="2874077"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666B87-DF06-46C2-A19C-4C616099CD69}">
      <dsp:nvSpPr>
        <dsp:cNvPr id="0" name=""/>
        <dsp:cNvSpPr/>
      </dsp:nvSpPr>
      <dsp:spPr>
        <a:xfrm>
          <a:off x="2355890" y="497510"/>
          <a:ext cx="1213055"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Aracılar/ Komisyoncular</a:t>
          </a:r>
        </a:p>
      </dsp:txBody>
      <dsp:txXfrm>
        <a:off x="2368079" y="509699"/>
        <a:ext cx="1188677" cy="391787"/>
      </dsp:txXfrm>
    </dsp:sp>
    <dsp:sp modelId="{1BF19672-F182-47A9-A4BE-EAD300B86A33}">
      <dsp:nvSpPr>
        <dsp:cNvPr id="0" name=""/>
        <dsp:cNvSpPr/>
      </dsp:nvSpPr>
      <dsp:spPr>
        <a:xfrm rot="15861503">
          <a:off x="2195326" y="1803381"/>
          <a:ext cx="3079604"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07D06-A1F4-42DC-8F85-51C28C4BA044}">
      <dsp:nvSpPr>
        <dsp:cNvPr id="0" name=""/>
        <dsp:cNvSpPr/>
      </dsp:nvSpPr>
      <dsp:spPr>
        <a:xfrm>
          <a:off x="3039537" y="168854"/>
          <a:ext cx="1088439"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Borsa</a:t>
          </a:r>
        </a:p>
      </dsp:txBody>
      <dsp:txXfrm>
        <a:off x="3051726" y="181043"/>
        <a:ext cx="1064061" cy="391787"/>
      </dsp:txXfrm>
    </dsp:sp>
    <dsp:sp modelId="{3DA335F8-EB5A-4D37-91F9-94EDE818D8E5}">
      <dsp:nvSpPr>
        <dsp:cNvPr id="0" name=""/>
        <dsp:cNvSpPr/>
      </dsp:nvSpPr>
      <dsp:spPr>
        <a:xfrm rot="16512133">
          <a:off x="2687608" y="1850617"/>
          <a:ext cx="2991858"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A6690-8DC1-4EDA-9300-4846A73E76E5}">
      <dsp:nvSpPr>
        <dsp:cNvPr id="0" name=""/>
        <dsp:cNvSpPr/>
      </dsp:nvSpPr>
      <dsp:spPr>
        <a:xfrm>
          <a:off x="3791287" y="258666"/>
          <a:ext cx="105577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Sigorta şirketleri</a:t>
          </a:r>
        </a:p>
      </dsp:txBody>
      <dsp:txXfrm>
        <a:off x="3803476" y="270855"/>
        <a:ext cx="1031398" cy="391787"/>
      </dsp:txXfrm>
    </dsp:sp>
    <dsp:sp modelId="{93E98C6F-B187-4F44-9DB4-BCF29D56626E}">
      <dsp:nvSpPr>
        <dsp:cNvPr id="0" name=""/>
        <dsp:cNvSpPr/>
      </dsp:nvSpPr>
      <dsp:spPr>
        <a:xfrm rot="17139843">
          <a:off x="3165429" y="2003431"/>
          <a:ext cx="2835820"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162D0A-7109-4E40-835C-5253245CB600}">
      <dsp:nvSpPr>
        <dsp:cNvPr id="0" name=""/>
        <dsp:cNvSpPr/>
      </dsp:nvSpPr>
      <dsp:spPr>
        <a:xfrm>
          <a:off x="4379007" y="535996"/>
          <a:ext cx="117432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Nakliye şirketleri</a:t>
          </a:r>
        </a:p>
      </dsp:txBody>
      <dsp:txXfrm>
        <a:off x="4391196" y="548185"/>
        <a:ext cx="1149948" cy="391787"/>
      </dsp:txXfrm>
    </dsp:sp>
    <dsp:sp modelId="{A8F77057-3936-4F6C-BB35-87ACAA0D0EF8}">
      <dsp:nvSpPr>
        <dsp:cNvPr id="0" name=""/>
        <dsp:cNvSpPr/>
      </dsp:nvSpPr>
      <dsp:spPr>
        <a:xfrm rot="17788235">
          <a:off x="3588443" y="2172610"/>
          <a:ext cx="2771812"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1345C-E0EA-41A2-9E61-F7C95AF49076}">
      <dsp:nvSpPr>
        <dsp:cNvPr id="0" name=""/>
        <dsp:cNvSpPr/>
      </dsp:nvSpPr>
      <dsp:spPr>
        <a:xfrm>
          <a:off x="4988814" y="829814"/>
          <a:ext cx="1206573"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Sivil toplum kuruluşları</a:t>
          </a:r>
        </a:p>
      </dsp:txBody>
      <dsp:txXfrm>
        <a:off x="5001003" y="842003"/>
        <a:ext cx="1182195" cy="391787"/>
      </dsp:txXfrm>
    </dsp:sp>
    <dsp:sp modelId="{CCDE6CCB-5F4E-4E6E-9DF2-66CB46A49C4D}">
      <dsp:nvSpPr>
        <dsp:cNvPr id="0" name=""/>
        <dsp:cNvSpPr/>
      </dsp:nvSpPr>
      <dsp:spPr>
        <a:xfrm rot="18423529">
          <a:off x="3961673" y="2381409"/>
          <a:ext cx="2746906"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6D7A7-AAA4-405E-9301-CDBE80D119D0}">
      <dsp:nvSpPr>
        <dsp:cNvPr id="0" name=""/>
        <dsp:cNvSpPr/>
      </dsp:nvSpPr>
      <dsp:spPr>
        <a:xfrm>
          <a:off x="5590917" y="1183186"/>
          <a:ext cx="1143800"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Üniversiteler</a:t>
          </a:r>
        </a:p>
      </dsp:txBody>
      <dsp:txXfrm>
        <a:off x="5603106" y="1195375"/>
        <a:ext cx="1119422" cy="391787"/>
      </dsp:txXfrm>
    </dsp:sp>
    <dsp:sp modelId="{840D26B6-3F05-4F04-A462-2DCB33A96B8B}">
      <dsp:nvSpPr>
        <dsp:cNvPr id="0" name=""/>
        <dsp:cNvSpPr/>
      </dsp:nvSpPr>
      <dsp:spPr>
        <a:xfrm rot="19058824">
          <a:off x="4297636" y="2652347"/>
          <a:ext cx="2715625"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63CE2A-B2F8-4F75-B45B-7033D29419F8}">
      <dsp:nvSpPr>
        <dsp:cNvPr id="0" name=""/>
        <dsp:cNvSpPr/>
      </dsp:nvSpPr>
      <dsp:spPr>
        <a:xfrm>
          <a:off x="6133610" y="1635411"/>
          <a:ext cx="1050548"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Dış Ticaret Müsteşarlığı</a:t>
          </a:r>
        </a:p>
      </dsp:txBody>
      <dsp:txXfrm>
        <a:off x="6145799" y="1647600"/>
        <a:ext cx="1026170" cy="391787"/>
      </dsp:txXfrm>
    </dsp:sp>
    <dsp:sp modelId="{AC6258CD-815B-4DFD-98D5-005DC6E75B8B}">
      <dsp:nvSpPr>
        <dsp:cNvPr id="0" name=""/>
        <dsp:cNvSpPr/>
      </dsp:nvSpPr>
      <dsp:spPr>
        <a:xfrm rot="19694118">
          <a:off x="4583210" y="2978948"/>
          <a:ext cx="2680980"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679511-239C-4677-A8D5-93BE70758881}">
      <dsp:nvSpPr>
        <dsp:cNvPr id="0" name=""/>
        <dsp:cNvSpPr/>
      </dsp:nvSpPr>
      <dsp:spPr>
        <a:xfrm>
          <a:off x="6557426" y="2171087"/>
          <a:ext cx="1011964"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Maliye Bakanlığı</a:t>
          </a:r>
        </a:p>
      </dsp:txBody>
      <dsp:txXfrm>
        <a:off x="6569615" y="2183276"/>
        <a:ext cx="987586" cy="391787"/>
      </dsp:txXfrm>
    </dsp:sp>
    <dsp:sp modelId="{25D7ADE2-A7FA-4133-93E5-35CAD2C9A9FC}">
      <dsp:nvSpPr>
        <dsp:cNvPr id="0" name=""/>
        <dsp:cNvSpPr/>
      </dsp:nvSpPr>
      <dsp:spPr>
        <a:xfrm rot="20329412">
          <a:off x="4803915" y="3352462"/>
          <a:ext cx="2648109"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49750D-6B3F-4DDA-A660-F96487F18A5C}">
      <dsp:nvSpPr>
        <dsp:cNvPr id="0" name=""/>
        <dsp:cNvSpPr/>
      </dsp:nvSpPr>
      <dsp:spPr>
        <a:xfrm>
          <a:off x="6921403" y="2771974"/>
          <a:ext cx="882422"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Emniyet Müdürlüğü</a:t>
          </a:r>
        </a:p>
      </dsp:txBody>
      <dsp:txXfrm>
        <a:off x="6933592" y="2784163"/>
        <a:ext cx="858044" cy="391787"/>
      </dsp:txXfrm>
    </dsp:sp>
    <dsp:sp modelId="{748ED70B-4CAE-42D4-80C7-7F3346A597FD}">
      <dsp:nvSpPr>
        <dsp:cNvPr id="0" name=""/>
        <dsp:cNvSpPr/>
      </dsp:nvSpPr>
      <dsp:spPr>
        <a:xfrm rot="20964706">
          <a:off x="4944728" y="3760865"/>
          <a:ext cx="2623923"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A63159-5992-4E69-9F54-EF8995C2E161}">
      <dsp:nvSpPr>
        <dsp:cNvPr id="0" name=""/>
        <dsp:cNvSpPr/>
      </dsp:nvSpPr>
      <dsp:spPr>
        <a:xfrm>
          <a:off x="6863125" y="3417609"/>
          <a:ext cx="136637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Sanayi ve Ticaret Bakanlığı</a:t>
          </a:r>
        </a:p>
      </dsp:txBody>
      <dsp:txXfrm>
        <a:off x="6875314" y="3429798"/>
        <a:ext cx="1341998" cy="391787"/>
      </dsp:txXfrm>
    </dsp:sp>
    <dsp:sp modelId="{A66D4BFA-DB5F-4223-9F71-41489BEF8CAC}">
      <dsp:nvSpPr>
        <dsp:cNvPr id="0" name=""/>
        <dsp:cNvSpPr/>
      </dsp:nvSpPr>
      <dsp:spPr>
        <a:xfrm>
          <a:off x="4993306" y="4188188"/>
          <a:ext cx="2614942" cy="211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A3B0F9-A24A-438F-B16B-9B8176FA63CE}">
      <dsp:nvSpPr>
        <dsp:cNvPr id="0" name=""/>
        <dsp:cNvSpPr/>
      </dsp:nvSpPr>
      <dsp:spPr>
        <a:xfrm>
          <a:off x="6872091" y="4086005"/>
          <a:ext cx="1472316" cy="416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tr-TR" sz="900" kern="1200">
              <a:solidFill>
                <a:schemeClr val="accent4">
                  <a:lumMod val="75000"/>
                </a:schemeClr>
              </a:solidFill>
            </a:rPr>
            <a:t>Diğer kamu kurum ve kuruluşları</a:t>
          </a:r>
        </a:p>
      </dsp:txBody>
      <dsp:txXfrm>
        <a:off x="6884280" y="4098194"/>
        <a:ext cx="1447938" cy="3917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36B3AE8-DAF4-4FED-8209-4D251938249B}" type="slidenum">
              <a:rPr lang="en-GB"/>
              <a:pPr>
                <a:defRPr/>
              </a:pPr>
              <a:t>‹#›</a:t>
            </a:fld>
            <a:endParaRPr lang="en-GB"/>
          </a:p>
        </p:txBody>
      </p:sp>
    </p:spTree>
    <p:extLst>
      <p:ext uri="{BB962C8B-B14F-4D97-AF65-F5344CB8AC3E}">
        <p14:creationId xmlns:p14="http://schemas.microsoft.com/office/powerpoint/2010/main" val="1471112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3421-744F-4678-9FE8-169A965225CD}" type="slidenum">
              <a:rPr lang="en-GB" smtClean="0"/>
              <a:pPr eaLnBrk="1" hangingPunct="1"/>
              <a:t>1</a:t>
            </a:fld>
            <a:endParaRPr lang="en-GB"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4F711-2EB5-4647-8442-E063C408063F}" type="slidenum">
              <a:rPr lang="en-GB" smtClean="0"/>
              <a:pPr eaLnBrk="1" hangingPunct="1"/>
              <a:t>2</a:t>
            </a:fld>
            <a:endParaRPr lang="en-GB"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3421-744F-4678-9FE8-169A965225CD}" type="slidenum">
              <a:rPr lang="en-GB" smtClean="0"/>
              <a:pPr eaLnBrk="1" hangingPunct="1"/>
              <a:t>44</a:t>
            </a:fld>
            <a:endParaRPr lang="en-GB"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6AE5AA-2BF9-4312-83E3-980E240382F2}" type="slidenum">
              <a:rPr lang="en-GB" smtClean="0"/>
              <a:pPr eaLnBrk="1" hangingPunct="1"/>
              <a:t>6</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6AE5AA-2BF9-4312-83E3-980E240382F2}" type="slidenum">
              <a:rPr lang="en-GB" smtClean="0"/>
              <a:pPr eaLnBrk="1" hangingPunct="1"/>
              <a:t>7</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4F7E5-A6E9-4DF0-839F-4AFE90C8362C}" type="slidenum">
              <a:rPr lang="en-GB" smtClean="0"/>
              <a:pPr eaLnBrk="1" hangingPunct="1"/>
              <a:t>9</a:t>
            </a:fld>
            <a:endParaRPr lang="en-GB"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ACA2888-985B-4E8E-88A6-012FA274EDF1}" type="slidenum">
              <a:rPr lang="en-GB"/>
              <a:pPr>
                <a:defRPr/>
              </a:pPr>
              <a:t>‹#›</a:t>
            </a:fld>
            <a:endParaRPr lang="en-GB"/>
          </a:p>
        </p:txBody>
      </p:sp>
    </p:spTree>
    <p:extLst>
      <p:ext uri="{BB962C8B-B14F-4D97-AF65-F5344CB8AC3E}">
        <p14:creationId xmlns:p14="http://schemas.microsoft.com/office/powerpoint/2010/main" val="36839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CA0F6C-646D-4DB9-8B40-2A68089E09E1}" type="slidenum">
              <a:rPr lang="en-GB"/>
              <a:pPr>
                <a:defRPr/>
              </a:pPr>
              <a:t>‹#›</a:t>
            </a:fld>
            <a:endParaRPr lang="en-GB"/>
          </a:p>
        </p:txBody>
      </p:sp>
    </p:spTree>
    <p:extLst>
      <p:ext uri="{BB962C8B-B14F-4D97-AF65-F5344CB8AC3E}">
        <p14:creationId xmlns:p14="http://schemas.microsoft.com/office/powerpoint/2010/main" val="45594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252A5A-A9E1-4535-B6C9-57EC00AEA7AD}" type="slidenum">
              <a:rPr lang="en-GB"/>
              <a:pPr>
                <a:defRPr/>
              </a:pPr>
              <a:t>‹#›</a:t>
            </a:fld>
            <a:endParaRPr lang="en-GB"/>
          </a:p>
        </p:txBody>
      </p:sp>
    </p:spTree>
    <p:extLst>
      <p:ext uri="{BB962C8B-B14F-4D97-AF65-F5344CB8AC3E}">
        <p14:creationId xmlns:p14="http://schemas.microsoft.com/office/powerpoint/2010/main" val="235115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8B0B2D-EFBC-4CE7-868F-A61272A473C9}" type="slidenum">
              <a:rPr lang="en-GB"/>
              <a:pPr>
                <a:defRPr/>
              </a:pPr>
              <a:t>‹#›</a:t>
            </a:fld>
            <a:endParaRPr lang="en-GB"/>
          </a:p>
        </p:txBody>
      </p:sp>
    </p:spTree>
    <p:extLst>
      <p:ext uri="{BB962C8B-B14F-4D97-AF65-F5344CB8AC3E}">
        <p14:creationId xmlns:p14="http://schemas.microsoft.com/office/powerpoint/2010/main" val="89765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DCAA1B-BACC-470C-94A2-36EE8498BCF9}" type="slidenum">
              <a:rPr lang="en-GB"/>
              <a:pPr>
                <a:defRPr/>
              </a:pPr>
              <a:t>‹#›</a:t>
            </a:fld>
            <a:endParaRPr lang="en-GB"/>
          </a:p>
        </p:txBody>
      </p:sp>
    </p:spTree>
    <p:extLst>
      <p:ext uri="{BB962C8B-B14F-4D97-AF65-F5344CB8AC3E}">
        <p14:creationId xmlns:p14="http://schemas.microsoft.com/office/powerpoint/2010/main" val="90180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301562-18E5-4853-A3E2-8451C0B2E70B}" type="slidenum">
              <a:rPr lang="en-GB"/>
              <a:pPr>
                <a:defRPr/>
              </a:pPr>
              <a:t>‹#›</a:t>
            </a:fld>
            <a:endParaRPr lang="en-GB"/>
          </a:p>
        </p:txBody>
      </p:sp>
    </p:spTree>
    <p:extLst>
      <p:ext uri="{BB962C8B-B14F-4D97-AF65-F5344CB8AC3E}">
        <p14:creationId xmlns:p14="http://schemas.microsoft.com/office/powerpoint/2010/main" val="96867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804A04-C008-4BBB-A6C0-898DC0F8A8D2}" type="slidenum">
              <a:rPr lang="en-GB"/>
              <a:pPr>
                <a:defRPr/>
              </a:pPr>
              <a:t>‹#›</a:t>
            </a:fld>
            <a:endParaRPr lang="en-GB"/>
          </a:p>
        </p:txBody>
      </p:sp>
    </p:spTree>
    <p:extLst>
      <p:ext uri="{BB962C8B-B14F-4D97-AF65-F5344CB8AC3E}">
        <p14:creationId xmlns:p14="http://schemas.microsoft.com/office/powerpoint/2010/main" val="311820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73EEC9-BE99-4522-9A28-B257ACCE246F}" type="slidenum">
              <a:rPr lang="en-GB"/>
              <a:pPr>
                <a:defRPr/>
              </a:pPr>
              <a:t>‹#›</a:t>
            </a:fld>
            <a:endParaRPr lang="en-GB"/>
          </a:p>
        </p:txBody>
      </p:sp>
    </p:spTree>
    <p:extLst>
      <p:ext uri="{BB962C8B-B14F-4D97-AF65-F5344CB8AC3E}">
        <p14:creationId xmlns:p14="http://schemas.microsoft.com/office/powerpoint/2010/main" val="424686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5B1A738-E4CC-44EE-AD86-58C24CBCFCAF}" type="slidenum">
              <a:rPr lang="en-GB"/>
              <a:pPr>
                <a:defRPr/>
              </a:pPr>
              <a:t>‹#›</a:t>
            </a:fld>
            <a:endParaRPr lang="en-GB"/>
          </a:p>
        </p:txBody>
      </p:sp>
    </p:spTree>
    <p:extLst>
      <p:ext uri="{BB962C8B-B14F-4D97-AF65-F5344CB8AC3E}">
        <p14:creationId xmlns:p14="http://schemas.microsoft.com/office/powerpoint/2010/main" val="105659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27A0BD5-D29F-48BB-B1A6-FD031C8336AE}" type="slidenum">
              <a:rPr lang="en-GB"/>
              <a:pPr>
                <a:defRPr/>
              </a:pPr>
              <a:t>‹#›</a:t>
            </a:fld>
            <a:endParaRPr lang="en-GB"/>
          </a:p>
        </p:txBody>
      </p:sp>
    </p:spTree>
    <p:extLst>
      <p:ext uri="{BB962C8B-B14F-4D97-AF65-F5344CB8AC3E}">
        <p14:creationId xmlns:p14="http://schemas.microsoft.com/office/powerpoint/2010/main" val="360768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59ACEE-E8A9-464B-A2DA-76D0CB0ED424}" type="slidenum">
              <a:rPr lang="en-GB"/>
              <a:pPr>
                <a:defRPr/>
              </a:pPr>
              <a:t>‹#›</a:t>
            </a:fld>
            <a:endParaRPr lang="en-GB"/>
          </a:p>
        </p:txBody>
      </p:sp>
    </p:spTree>
    <p:extLst>
      <p:ext uri="{BB962C8B-B14F-4D97-AF65-F5344CB8AC3E}">
        <p14:creationId xmlns:p14="http://schemas.microsoft.com/office/powerpoint/2010/main" val="12524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78EA52-AE7F-466B-8B2F-90B230A89703}" type="slidenum">
              <a:rPr lang="en-GB"/>
              <a:pPr>
                <a:defRPr/>
              </a:pPr>
              <a:t>‹#›</a:t>
            </a:fld>
            <a:endParaRPr lang="en-GB"/>
          </a:p>
        </p:txBody>
      </p:sp>
    </p:spTree>
    <p:extLst>
      <p:ext uri="{BB962C8B-B14F-4D97-AF65-F5344CB8AC3E}">
        <p14:creationId xmlns:p14="http://schemas.microsoft.com/office/powerpoint/2010/main" val="229126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3FEE48-D4BC-48E7-85A3-1ED2B7DD1D33}" type="slidenum">
              <a:rPr lang="en-GB"/>
              <a:pPr>
                <a:defRPr/>
              </a:pPr>
              <a:t>‹#›</a:t>
            </a:fld>
            <a:endParaRPr lang="en-GB"/>
          </a:p>
        </p:txBody>
      </p:sp>
    </p:spTree>
    <p:extLst>
      <p:ext uri="{BB962C8B-B14F-4D97-AF65-F5344CB8AC3E}">
        <p14:creationId xmlns:p14="http://schemas.microsoft.com/office/powerpoint/2010/main" val="23340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812E6FB-28A3-46C3-808B-C7838976D1A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77875"/>
            <a:ext cx="7772400" cy="1470025"/>
          </a:xfrm>
        </p:spPr>
        <p:txBody>
          <a:bodyPr/>
          <a:lstStyle/>
          <a:p>
            <a:pPr eaLnBrk="1" hangingPunct="1"/>
            <a:r>
              <a:rPr lang="tr-TR" b="1" dirty="0" smtClean="0"/>
              <a:t>Elektronik Ticaret</a:t>
            </a:r>
            <a:endParaRPr lang="en-GB" b="1" dirty="0" smtClean="0"/>
          </a:p>
        </p:txBody>
      </p:sp>
      <p:sp>
        <p:nvSpPr>
          <p:cNvPr id="3075" name="Rectangle 3"/>
          <p:cNvSpPr>
            <a:spLocks noGrp="1" noChangeArrowheads="1"/>
          </p:cNvSpPr>
          <p:nvPr>
            <p:ph type="subTitle" idx="1"/>
          </p:nvPr>
        </p:nvSpPr>
        <p:spPr>
          <a:xfrm>
            <a:off x="1371600" y="2533650"/>
            <a:ext cx="6221413" cy="1752600"/>
          </a:xfrm>
        </p:spPr>
        <p:txBody>
          <a:bodyPr/>
          <a:lstStyle/>
          <a:p>
            <a:pPr eaLnBrk="1" hangingPunct="1"/>
            <a:r>
              <a:rPr lang="tr-TR" sz="4000" dirty="0" smtClean="0"/>
              <a:t>(E-Ticaret)</a:t>
            </a:r>
            <a:endParaRPr lang="en-GB" sz="4000" dirty="0" smtClean="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9112" y="-145492"/>
            <a:ext cx="8229600" cy="1143000"/>
          </a:xfrm>
        </p:spPr>
        <p:txBody>
          <a:bodyPr/>
          <a:lstStyle/>
          <a:p>
            <a:pPr eaLnBrk="1" hangingPunct="1"/>
            <a:r>
              <a:rPr lang="tr-TR" sz="2400" b="1" dirty="0"/>
              <a:t>İşletmeden Tüketiciye (B2C - </a:t>
            </a:r>
            <a:r>
              <a:rPr lang="en-US" sz="2400" b="1" dirty="0"/>
              <a:t>Business to Consumer</a:t>
            </a:r>
            <a:r>
              <a:rPr lang="tr-TR" sz="2400" b="1" dirty="0"/>
              <a:t>)</a:t>
            </a:r>
            <a:endParaRPr lang="en-US" sz="2400" b="1" dirty="0" smtClean="0"/>
          </a:p>
        </p:txBody>
      </p:sp>
      <p:pic>
        <p:nvPicPr>
          <p:cNvPr id="6" name="Resim 5" descr="C:\Users\farabi\Desktop\Untitled-1.jpg"/>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208963" cy="2389187"/>
          </a:xfrm>
          <a:prstGeom prst="rect">
            <a:avLst/>
          </a:prstGeom>
          <a:ln>
            <a:noFill/>
          </a:ln>
          <a:effectLst>
            <a:outerShdw blurRad="190500" algn="tl" rotWithShape="0">
              <a:srgbClr val="000000">
                <a:alpha val="70000"/>
              </a:srgbClr>
            </a:outerShdw>
          </a:effectLst>
        </p:spPr>
      </p:pic>
      <p:sp>
        <p:nvSpPr>
          <p:cNvPr id="7" name="Rectangle 3"/>
          <p:cNvSpPr txBox="1">
            <a:spLocks noChangeArrowheads="1"/>
          </p:cNvSpPr>
          <p:nvPr/>
        </p:nvSpPr>
        <p:spPr bwMode="auto">
          <a:xfrm>
            <a:off x="539750" y="3863181"/>
            <a:ext cx="8208962" cy="226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1200"/>
              </a:spcAft>
            </a:pPr>
            <a:r>
              <a:rPr lang="tr-TR" sz="1600" dirty="0" smtClean="0"/>
              <a:t>En </a:t>
            </a:r>
            <a:r>
              <a:rPr lang="tr-TR" sz="1600" dirty="0"/>
              <a:t>yaygın elektronik ticaret </a:t>
            </a:r>
            <a:r>
              <a:rPr lang="tr-TR" sz="1600" dirty="0" smtClean="0"/>
              <a:t>türüdür.</a:t>
            </a:r>
          </a:p>
          <a:p>
            <a:pPr eaLnBrk="1" hangingPunct="1">
              <a:spcAft>
                <a:spcPts val="1200"/>
              </a:spcAft>
            </a:pPr>
            <a:r>
              <a:rPr lang="tr-TR" sz="1600" dirty="0"/>
              <a:t>Tüketiciler satın almak istedikleri mal veya hizmeti, reklamlar, kataloglar, tavsiyeler üzerine alan adını yazarak girdikleri sanal mağazalardan satın almak için sipariş verirler. </a:t>
            </a:r>
            <a:endParaRPr lang="tr-TR" sz="1600" dirty="0" smtClean="0"/>
          </a:p>
          <a:p>
            <a:pPr eaLnBrk="1" hangingPunct="1">
              <a:spcAft>
                <a:spcPts val="1200"/>
              </a:spcAft>
            </a:pPr>
            <a:r>
              <a:rPr lang="tr-TR" sz="1600" dirty="0"/>
              <a:t>En uygun fiyatlı ve en uygun özellikteki ürün bulunduktan sonra ödeme sistemlerinden havale, kredi kartı veya diğer bir ödeme sistemi seçilerek ödeme gerçekleştirilir.</a:t>
            </a:r>
            <a:endParaRPr lang="en-US" sz="1600" dirty="0" smtClean="0"/>
          </a:p>
        </p:txBody>
      </p:sp>
    </p:spTree>
    <p:extLst>
      <p:ext uri="{BB962C8B-B14F-4D97-AF65-F5344CB8AC3E}">
        <p14:creationId xmlns:p14="http://schemas.microsoft.com/office/powerpoint/2010/main" val="189960817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9112" y="-145492"/>
            <a:ext cx="8229600" cy="1143000"/>
          </a:xfrm>
        </p:spPr>
        <p:txBody>
          <a:bodyPr/>
          <a:lstStyle/>
          <a:p>
            <a:pPr eaLnBrk="1" hangingPunct="1"/>
            <a:r>
              <a:rPr lang="tr-TR" sz="2400" b="1" dirty="0"/>
              <a:t>İşletmeden İşletmeye (B2B - </a:t>
            </a:r>
            <a:r>
              <a:rPr lang="en-US" sz="2400" b="1" dirty="0"/>
              <a:t>Business to Business</a:t>
            </a:r>
            <a:r>
              <a:rPr lang="tr-TR" sz="2400" b="1" dirty="0"/>
              <a:t>)</a:t>
            </a:r>
            <a:endParaRPr lang="en-US" sz="2400" b="1" dirty="0" smtClean="0"/>
          </a:p>
        </p:txBody>
      </p:sp>
      <p:sp>
        <p:nvSpPr>
          <p:cNvPr id="7" name="Rectangle 3"/>
          <p:cNvSpPr txBox="1">
            <a:spLocks noChangeArrowheads="1"/>
          </p:cNvSpPr>
          <p:nvPr/>
        </p:nvSpPr>
        <p:spPr bwMode="auto">
          <a:xfrm>
            <a:off x="539750" y="3554260"/>
            <a:ext cx="8208962" cy="242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1200"/>
              </a:spcAft>
            </a:pPr>
            <a:r>
              <a:rPr lang="tr-TR" sz="1400" dirty="0"/>
              <a:t>Bir işletmenin başka bir işletmeden alım-satım yapmak amacıyla yapmış olduğu alışverişlerin oluşturduğu elektronik ticaret türüdür. </a:t>
            </a:r>
            <a:endParaRPr lang="tr-TR" sz="1400" dirty="0" smtClean="0"/>
          </a:p>
          <a:p>
            <a:pPr eaLnBrk="1" hangingPunct="1">
              <a:spcAft>
                <a:spcPts val="1200"/>
              </a:spcAft>
            </a:pPr>
            <a:r>
              <a:rPr lang="tr-TR" sz="1400" dirty="0"/>
              <a:t>B2C’ye göre daha az yaygın olmasına rağmen her bir işlemde daha büyük miktarlı ticaret söz konusu olduğundan dolayı elektronik ticaret türleri arasında en büyük ticari hacme sahiptir</a:t>
            </a:r>
            <a:r>
              <a:rPr lang="tr-TR" sz="1400" dirty="0" smtClean="0"/>
              <a:t>. </a:t>
            </a:r>
          </a:p>
          <a:p>
            <a:pPr eaLnBrk="1" hangingPunct="1">
              <a:spcAft>
                <a:spcPts val="1200"/>
              </a:spcAft>
            </a:pPr>
            <a:r>
              <a:rPr lang="tr-TR" sz="1400" dirty="0"/>
              <a:t>B2B’de genellikle firmalar birbirlerini yakinen tanımakta, yine genellikle ıslak imzalı sözleşmeler yapmaktadırlar. </a:t>
            </a:r>
            <a:endParaRPr lang="tr-TR" sz="1400" dirty="0" smtClean="0"/>
          </a:p>
          <a:p>
            <a:pPr eaLnBrk="1" hangingPunct="1">
              <a:spcAft>
                <a:spcPts val="1200"/>
              </a:spcAft>
            </a:pPr>
            <a:r>
              <a:rPr lang="tr-TR" sz="1400" dirty="0" smtClean="0"/>
              <a:t>B2B Kapsamındaki Elektronik Pazaryeri </a:t>
            </a:r>
            <a:r>
              <a:rPr lang="tr-TR" sz="1400" dirty="0"/>
              <a:t>(E-Pazaryeri, Sanal Pazaryeri), B2B şeklinde ticaret yapacak firmaları bir araya getiren, birbirleri ile ortak bir platformda buluşturan genellikle uluslar arası internet organizasyonlarıdır.</a:t>
            </a:r>
            <a:endParaRPr lang="en-US" sz="1400" dirty="0" smtClean="0"/>
          </a:p>
        </p:txBody>
      </p:sp>
      <p:pic>
        <p:nvPicPr>
          <p:cNvPr id="8" name="Resim 7" descr="C:\Users\farabi\Desktop\Untitled-1.jpg"/>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208962" cy="22161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069993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9112" y="-170205"/>
            <a:ext cx="8229600" cy="1143000"/>
          </a:xfrm>
        </p:spPr>
        <p:txBody>
          <a:bodyPr/>
          <a:lstStyle/>
          <a:p>
            <a:pPr eaLnBrk="1" hangingPunct="1"/>
            <a:r>
              <a:rPr lang="tr-TR" sz="2400" b="1" dirty="0"/>
              <a:t>Tüketiciden Tüketiciye (C2C - </a:t>
            </a:r>
            <a:r>
              <a:rPr lang="en-US" sz="2400" b="1" dirty="0"/>
              <a:t>Consumer to Consumer</a:t>
            </a:r>
            <a:r>
              <a:rPr lang="tr-TR" sz="2400" b="1" dirty="0"/>
              <a:t>)</a:t>
            </a:r>
            <a:endParaRPr lang="en-US" sz="2400" b="1" dirty="0" smtClean="0"/>
          </a:p>
        </p:txBody>
      </p:sp>
      <p:sp>
        <p:nvSpPr>
          <p:cNvPr id="7" name="Rectangle 3"/>
          <p:cNvSpPr txBox="1">
            <a:spLocks noChangeArrowheads="1"/>
          </p:cNvSpPr>
          <p:nvPr/>
        </p:nvSpPr>
        <p:spPr bwMode="auto">
          <a:xfrm>
            <a:off x="539750" y="3690187"/>
            <a:ext cx="8208962" cy="242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1200"/>
              </a:spcAft>
            </a:pPr>
            <a:r>
              <a:rPr lang="tr-TR" sz="1600" dirty="0"/>
              <a:t>İnternetle birlikte ortaya çıkan en büyük ve en önemli elektronik ticaret şekli C2C’dir</a:t>
            </a:r>
            <a:r>
              <a:rPr lang="tr-TR" sz="1600" dirty="0" smtClean="0"/>
              <a:t>.</a:t>
            </a:r>
          </a:p>
          <a:p>
            <a:pPr eaLnBrk="1" hangingPunct="1">
              <a:spcAft>
                <a:spcPts val="1200"/>
              </a:spcAft>
            </a:pPr>
            <a:r>
              <a:rPr lang="tr-TR" sz="1600" dirty="0"/>
              <a:t>Daha çok ikinci el ürünlerin tüketiciler tarafından eklenmesi ve yine tüketiciler tarafından bu ürünlerin satın alınması C2C’nin temel mantığını oluşturmaktadır</a:t>
            </a:r>
            <a:r>
              <a:rPr lang="tr-TR" sz="1600" dirty="0" smtClean="0"/>
              <a:t>.</a:t>
            </a:r>
          </a:p>
          <a:p>
            <a:pPr eaLnBrk="1" hangingPunct="1">
              <a:spcAft>
                <a:spcPts val="1200"/>
              </a:spcAft>
            </a:pPr>
            <a:r>
              <a:rPr lang="tr-TR" sz="1600" dirty="0"/>
              <a:t>Ürünlerin ucuz ve genellikle yıpranmamış olmaları dolayısıyla tüketiciler tarafından büyük rağbet görmektedir. </a:t>
            </a:r>
            <a:endParaRPr lang="tr-TR" sz="1600" dirty="0" smtClean="0"/>
          </a:p>
          <a:p>
            <a:pPr eaLnBrk="1" hangingPunct="1">
              <a:spcAft>
                <a:spcPts val="1200"/>
              </a:spcAft>
            </a:pPr>
            <a:r>
              <a:rPr lang="tr-TR" sz="1600" dirty="0" smtClean="0"/>
              <a:t>Ayrıca </a:t>
            </a:r>
            <a:r>
              <a:rPr lang="tr-TR" sz="1600" dirty="0"/>
              <a:t>karlılık oranı diğer elektronik ticaret türlerine göre genellikle daha fazladır.</a:t>
            </a:r>
            <a:r>
              <a:rPr lang="tr-TR" sz="1600" dirty="0" smtClean="0"/>
              <a:t>.</a:t>
            </a:r>
            <a:endParaRPr lang="en-US" sz="1600" dirty="0" smtClean="0"/>
          </a:p>
        </p:txBody>
      </p:sp>
      <p:pic>
        <p:nvPicPr>
          <p:cNvPr id="6" name="Resim 5" descr="C:\Users\farabi\Desktop\Untitled-2.jpg"/>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208962" cy="22858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871063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9112" y="-133135"/>
            <a:ext cx="8229600" cy="1143000"/>
          </a:xfrm>
        </p:spPr>
        <p:txBody>
          <a:bodyPr/>
          <a:lstStyle/>
          <a:p>
            <a:pPr eaLnBrk="1" hangingPunct="1"/>
            <a:r>
              <a:rPr lang="tr-TR" sz="2400" b="1" dirty="0"/>
              <a:t>Tüketiciden Tüketiciye (C2C - </a:t>
            </a:r>
            <a:r>
              <a:rPr lang="en-US" sz="2400" b="1" dirty="0"/>
              <a:t>Consumer to Consumer</a:t>
            </a:r>
            <a:r>
              <a:rPr lang="tr-TR" sz="2400" b="1" dirty="0"/>
              <a:t>)</a:t>
            </a:r>
            <a:endParaRPr lang="en-US" sz="2400" b="1" dirty="0" smtClean="0"/>
          </a:p>
        </p:txBody>
      </p:sp>
      <p:pic>
        <p:nvPicPr>
          <p:cNvPr id="6" name="Resim 5" descr="C:\Users\farabi\Desktop\Untitled-2.jpg"/>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208962" cy="2285847"/>
          </a:xfrm>
          <a:prstGeom prst="rect">
            <a:avLst/>
          </a:prstGeom>
          <a:ln>
            <a:noFill/>
          </a:ln>
          <a:effectLst>
            <a:outerShdw blurRad="190500" algn="tl" rotWithShape="0">
              <a:srgbClr val="000000">
                <a:alpha val="70000"/>
              </a:srgbClr>
            </a:outerShdw>
          </a:effectLst>
        </p:spPr>
      </p:pic>
      <p:graphicFrame>
        <p:nvGraphicFramePr>
          <p:cNvPr id="2" name="Tablo 1"/>
          <p:cNvGraphicFramePr>
            <a:graphicFrameLocks noGrp="1"/>
          </p:cNvGraphicFramePr>
          <p:nvPr>
            <p:extLst>
              <p:ext uri="{D42A27DB-BD31-4B8C-83A1-F6EECF244321}">
                <p14:modId xmlns:p14="http://schemas.microsoft.com/office/powerpoint/2010/main" val="3955059514"/>
              </p:ext>
            </p:extLst>
          </p:nvPr>
        </p:nvGraphicFramePr>
        <p:xfrm>
          <a:off x="679622" y="4090089"/>
          <a:ext cx="8069090" cy="1853509"/>
        </p:xfrm>
        <a:graphic>
          <a:graphicData uri="http://schemas.openxmlformats.org/drawingml/2006/table">
            <a:tbl>
              <a:tblPr firstRow="1" firstCol="1" bandRow="1">
                <a:tableStyleId>{5C22544A-7EE6-4342-B048-85BDC9FD1C3A}</a:tableStyleId>
              </a:tblPr>
              <a:tblGrid>
                <a:gridCol w="2084810"/>
                <a:gridCol w="2084810"/>
                <a:gridCol w="1949735"/>
                <a:gridCol w="1949735"/>
              </a:tblGrid>
              <a:tr h="264787">
                <a:tc gridSpan="2">
                  <a:txBody>
                    <a:bodyPr/>
                    <a:lstStyle/>
                    <a:p>
                      <a:pPr>
                        <a:lnSpc>
                          <a:spcPct val="115000"/>
                        </a:lnSpc>
                      </a:pPr>
                      <a:endParaRPr lang="tr-TR" sz="1400" dirty="0">
                        <a:effectLst/>
                        <a:latin typeface="Calibri"/>
                        <a:cs typeface="Times New Roman"/>
                      </a:endParaRPr>
                    </a:p>
                  </a:txBody>
                  <a:tcPr marL="44450" marR="44450" marT="0" marB="0" anchor="b"/>
                </a:tc>
                <a:tc hMerge="1">
                  <a:txBody>
                    <a:bodyPr/>
                    <a:lstStyle/>
                    <a:p>
                      <a:endParaRPr lang="tr-TR"/>
                    </a:p>
                  </a:txBody>
                  <a:tcPr/>
                </a:tc>
                <a:tc>
                  <a:txBody>
                    <a:bodyPr/>
                    <a:lstStyle/>
                    <a:p>
                      <a:pPr algn="ctr">
                        <a:lnSpc>
                          <a:spcPct val="115000"/>
                        </a:lnSpc>
                        <a:spcAft>
                          <a:spcPts val="0"/>
                        </a:spcAft>
                      </a:pPr>
                      <a:r>
                        <a:rPr lang="tr-TR" sz="1400">
                          <a:effectLst/>
                        </a:rPr>
                        <a:t>2009/1.Çeyrek</a:t>
                      </a:r>
                      <a:endParaRPr lang="tr-TR"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dirty="0">
                          <a:effectLst/>
                        </a:rPr>
                        <a:t>2010/1.Çeyrek</a:t>
                      </a:r>
                      <a:endParaRPr lang="tr-TR" sz="1400" dirty="0">
                        <a:effectLst/>
                        <a:latin typeface="Calibri"/>
                        <a:ea typeface="Calibri"/>
                        <a:cs typeface="Times New Roman"/>
                      </a:endParaRPr>
                    </a:p>
                  </a:txBody>
                  <a:tcPr marL="44450" marR="44450" marT="0" marB="0" anchor="b"/>
                </a:tc>
              </a:tr>
              <a:tr h="264787">
                <a:tc rowSpan="3">
                  <a:txBody>
                    <a:bodyPr/>
                    <a:lstStyle/>
                    <a:p>
                      <a:pPr algn="ctr">
                        <a:lnSpc>
                          <a:spcPct val="115000"/>
                        </a:lnSpc>
                        <a:spcAft>
                          <a:spcPts val="0"/>
                        </a:spcAft>
                      </a:pPr>
                      <a:r>
                        <a:rPr lang="tr-TR" sz="1800" dirty="0">
                          <a:effectLst/>
                        </a:rPr>
                        <a:t>AMAZON</a:t>
                      </a:r>
                      <a:endParaRPr lang="tr-TR" sz="18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tr-TR" sz="1400" b="0" dirty="0">
                          <a:effectLst/>
                        </a:rPr>
                        <a:t>Net Satış/Gelir</a:t>
                      </a:r>
                      <a:endParaRPr lang="tr-TR" sz="1400" b="0" dirty="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4.889</a:t>
                      </a:r>
                      <a:endParaRPr lang="tr-TR" sz="1400" b="0" dirty="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a:effectLst/>
                        </a:rPr>
                        <a:t>7.131</a:t>
                      </a:r>
                      <a:endParaRPr lang="tr-TR" sz="1400" b="0">
                        <a:effectLst/>
                        <a:latin typeface="Calibri"/>
                        <a:ea typeface="Calibri"/>
                        <a:cs typeface="Times New Roman"/>
                      </a:endParaRPr>
                    </a:p>
                  </a:txBody>
                  <a:tcPr marL="44450" marR="44450" marT="0" marB="0" anchor="b"/>
                </a:tc>
              </a:tr>
              <a:tr h="264787">
                <a:tc vMerge="1">
                  <a:txBody>
                    <a:bodyPr/>
                    <a:lstStyle/>
                    <a:p>
                      <a:endParaRPr lang="tr-TR"/>
                    </a:p>
                  </a:txBody>
                  <a:tcPr/>
                </a:tc>
                <a:tc>
                  <a:txBody>
                    <a:bodyPr/>
                    <a:lstStyle/>
                    <a:p>
                      <a:pPr>
                        <a:lnSpc>
                          <a:spcPct val="115000"/>
                        </a:lnSpc>
                        <a:spcAft>
                          <a:spcPts val="0"/>
                        </a:spcAft>
                      </a:pPr>
                      <a:r>
                        <a:rPr lang="tr-TR" sz="1400" b="0">
                          <a:effectLst/>
                        </a:rPr>
                        <a:t>Net Kar</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177</a:t>
                      </a:r>
                      <a:endParaRPr lang="tr-TR" sz="1400" b="0" dirty="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a:effectLst/>
                        </a:rPr>
                        <a:t>299</a:t>
                      </a:r>
                      <a:endParaRPr lang="tr-TR" sz="1400" b="0">
                        <a:effectLst/>
                        <a:latin typeface="Calibri"/>
                        <a:ea typeface="Calibri"/>
                        <a:cs typeface="Times New Roman"/>
                      </a:endParaRPr>
                    </a:p>
                  </a:txBody>
                  <a:tcPr marL="44450" marR="44450" marT="0" marB="0" anchor="b"/>
                </a:tc>
              </a:tr>
              <a:tr h="264787">
                <a:tc vMerge="1">
                  <a:txBody>
                    <a:bodyPr/>
                    <a:lstStyle/>
                    <a:p>
                      <a:endParaRPr lang="tr-TR"/>
                    </a:p>
                  </a:txBody>
                  <a:tcPr/>
                </a:tc>
                <a:tc>
                  <a:txBody>
                    <a:bodyPr/>
                    <a:lstStyle/>
                    <a:p>
                      <a:pPr>
                        <a:lnSpc>
                          <a:spcPct val="115000"/>
                        </a:lnSpc>
                        <a:spcAft>
                          <a:spcPts val="0"/>
                        </a:spcAft>
                      </a:pPr>
                      <a:r>
                        <a:rPr lang="tr-TR" sz="1400" b="0">
                          <a:effectLst/>
                        </a:rPr>
                        <a:t>Karlılık Rasyosu (%)</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4</a:t>
                      </a:r>
                      <a:endParaRPr lang="tr-TR" sz="1400" b="0" dirty="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4</a:t>
                      </a:r>
                      <a:endParaRPr lang="tr-TR" sz="1400" b="0" dirty="0">
                        <a:effectLst/>
                        <a:latin typeface="Calibri"/>
                        <a:ea typeface="Calibri"/>
                        <a:cs typeface="Times New Roman"/>
                      </a:endParaRPr>
                    </a:p>
                  </a:txBody>
                  <a:tcPr marL="44450" marR="44450" marT="0" marB="0" anchor="b"/>
                </a:tc>
              </a:tr>
              <a:tr h="264787">
                <a:tc rowSpan="3">
                  <a:txBody>
                    <a:bodyPr/>
                    <a:lstStyle/>
                    <a:p>
                      <a:pPr algn="ctr">
                        <a:lnSpc>
                          <a:spcPct val="115000"/>
                        </a:lnSpc>
                        <a:spcAft>
                          <a:spcPts val="0"/>
                        </a:spcAft>
                      </a:pPr>
                      <a:r>
                        <a:rPr lang="tr-TR" sz="1800" dirty="0">
                          <a:effectLst/>
                        </a:rPr>
                        <a:t>EBAY</a:t>
                      </a:r>
                      <a:endParaRPr lang="tr-TR" sz="18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tr-TR" sz="1400" b="0">
                          <a:effectLst/>
                        </a:rPr>
                        <a:t>Net Satış/Gelir</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a:effectLst/>
                        </a:rPr>
                        <a:t>2.021</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2.196</a:t>
                      </a:r>
                      <a:endParaRPr lang="tr-TR" sz="1400" b="0" dirty="0">
                        <a:effectLst/>
                        <a:latin typeface="Calibri"/>
                        <a:ea typeface="Calibri"/>
                        <a:cs typeface="Times New Roman"/>
                      </a:endParaRPr>
                    </a:p>
                  </a:txBody>
                  <a:tcPr marL="44450" marR="44450" marT="0" marB="0" anchor="b"/>
                </a:tc>
              </a:tr>
              <a:tr h="264787">
                <a:tc vMerge="1">
                  <a:txBody>
                    <a:bodyPr/>
                    <a:lstStyle/>
                    <a:p>
                      <a:endParaRPr lang="tr-TR"/>
                    </a:p>
                  </a:txBody>
                  <a:tcPr/>
                </a:tc>
                <a:tc>
                  <a:txBody>
                    <a:bodyPr/>
                    <a:lstStyle/>
                    <a:p>
                      <a:pPr>
                        <a:lnSpc>
                          <a:spcPct val="115000"/>
                        </a:lnSpc>
                        <a:spcAft>
                          <a:spcPts val="0"/>
                        </a:spcAft>
                      </a:pPr>
                      <a:r>
                        <a:rPr lang="tr-TR" sz="1400" b="0">
                          <a:effectLst/>
                        </a:rPr>
                        <a:t>Net Kar</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a:effectLst/>
                        </a:rPr>
                        <a:t>357</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398</a:t>
                      </a:r>
                      <a:endParaRPr lang="tr-TR" sz="1400" b="0" dirty="0">
                        <a:effectLst/>
                        <a:latin typeface="Calibri"/>
                        <a:ea typeface="Calibri"/>
                        <a:cs typeface="Times New Roman"/>
                      </a:endParaRPr>
                    </a:p>
                  </a:txBody>
                  <a:tcPr marL="44450" marR="44450" marT="0" marB="0" anchor="b"/>
                </a:tc>
              </a:tr>
              <a:tr h="264787">
                <a:tc vMerge="1">
                  <a:txBody>
                    <a:bodyPr/>
                    <a:lstStyle/>
                    <a:p>
                      <a:endParaRPr lang="tr-TR"/>
                    </a:p>
                  </a:txBody>
                  <a:tcPr/>
                </a:tc>
                <a:tc>
                  <a:txBody>
                    <a:bodyPr/>
                    <a:lstStyle/>
                    <a:p>
                      <a:pPr>
                        <a:lnSpc>
                          <a:spcPct val="115000"/>
                        </a:lnSpc>
                        <a:spcAft>
                          <a:spcPts val="0"/>
                        </a:spcAft>
                      </a:pPr>
                      <a:r>
                        <a:rPr lang="tr-TR" sz="1400" b="0">
                          <a:effectLst/>
                        </a:rPr>
                        <a:t>Karlılık Rasyosu (%)</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a:effectLst/>
                        </a:rPr>
                        <a:t>18</a:t>
                      </a:r>
                      <a:endParaRPr lang="tr-TR" sz="1400" b="0">
                        <a:effectLst/>
                        <a:latin typeface="Calibri"/>
                        <a:ea typeface="Calibri"/>
                        <a:cs typeface="Times New Roman"/>
                      </a:endParaRPr>
                    </a:p>
                  </a:txBody>
                  <a:tcPr marL="44450" marR="44450" marT="0" marB="0" anchor="b"/>
                </a:tc>
                <a:tc>
                  <a:txBody>
                    <a:bodyPr/>
                    <a:lstStyle/>
                    <a:p>
                      <a:pPr marR="481330" algn="r">
                        <a:lnSpc>
                          <a:spcPct val="115000"/>
                        </a:lnSpc>
                        <a:spcAft>
                          <a:spcPts val="0"/>
                        </a:spcAft>
                      </a:pPr>
                      <a:r>
                        <a:rPr lang="tr-TR" sz="1400" b="0" dirty="0">
                          <a:effectLst/>
                        </a:rPr>
                        <a:t>18</a:t>
                      </a:r>
                      <a:endParaRPr lang="tr-TR" sz="1400" b="0" dirty="0">
                        <a:effectLst/>
                        <a:latin typeface="Calibri"/>
                        <a:ea typeface="Calibri"/>
                        <a:cs typeface="Times New Roman"/>
                      </a:endParaRPr>
                    </a:p>
                  </a:txBody>
                  <a:tcPr marL="44450" marR="44450" marT="0" marB="0" anchor="b"/>
                </a:tc>
              </a:tr>
            </a:tbl>
          </a:graphicData>
        </a:graphic>
      </p:graphicFrame>
      <p:sp>
        <p:nvSpPr>
          <p:cNvPr id="3" name="Dikdörtgen 2"/>
          <p:cNvSpPr/>
          <p:nvPr/>
        </p:nvSpPr>
        <p:spPr>
          <a:xfrm>
            <a:off x="741405" y="3773768"/>
            <a:ext cx="7883612" cy="307777"/>
          </a:xfrm>
          <a:prstGeom prst="rect">
            <a:avLst/>
          </a:prstGeom>
        </p:spPr>
        <p:txBody>
          <a:bodyPr wrap="square">
            <a:spAutoFit/>
          </a:bodyPr>
          <a:lstStyle/>
          <a:p>
            <a:pPr algn="ctr"/>
            <a:r>
              <a:rPr lang="tr-TR" sz="1400" b="1" dirty="0"/>
              <a:t>Bazı C2C Alışveriş Sitelerinin Karlılık Durumları (</a:t>
            </a:r>
            <a:r>
              <a:rPr lang="tr-TR" sz="1400" b="1" dirty="0" smtClean="0"/>
              <a:t>Milyon USD</a:t>
            </a:r>
            <a:r>
              <a:rPr lang="tr-TR" sz="1400" b="1" dirty="0"/>
              <a:t>)</a:t>
            </a:r>
          </a:p>
        </p:txBody>
      </p:sp>
    </p:spTree>
    <p:extLst>
      <p:ext uri="{BB962C8B-B14F-4D97-AF65-F5344CB8AC3E}">
        <p14:creationId xmlns:p14="http://schemas.microsoft.com/office/powerpoint/2010/main" val="390325887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467583" y="-207275"/>
            <a:ext cx="8229600" cy="1143000"/>
          </a:xfrm>
        </p:spPr>
        <p:txBody>
          <a:bodyPr/>
          <a:lstStyle/>
          <a:p>
            <a:pPr eaLnBrk="1" hangingPunct="1"/>
            <a:r>
              <a:rPr lang="tr-TR" sz="2400" b="1" dirty="0"/>
              <a:t>İşletmeden veya Tüketiciden Kamuya </a:t>
            </a:r>
            <a:r>
              <a:rPr lang="tr-TR" sz="2400" b="1" dirty="0" smtClean="0"/>
              <a:t/>
            </a:r>
            <a:br>
              <a:rPr lang="tr-TR" sz="2400" b="1" dirty="0" smtClean="0"/>
            </a:br>
            <a:r>
              <a:rPr lang="tr-TR" sz="2400" b="1" dirty="0" smtClean="0"/>
              <a:t>(</a:t>
            </a:r>
            <a:r>
              <a:rPr lang="tr-TR" sz="2400" b="1" dirty="0"/>
              <a:t>B2G/C2G - </a:t>
            </a:r>
            <a:r>
              <a:rPr lang="en-US" sz="2400" b="1" dirty="0"/>
              <a:t>Business or Consumer to Government</a:t>
            </a:r>
            <a:r>
              <a:rPr lang="tr-TR" sz="2400" b="1" dirty="0"/>
              <a:t>)</a:t>
            </a:r>
            <a:endParaRPr lang="en-US" sz="2400" b="1" dirty="0" smtClean="0"/>
          </a:p>
        </p:txBody>
      </p:sp>
      <p:pic>
        <p:nvPicPr>
          <p:cNvPr id="7" name="Resim 6" descr="C:\Users\farabi\Desktop\Untitled-3.jpg"/>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085267" cy="2389187"/>
          </a:xfrm>
          <a:prstGeom prst="rect">
            <a:avLst/>
          </a:prstGeom>
          <a:ln>
            <a:noFill/>
          </a:ln>
          <a:effectLst>
            <a:outerShdw blurRad="190500" algn="tl" rotWithShape="0">
              <a:srgbClr val="000000">
                <a:alpha val="70000"/>
              </a:srgbClr>
            </a:outerShdw>
          </a:effectLst>
        </p:spPr>
      </p:pic>
      <p:sp>
        <p:nvSpPr>
          <p:cNvPr id="8" name="Rectangle 3"/>
          <p:cNvSpPr txBox="1">
            <a:spLocks noChangeArrowheads="1"/>
          </p:cNvSpPr>
          <p:nvPr/>
        </p:nvSpPr>
        <p:spPr bwMode="auto">
          <a:xfrm>
            <a:off x="539750" y="3690187"/>
            <a:ext cx="8208962" cy="242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1200"/>
              </a:spcAft>
            </a:pPr>
            <a:r>
              <a:rPr lang="tr-TR" sz="1400" dirty="0"/>
              <a:t>Merkezi yönetim ve yerel yönetimlerle ilgili işlemlerin halkın ulaşması açısından kolaylaştırılması kapsamında ortaya çıkan e-devlet uygulamaları vb. uygulamalar, B2G veya C2G şekillerinde yeni elektronik ticaret türlerinin de ortaya çıkmasına sebep olmuştur</a:t>
            </a:r>
            <a:r>
              <a:rPr lang="tr-TR" sz="1400" dirty="0" smtClean="0"/>
              <a:t>.</a:t>
            </a:r>
          </a:p>
          <a:p>
            <a:pPr eaLnBrk="1" hangingPunct="1">
              <a:spcAft>
                <a:spcPts val="1200"/>
              </a:spcAft>
            </a:pPr>
            <a:r>
              <a:rPr lang="tr-TR" sz="1400" dirty="0"/>
              <a:t>Kamu ihaleleri ile ilgili işlemler, vergilendirme, cezalandırma, gümrük işlemleri, sosyal güvenlik işlemleri gibi kamu hizmetlerinin (veya cezalarının) internet üzerinden gerçekleştirilmesi şeklindeki elektronik ticaret türüne B2G veya C2G denmektedir</a:t>
            </a:r>
            <a:r>
              <a:rPr lang="tr-TR" sz="1400" dirty="0" smtClean="0"/>
              <a:t>.</a:t>
            </a:r>
          </a:p>
          <a:p>
            <a:pPr eaLnBrk="1" hangingPunct="1">
              <a:spcAft>
                <a:spcPts val="1200"/>
              </a:spcAft>
            </a:pPr>
            <a:r>
              <a:rPr lang="tr-TR" sz="1400" dirty="0"/>
              <a:t>Taraflardan biri devlet iken diğeri bu hizmetten yararlanacak olan son gerçek veya tüzel kişi ise C2G, son kişisi değil de bir anlamda alım satımı yapan tüzel kişi (örneğin otopark ihalesine giren tüzel kişi) ise B2G tanımının kapsamına girmektedir.</a:t>
            </a:r>
            <a:endParaRPr lang="en-US" sz="1400" dirty="0" smtClean="0"/>
          </a:p>
        </p:txBody>
      </p:sp>
    </p:spTree>
    <p:extLst>
      <p:ext uri="{BB962C8B-B14F-4D97-AF65-F5344CB8AC3E}">
        <p14:creationId xmlns:p14="http://schemas.microsoft.com/office/powerpoint/2010/main" val="124319371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9113" y="-355557"/>
            <a:ext cx="8229600" cy="1143000"/>
          </a:xfrm>
        </p:spPr>
        <p:txBody>
          <a:bodyPr/>
          <a:lstStyle/>
          <a:p>
            <a:pPr eaLnBrk="1" hangingPunct="1"/>
            <a:r>
              <a:rPr lang="tr-TR" sz="2400" b="1" dirty="0"/>
              <a:t>ELEKTRONİK TİCARETİN KAPSAMI</a:t>
            </a:r>
            <a:endParaRPr lang="en-US" sz="2400" b="1" dirty="0" smtClean="0"/>
          </a:p>
        </p:txBody>
      </p:sp>
      <p:graphicFrame>
        <p:nvGraphicFramePr>
          <p:cNvPr id="2" name="Tablo 1"/>
          <p:cNvGraphicFramePr>
            <a:graphicFrameLocks noGrp="1"/>
          </p:cNvGraphicFramePr>
          <p:nvPr>
            <p:extLst>
              <p:ext uri="{D42A27DB-BD31-4B8C-83A1-F6EECF244321}">
                <p14:modId xmlns:p14="http://schemas.microsoft.com/office/powerpoint/2010/main" val="1946402218"/>
              </p:ext>
            </p:extLst>
          </p:nvPr>
        </p:nvGraphicFramePr>
        <p:xfrm>
          <a:off x="1945134" y="544534"/>
          <a:ext cx="5398193" cy="5689600"/>
        </p:xfrm>
        <a:graphic>
          <a:graphicData uri="http://schemas.openxmlformats.org/drawingml/2006/table">
            <a:tbl>
              <a:tblPr firstRow="1" firstCol="1" bandRow="1">
                <a:tableStyleId>{5C22544A-7EE6-4342-B048-85BDC9FD1C3A}</a:tableStyleId>
              </a:tblPr>
              <a:tblGrid>
                <a:gridCol w="2468381"/>
                <a:gridCol w="718489"/>
                <a:gridCol w="718489"/>
                <a:gridCol w="718489"/>
                <a:gridCol w="774345"/>
              </a:tblGrid>
              <a:tr h="145322">
                <a:tc>
                  <a:txBody>
                    <a:bodyPr/>
                    <a:lstStyle/>
                    <a:p>
                      <a:pPr marR="269875" indent="180340">
                        <a:lnSpc>
                          <a:spcPts val="1415"/>
                        </a:lnSpc>
                        <a:spcAft>
                          <a:spcPts val="0"/>
                        </a:spcAft>
                      </a:pPr>
                      <a:r>
                        <a:rPr lang="tr-TR" sz="1050" spc="-10" dirty="0">
                          <a:solidFill>
                            <a:schemeClr val="accent4">
                              <a:lumMod val="75000"/>
                            </a:schemeClr>
                          </a:solidFill>
                          <a:effectLst/>
                        </a:rPr>
                        <a:t>İşlemler</a:t>
                      </a:r>
                      <a:endParaRPr lang="tr-TR" sz="1050" dirty="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B2C</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B2B</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C2C</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B2G/C2G</a:t>
                      </a:r>
                      <a:endParaRPr lang="tr-TR" sz="1050">
                        <a:solidFill>
                          <a:schemeClr val="accent4">
                            <a:lumMod val="75000"/>
                          </a:schemeClr>
                        </a:solidFill>
                        <a:effectLst/>
                        <a:latin typeface="Calibri"/>
                        <a:ea typeface="Calibri"/>
                        <a:cs typeface="Times New Roman"/>
                      </a:endParaRPr>
                    </a:p>
                  </a:txBody>
                  <a:tcPr marL="53934" marR="53934" marT="0" marB="0"/>
                </a:tc>
              </a:tr>
              <a:tr h="145322">
                <a:tc>
                  <a:txBody>
                    <a:bodyPr/>
                    <a:lstStyle/>
                    <a:p>
                      <a:pPr marR="269875" indent="180340" algn="just">
                        <a:lnSpc>
                          <a:spcPts val="1415"/>
                        </a:lnSpc>
                        <a:spcAft>
                          <a:spcPts val="0"/>
                        </a:spcAft>
                      </a:pPr>
                      <a:r>
                        <a:rPr lang="tr-TR" sz="1050" spc="-10">
                          <a:solidFill>
                            <a:schemeClr val="accent4">
                              <a:lumMod val="75000"/>
                            </a:schemeClr>
                          </a:solidFill>
                          <a:effectLst/>
                        </a:rPr>
                        <a:t>Tanıtım</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dirty="0">
                          <a:solidFill>
                            <a:schemeClr val="accent4">
                              <a:lumMod val="75000"/>
                            </a:schemeClr>
                          </a:solidFill>
                          <a:effectLst/>
                        </a:rPr>
                        <a:t>Pazarlama</a:t>
                      </a:r>
                      <a:endParaRPr lang="tr-TR" sz="1050" dirty="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45322">
                <a:tc>
                  <a:txBody>
                    <a:bodyPr/>
                    <a:lstStyle/>
                    <a:p>
                      <a:pPr marR="269875" indent="180340" algn="just">
                        <a:lnSpc>
                          <a:spcPts val="1415"/>
                        </a:lnSpc>
                        <a:spcAft>
                          <a:spcPts val="0"/>
                        </a:spcAft>
                      </a:pPr>
                      <a:r>
                        <a:rPr lang="tr-TR" sz="1050" spc="-10" dirty="0">
                          <a:solidFill>
                            <a:schemeClr val="accent4">
                              <a:lumMod val="75000"/>
                            </a:schemeClr>
                          </a:solidFill>
                          <a:effectLst/>
                        </a:rPr>
                        <a:t>Sanal Mağaza</a:t>
                      </a:r>
                      <a:endParaRPr lang="tr-TR" sz="1050" dirty="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dirty="0">
                          <a:solidFill>
                            <a:schemeClr val="accent4">
                              <a:lumMod val="75000"/>
                            </a:schemeClr>
                          </a:solidFill>
                          <a:effectLst/>
                        </a:rPr>
                        <a:t>*</a:t>
                      </a:r>
                      <a:endParaRPr lang="tr-TR" sz="1050" dirty="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45322">
                <a:tc>
                  <a:txBody>
                    <a:bodyPr/>
                    <a:lstStyle/>
                    <a:p>
                      <a:pPr marR="269875" indent="180340" algn="just">
                        <a:lnSpc>
                          <a:spcPts val="1415"/>
                        </a:lnSpc>
                        <a:spcAft>
                          <a:spcPts val="0"/>
                        </a:spcAft>
                      </a:pPr>
                      <a:r>
                        <a:rPr lang="tr-TR" sz="1050" spc="-10">
                          <a:solidFill>
                            <a:schemeClr val="accent4">
                              <a:lumMod val="75000"/>
                            </a:schemeClr>
                          </a:solidFill>
                          <a:effectLst/>
                        </a:rPr>
                        <a:t>Sipariş Verme</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dirty="0">
                          <a:solidFill>
                            <a:schemeClr val="accent4">
                              <a:lumMod val="75000"/>
                            </a:schemeClr>
                          </a:solidFill>
                          <a:effectLst/>
                        </a:rPr>
                        <a:t>*</a:t>
                      </a:r>
                      <a:endParaRPr lang="tr-TR" sz="1050" dirty="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45322">
                <a:tc>
                  <a:txBody>
                    <a:bodyPr/>
                    <a:lstStyle/>
                    <a:p>
                      <a:pPr marR="269875" indent="180340" algn="just">
                        <a:lnSpc>
                          <a:spcPts val="1415"/>
                        </a:lnSpc>
                        <a:spcAft>
                          <a:spcPts val="0"/>
                        </a:spcAft>
                      </a:pPr>
                      <a:r>
                        <a:rPr lang="tr-TR" sz="1050" spc="-10">
                          <a:solidFill>
                            <a:schemeClr val="accent4">
                              <a:lumMod val="75000"/>
                            </a:schemeClr>
                          </a:solidFill>
                          <a:effectLst/>
                        </a:rPr>
                        <a:t>Ödeme</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45322">
                <a:tc>
                  <a:txBody>
                    <a:bodyPr/>
                    <a:lstStyle/>
                    <a:p>
                      <a:pPr marR="269875" indent="180340" algn="just">
                        <a:lnSpc>
                          <a:spcPts val="1415"/>
                        </a:lnSpc>
                        <a:spcAft>
                          <a:spcPts val="0"/>
                        </a:spcAft>
                      </a:pPr>
                      <a:r>
                        <a:rPr lang="tr-TR" sz="1050" spc="-10">
                          <a:solidFill>
                            <a:schemeClr val="accent4">
                              <a:lumMod val="75000"/>
                            </a:schemeClr>
                          </a:solidFill>
                          <a:effectLst/>
                        </a:rPr>
                        <a:t>Teknik Bilgi/Destek</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45322">
                <a:tc>
                  <a:txBody>
                    <a:bodyPr/>
                    <a:lstStyle/>
                    <a:p>
                      <a:pPr marR="269875" indent="180340" algn="just">
                        <a:lnSpc>
                          <a:spcPts val="1415"/>
                        </a:lnSpc>
                        <a:spcAft>
                          <a:spcPts val="0"/>
                        </a:spcAft>
                      </a:pPr>
                      <a:r>
                        <a:rPr lang="tr-TR" sz="1050" spc="-10">
                          <a:solidFill>
                            <a:schemeClr val="accent4">
                              <a:lumMod val="75000"/>
                            </a:schemeClr>
                          </a:solidFill>
                          <a:effectLst/>
                        </a:rPr>
                        <a:t>Garanti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52813">
                <a:tc>
                  <a:txBody>
                    <a:bodyPr/>
                    <a:lstStyle/>
                    <a:p>
                      <a:pPr marR="269875" indent="180340" algn="just">
                        <a:lnSpc>
                          <a:spcPts val="1415"/>
                        </a:lnSpc>
                        <a:spcAft>
                          <a:spcPts val="0"/>
                        </a:spcAft>
                      </a:pPr>
                      <a:r>
                        <a:rPr lang="tr-TR" sz="1050" spc="-10">
                          <a:solidFill>
                            <a:schemeClr val="accent4">
                              <a:lumMod val="75000"/>
                            </a:schemeClr>
                          </a:solidFill>
                          <a:effectLst/>
                        </a:rPr>
                        <a:t>Aracılık/Komisyonculuk</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Bankacılık/Finans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Sigortacılık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Kamu İhaleleri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Kamu Hizmetleri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Kamu Alımları</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Gümrük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Dış Ticaret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Çevrimiçi Dağıtım</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Fiziksel Dağıtım</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Sözleşme Yapma</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Üretim Yapma</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Üretim Planlaması Yapma</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Üretim İzleme</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Ürün Tasarımı/Özgünleştirme</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Borsa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Proje/Danışmanlık</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Mühendislik</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Ajans/Habercilik</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Elektronik Pazaryeri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Sosyal Güvenlik Hizmetleri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Elektronik İmza/İzin İşlemleri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Vergi/Ceza/Harç vb. İşlemler</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a:t>
                      </a:r>
                      <a:endParaRPr lang="tr-TR" sz="1050">
                        <a:solidFill>
                          <a:schemeClr val="accent4">
                            <a:lumMod val="75000"/>
                          </a:schemeClr>
                        </a:solidFill>
                        <a:effectLst/>
                        <a:latin typeface="Calibri"/>
                        <a:ea typeface="Calibri"/>
                        <a:cs typeface="Times New Roman"/>
                      </a:endParaRPr>
                    </a:p>
                  </a:txBody>
                  <a:tcPr marL="53934" marR="53934" marT="0" marB="0"/>
                </a:tc>
              </a:tr>
              <a:tr h="139829">
                <a:tc>
                  <a:txBody>
                    <a:bodyPr/>
                    <a:lstStyle/>
                    <a:p>
                      <a:pPr marR="269875" indent="180340" algn="just">
                        <a:lnSpc>
                          <a:spcPts val="1415"/>
                        </a:lnSpc>
                        <a:spcAft>
                          <a:spcPts val="0"/>
                        </a:spcAft>
                      </a:pPr>
                      <a:r>
                        <a:rPr lang="tr-TR" sz="1050" spc="-10">
                          <a:solidFill>
                            <a:schemeClr val="accent4">
                              <a:lumMod val="75000"/>
                            </a:schemeClr>
                          </a:solidFill>
                          <a:effectLst/>
                        </a:rPr>
                        <a:t>Teşvik/Destek Hizmetleri</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a:solidFill>
                            <a:schemeClr val="accent4">
                              <a:lumMod val="75000"/>
                            </a:schemeClr>
                          </a:solidFill>
                          <a:effectLst/>
                        </a:rPr>
                        <a:t> </a:t>
                      </a:r>
                      <a:endParaRPr lang="tr-TR" sz="1050">
                        <a:solidFill>
                          <a:schemeClr val="accent4">
                            <a:lumMod val="75000"/>
                          </a:schemeClr>
                        </a:solidFill>
                        <a:effectLst/>
                        <a:latin typeface="Calibri"/>
                        <a:ea typeface="Calibri"/>
                        <a:cs typeface="Times New Roman"/>
                      </a:endParaRPr>
                    </a:p>
                  </a:txBody>
                  <a:tcPr marL="53934" marR="53934" marT="0" marB="0"/>
                </a:tc>
                <a:tc>
                  <a:txBody>
                    <a:bodyPr/>
                    <a:lstStyle/>
                    <a:p>
                      <a:pPr algn="ctr">
                        <a:lnSpc>
                          <a:spcPts val="1415"/>
                        </a:lnSpc>
                        <a:spcAft>
                          <a:spcPts val="0"/>
                        </a:spcAft>
                      </a:pPr>
                      <a:r>
                        <a:rPr lang="tr-TR" sz="1050" spc="-10" dirty="0">
                          <a:solidFill>
                            <a:schemeClr val="accent4">
                              <a:lumMod val="75000"/>
                            </a:schemeClr>
                          </a:solidFill>
                          <a:effectLst/>
                        </a:rPr>
                        <a:t>*</a:t>
                      </a:r>
                      <a:endParaRPr lang="tr-TR" sz="1050" dirty="0">
                        <a:solidFill>
                          <a:schemeClr val="accent4">
                            <a:lumMod val="75000"/>
                          </a:schemeClr>
                        </a:solidFill>
                        <a:effectLst/>
                        <a:latin typeface="Calibri"/>
                        <a:ea typeface="Calibri"/>
                        <a:cs typeface="Times New Roman"/>
                      </a:endParaRPr>
                    </a:p>
                  </a:txBody>
                  <a:tcPr marL="53934" marR="53934" marT="0" marB="0"/>
                </a:tc>
              </a:tr>
            </a:tbl>
          </a:graphicData>
        </a:graphic>
      </p:graphicFrame>
    </p:spTree>
    <p:extLst>
      <p:ext uri="{BB962C8B-B14F-4D97-AF65-F5344CB8AC3E}">
        <p14:creationId xmlns:p14="http://schemas.microsoft.com/office/powerpoint/2010/main" val="1576344911"/>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9113" y="-355557"/>
            <a:ext cx="8229600" cy="1143000"/>
          </a:xfrm>
        </p:spPr>
        <p:txBody>
          <a:bodyPr/>
          <a:lstStyle/>
          <a:p>
            <a:pPr eaLnBrk="1" hangingPunct="1"/>
            <a:r>
              <a:rPr lang="tr-TR" sz="2400" b="1" dirty="0"/>
              <a:t>ELEKTRONİK TİCARETİN TARAFLARI</a:t>
            </a:r>
            <a:endParaRPr lang="en-US" sz="2400" b="1" dirty="0" smtClean="0"/>
          </a:p>
        </p:txBody>
      </p:sp>
      <p:graphicFrame>
        <p:nvGraphicFramePr>
          <p:cNvPr id="5" name="Diyagram 4"/>
          <p:cNvGraphicFramePr/>
          <p:nvPr>
            <p:extLst>
              <p:ext uri="{D42A27DB-BD31-4B8C-83A1-F6EECF244321}">
                <p14:modId xmlns:p14="http://schemas.microsoft.com/office/powerpoint/2010/main" val="3661716787"/>
              </p:ext>
            </p:extLst>
          </p:nvPr>
        </p:nvGraphicFramePr>
        <p:xfrm>
          <a:off x="670381" y="378823"/>
          <a:ext cx="7807416" cy="5434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174573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eaLnBrk="1" hangingPunct="1">
              <a:spcBef>
                <a:spcPct val="50000"/>
              </a:spcBef>
            </a:pPr>
            <a:r>
              <a:rPr lang="tr-TR" sz="2400" b="1" dirty="0" smtClean="0"/>
              <a:t>ELEKTRONİK TİCARETİN TARAFLARI</a:t>
            </a:r>
            <a:endParaRPr lang="en-GB" sz="2400" b="1" dirty="0">
              <a:cs typeface="Arial" charset="0"/>
            </a:endParaRPr>
          </a:p>
        </p:txBody>
      </p:sp>
      <p:sp>
        <p:nvSpPr>
          <p:cNvPr id="11268" name="Text Box 4"/>
          <p:cNvSpPr txBox="1">
            <a:spLocks noChangeArrowheads="1"/>
          </p:cNvSpPr>
          <p:nvPr/>
        </p:nvSpPr>
        <p:spPr bwMode="auto">
          <a:xfrm>
            <a:off x="1150938" y="123504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t>Firma içinde </a:t>
            </a:r>
            <a:r>
              <a:rPr lang="tr-TR" sz="2000" b="1" dirty="0" smtClean="0"/>
              <a:t>taraflar şunlardır:</a:t>
            </a:r>
            <a:endParaRPr lang="tr-TR" sz="2000" b="1" dirty="0"/>
          </a:p>
        </p:txBody>
      </p:sp>
      <p:sp>
        <p:nvSpPr>
          <p:cNvPr id="7" name="Rectangle 3"/>
          <p:cNvSpPr txBox="1">
            <a:spLocks noChangeArrowheads="1"/>
          </p:cNvSpPr>
          <p:nvPr/>
        </p:nvSpPr>
        <p:spPr bwMode="auto">
          <a:xfrm>
            <a:off x="111911" y="1672987"/>
            <a:ext cx="68265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dirty="0"/>
              <a:t>Üst düzey yönetim,</a:t>
            </a:r>
          </a:p>
          <a:p>
            <a:pPr lvl="0"/>
            <a:r>
              <a:rPr lang="tr-TR" sz="1800" dirty="0"/>
              <a:t>Satın alma,</a:t>
            </a:r>
          </a:p>
          <a:p>
            <a:pPr lvl="0"/>
            <a:r>
              <a:rPr lang="tr-TR" sz="1800" dirty="0"/>
              <a:t>Envanter yönetimi,</a:t>
            </a:r>
          </a:p>
          <a:p>
            <a:pPr lvl="0"/>
            <a:r>
              <a:rPr lang="tr-TR" sz="1800" dirty="0"/>
              <a:t>İmalat,</a:t>
            </a:r>
          </a:p>
          <a:p>
            <a:pPr lvl="0"/>
            <a:r>
              <a:rPr lang="tr-TR" sz="1800" dirty="0"/>
              <a:t>Hizmet temini</a:t>
            </a:r>
            <a:r>
              <a:rPr lang="tr-TR" sz="1800" dirty="0" smtClean="0"/>
              <a:t>,</a:t>
            </a:r>
          </a:p>
          <a:p>
            <a:pPr lvl="0"/>
            <a:r>
              <a:rPr lang="tr-TR" sz="1800" dirty="0" smtClean="0"/>
              <a:t>Doğrudan satış,</a:t>
            </a:r>
          </a:p>
          <a:p>
            <a:pPr lvl="0"/>
            <a:r>
              <a:rPr lang="tr-TR" sz="1800" dirty="0" smtClean="0"/>
              <a:t>Satış kanalı yönetimi,</a:t>
            </a:r>
          </a:p>
          <a:p>
            <a:pPr lvl="0"/>
            <a:r>
              <a:rPr lang="tr-TR" sz="1800" dirty="0" smtClean="0"/>
              <a:t>Satış sonrası destek,</a:t>
            </a:r>
          </a:p>
          <a:p>
            <a:pPr lvl="0"/>
            <a:r>
              <a:rPr lang="tr-TR" sz="1800" dirty="0" smtClean="0"/>
              <a:t>Pazarlama ve halkla ilişkiler,</a:t>
            </a:r>
          </a:p>
          <a:p>
            <a:pPr lvl="0"/>
            <a:r>
              <a:rPr lang="tr-TR" sz="1800" dirty="0" smtClean="0"/>
              <a:t>Muhasebe,</a:t>
            </a:r>
          </a:p>
          <a:p>
            <a:pPr lvl="0"/>
            <a:r>
              <a:rPr lang="tr-TR" sz="1800" dirty="0" smtClean="0"/>
              <a:t>Eğitim,</a:t>
            </a:r>
          </a:p>
          <a:p>
            <a:r>
              <a:rPr lang="tr-TR" sz="1800" dirty="0" smtClean="0"/>
              <a:t>Yasal konular.</a:t>
            </a:r>
            <a:endParaRPr lang="tr-TR" sz="1800" dirty="0"/>
          </a:p>
        </p:txBody>
      </p:sp>
      <p:pic>
        <p:nvPicPr>
          <p:cNvPr id="5122" name="Picture 2" descr="http://www.disphar.com/uploads/Image/18%20Business%20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838" y="1672987"/>
            <a:ext cx="5787691" cy="2700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6300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eaLnBrk="1" hangingPunct="1">
              <a:spcBef>
                <a:spcPct val="50000"/>
              </a:spcBef>
            </a:pPr>
            <a:r>
              <a:rPr lang="tr-TR" sz="2400" b="1" dirty="0" smtClean="0"/>
              <a:t>ELEKTRONİK TİCARETİN TARAFLARI</a:t>
            </a:r>
            <a:endParaRPr lang="en-GB" sz="2400" b="1" dirty="0">
              <a:cs typeface="Arial" charset="0"/>
            </a:endParaRPr>
          </a:p>
        </p:txBody>
      </p:sp>
      <p:sp>
        <p:nvSpPr>
          <p:cNvPr id="11268" name="Text Box 4"/>
          <p:cNvSpPr txBox="1">
            <a:spLocks noChangeArrowheads="1"/>
          </p:cNvSpPr>
          <p:nvPr/>
        </p:nvSpPr>
        <p:spPr bwMode="auto">
          <a:xfrm>
            <a:off x="1150938" y="123504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t>Tüketiciler </a:t>
            </a:r>
            <a:r>
              <a:rPr lang="tr-TR" sz="2000" b="1" dirty="0" smtClean="0"/>
              <a:t>şu </a:t>
            </a:r>
            <a:r>
              <a:rPr lang="tr-TR" sz="2000" b="1" dirty="0"/>
              <a:t>şekilde sınıflandırılabilir:</a:t>
            </a:r>
          </a:p>
        </p:txBody>
      </p:sp>
      <p:sp>
        <p:nvSpPr>
          <p:cNvPr id="7" name="Rectangle 3"/>
          <p:cNvSpPr txBox="1">
            <a:spLocks noChangeArrowheads="1"/>
          </p:cNvSpPr>
          <p:nvPr/>
        </p:nvSpPr>
        <p:spPr bwMode="auto">
          <a:xfrm>
            <a:off x="1274505" y="1921182"/>
            <a:ext cx="68265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a:t>X Kuşağı: </a:t>
            </a:r>
            <a:r>
              <a:rPr lang="tr-TR" sz="1800" dirty="0"/>
              <a:t>30’lu yaşlarda internet teknolojisi ile tanışan, teknoloji odaklı olmayan veya teknoloji göçmeni olarak adlandırılan kuşak “X Kuşağı” olarak adlandırılmaktadır</a:t>
            </a:r>
            <a:r>
              <a:rPr lang="tr-TR" sz="1800" dirty="0" smtClean="0"/>
              <a:t>.</a:t>
            </a:r>
          </a:p>
          <a:p>
            <a:pPr lvl="0"/>
            <a:endParaRPr lang="tr-TR" sz="1800" dirty="0"/>
          </a:p>
          <a:p>
            <a:pPr lvl="0"/>
            <a:r>
              <a:rPr lang="tr-TR" sz="1800" b="1" dirty="0"/>
              <a:t>Y Kuşağı: </a:t>
            </a:r>
            <a:r>
              <a:rPr lang="tr-TR" sz="1800" dirty="0"/>
              <a:t>10’lu yaşlarda internet teknolojisi ile tanışan, internette araştırma yapan, kitap okuyan, müzik dinleyen kuşak “Y Kuşağı” olarak adlandırılmaktadır</a:t>
            </a:r>
            <a:r>
              <a:rPr lang="tr-TR" sz="1800" dirty="0" smtClean="0"/>
              <a:t>.</a:t>
            </a:r>
          </a:p>
          <a:p>
            <a:pPr lvl="0"/>
            <a:endParaRPr lang="tr-TR" sz="1800" dirty="0"/>
          </a:p>
          <a:p>
            <a:r>
              <a:rPr lang="tr-TR" sz="1800" b="1" dirty="0"/>
              <a:t>Z Kuşağı: </a:t>
            </a:r>
            <a:r>
              <a:rPr lang="tr-TR" sz="1800" dirty="0" smtClean="0"/>
              <a:t>İnternet </a:t>
            </a:r>
            <a:r>
              <a:rPr lang="tr-TR" sz="1800" dirty="0"/>
              <a:t>teknolojisi ile doğduğu anda tanışmış olan ve bu nedenle “internet ile akraba” veya “doğuştan dijital” olarak tanımlanan, bilgisayar bağlantılı, tıklayan, sosyal ağ üyesi olan “Z Kuşağı” </a:t>
            </a:r>
            <a:r>
              <a:rPr lang="tr-TR" sz="1800" dirty="0" err="1"/>
              <a:t>dır</a:t>
            </a:r>
            <a:endParaRPr lang="tr-TR" sz="1800" dirty="0"/>
          </a:p>
        </p:txBody>
      </p:sp>
    </p:spTree>
    <p:extLst>
      <p:ext uri="{BB962C8B-B14F-4D97-AF65-F5344CB8AC3E}">
        <p14:creationId xmlns:p14="http://schemas.microsoft.com/office/powerpoint/2010/main" val="17716263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cap="all" dirty="0"/>
              <a:t>ELEKTRONİK TİCARETTE SATIN ALINAN </a:t>
            </a:r>
            <a:r>
              <a:rPr lang="tr-TR" sz="2400" b="1" cap="all" dirty="0" smtClean="0"/>
              <a:t/>
            </a:r>
            <a:br>
              <a:rPr lang="tr-TR" sz="2400" b="1" cap="all" dirty="0" smtClean="0"/>
            </a:br>
            <a:r>
              <a:rPr lang="tr-TR" sz="2400" b="1" cap="all" dirty="0" smtClean="0"/>
              <a:t>MAL </a:t>
            </a:r>
            <a:r>
              <a:rPr lang="tr-TR" sz="2400" b="1" cap="all" dirty="0"/>
              <a:t>VE HİZMETLER</a:t>
            </a:r>
          </a:p>
        </p:txBody>
      </p:sp>
      <p:sp>
        <p:nvSpPr>
          <p:cNvPr id="7" name="Rectangle 3"/>
          <p:cNvSpPr txBox="1">
            <a:spLocks noChangeArrowheads="1"/>
          </p:cNvSpPr>
          <p:nvPr/>
        </p:nvSpPr>
        <p:spPr bwMode="auto">
          <a:xfrm>
            <a:off x="856493" y="1424794"/>
            <a:ext cx="7634363" cy="44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tr-TR" sz="1800" b="1" dirty="0" smtClean="0"/>
              <a:t>Yazılım</a:t>
            </a:r>
          </a:p>
          <a:p>
            <a:pPr lvl="0">
              <a:lnSpc>
                <a:spcPct val="150000"/>
              </a:lnSpc>
            </a:pPr>
            <a:r>
              <a:rPr lang="tr-TR" sz="1800" b="1" dirty="0" smtClean="0"/>
              <a:t>Film</a:t>
            </a:r>
            <a:r>
              <a:rPr lang="tr-TR" sz="1800" b="1" dirty="0"/>
              <a:t>, Video </a:t>
            </a:r>
            <a:r>
              <a:rPr lang="tr-TR" sz="1800" b="1" dirty="0" smtClean="0"/>
              <a:t>ve </a:t>
            </a:r>
            <a:r>
              <a:rPr lang="tr-TR" sz="1800" b="1" dirty="0"/>
              <a:t>Müzik </a:t>
            </a:r>
            <a:r>
              <a:rPr lang="tr-TR" sz="1800" b="1" dirty="0" smtClean="0"/>
              <a:t>Albümleri</a:t>
            </a:r>
          </a:p>
          <a:p>
            <a:pPr lvl="0">
              <a:lnSpc>
                <a:spcPct val="150000"/>
              </a:lnSpc>
            </a:pPr>
            <a:r>
              <a:rPr lang="tr-TR" sz="1800" b="1" dirty="0" smtClean="0"/>
              <a:t>Kitap</a:t>
            </a:r>
            <a:r>
              <a:rPr lang="tr-TR" sz="1800" b="1" dirty="0"/>
              <a:t>, Dergi ve </a:t>
            </a:r>
            <a:r>
              <a:rPr lang="tr-TR" sz="1800" b="1" dirty="0" smtClean="0"/>
              <a:t>Gazete</a:t>
            </a:r>
          </a:p>
          <a:p>
            <a:pPr lvl="0">
              <a:lnSpc>
                <a:spcPct val="150000"/>
              </a:lnSpc>
            </a:pPr>
            <a:r>
              <a:rPr lang="tr-TR" sz="1800" b="1" dirty="0" smtClean="0"/>
              <a:t>Bilgi </a:t>
            </a:r>
            <a:r>
              <a:rPr lang="tr-TR" sz="1800" b="1" dirty="0"/>
              <a:t>Veri </a:t>
            </a:r>
            <a:r>
              <a:rPr lang="tr-TR" sz="1800" b="1" dirty="0" smtClean="0"/>
              <a:t>Tabanları</a:t>
            </a:r>
          </a:p>
          <a:p>
            <a:pPr lvl="0">
              <a:lnSpc>
                <a:spcPct val="150000"/>
              </a:lnSpc>
            </a:pPr>
            <a:r>
              <a:rPr lang="tr-TR" sz="1800" b="1" dirty="0" smtClean="0"/>
              <a:t>Eğitim </a:t>
            </a:r>
            <a:r>
              <a:rPr lang="tr-TR" sz="1800" b="1" dirty="0"/>
              <a:t>ve Mesleki </a:t>
            </a:r>
            <a:r>
              <a:rPr lang="tr-TR" sz="1800" b="1" dirty="0" smtClean="0"/>
              <a:t>Kurslar</a:t>
            </a:r>
          </a:p>
          <a:p>
            <a:pPr lvl="0">
              <a:lnSpc>
                <a:spcPct val="150000"/>
              </a:lnSpc>
            </a:pPr>
            <a:r>
              <a:rPr lang="tr-TR" sz="1800" b="1" dirty="0" smtClean="0"/>
              <a:t>Ev Bankacılığı</a:t>
            </a:r>
          </a:p>
          <a:p>
            <a:pPr lvl="0">
              <a:lnSpc>
                <a:spcPct val="150000"/>
              </a:lnSpc>
            </a:pPr>
            <a:r>
              <a:rPr lang="tr-TR" sz="1800" b="1" dirty="0" smtClean="0"/>
              <a:t>Sağlık Hizmetleri</a:t>
            </a:r>
          </a:p>
          <a:p>
            <a:pPr lvl="0">
              <a:lnSpc>
                <a:spcPct val="150000"/>
              </a:lnSpc>
            </a:pPr>
            <a:r>
              <a:rPr lang="tr-TR" sz="1800" b="1" dirty="0" smtClean="0"/>
              <a:t>Müşteri Hizmetleri</a:t>
            </a:r>
            <a:endParaRPr lang="tr-TR" sz="1800" dirty="0"/>
          </a:p>
        </p:txBody>
      </p:sp>
      <p:pic>
        <p:nvPicPr>
          <p:cNvPr id="4098" name="Picture 2" descr="C:\Users\farabi\Desktop\online-shop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381" y="2117815"/>
            <a:ext cx="3905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4085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7884"/>
            <a:ext cx="8229600" cy="1143000"/>
          </a:xfrm>
        </p:spPr>
        <p:txBody>
          <a:bodyPr/>
          <a:lstStyle/>
          <a:p>
            <a:pPr eaLnBrk="1" hangingPunct="1"/>
            <a:r>
              <a:rPr lang="tr-TR" b="1" dirty="0" smtClean="0"/>
              <a:t>Elektronik Ticaret</a:t>
            </a:r>
            <a:endParaRPr lang="en-US" b="1" dirty="0" smtClean="0"/>
          </a:p>
        </p:txBody>
      </p:sp>
      <p:sp>
        <p:nvSpPr>
          <p:cNvPr id="4099" name="Rectangle 3"/>
          <p:cNvSpPr>
            <a:spLocks noGrp="1" noChangeArrowheads="1"/>
          </p:cNvSpPr>
          <p:nvPr>
            <p:ph type="body" idx="1"/>
          </p:nvPr>
        </p:nvSpPr>
        <p:spPr/>
        <p:txBody>
          <a:bodyPr/>
          <a:lstStyle/>
          <a:p>
            <a:pPr eaLnBrk="1" hangingPunct="1"/>
            <a:r>
              <a:rPr lang="tr-TR" sz="2000" dirty="0" smtClean="0"/>
              <a:t>Tanım</a:t>
            </a:r>
            <a:endParaRPr lang="en-US" sz="2000" dirty="0" smtClean="0"/>
          </a:p>
          <a:p>
            <a:pPr eaLnBrk="1" hangingPunct="1"/>
            <a:r>
              <a:rPr lang="tr-TR" sz="2000" dirty="0" smtClean="0"/>
              <a:t>Geleneksel Ticaret ve Elektronik Ticaret</a:t>
            </a:r>
          </a:p>
          <a:p>
            <a:pPr eaLnBrk="1" hangingPunct="1"/>
            <a:r>
              <a:rPr lang="tr-TR" sz="2000" dirty="0" smtClean="0"/>
              <a:t>Elektronik Ticaretin Türleri</a:t>
            </a:r>
          </a:p>
          <a:p>
            <a:pPr lvl="1" eaLnBrk="1" hangingPunct="1"/>
            <a:r>
              <a:rPr lang="tr-TR" sz="1800" dirty="0" smtClean="0"/>
              <a:t>B2C</a:t>
            </a:r>
          </a:p>
          <a:p>
            <a:pPr lvl="1" eaLnBrk="1" hangingPunct="1"/>
            <a:r>
              <a:rPr lang="tr-TR" sz="1800" dirty="0" smtClean="0"/>
              <a:t>B2B</a:t>
            </a:r>
          </a:p>
          <a:p>
            <a:pPr lvl="1" eaLnBrk="1" hangingPunct="1"/>
            <a:r>
              <a:rPr lang="tr-TR" sz="1800" dirty="0" smtClean="0"/>
              <a:t>C2C</a:t>
            </a:r>
          </a:p>
          <a:p>
            <a:pPr lvl="1" eaLnBrk="1" hangingPunct="1"/>
            <a:r>
              <a:rPr lang="tr-TR" sz="1800" dirty="0" smtClean="0"/>
              <a:t>C2G/B2G</a:t>
            </a:r>
          </a:p>
          <a:p>
            <a:pPr eaLnBrk="1" hangingPunct="1"/>
            <a:r>
              <a:rPr lang="tr-TR" sz="2000" dirty="0" smtClean="0"/>
              <a:t>Elektronik Ticaretin Kapsamı, Tarafları</a:t>
            </a:r>
          </a:p>
          <a:p>
            <a:pPr eaLnBrk="1" hangingPunct="1"/>
            <a:r>
              <a:rPr lang="tr-TR" sz="2000" dirty="0" smtClean="0"/>
              <a:t>Elektronik Ticaretin Avantajları-Dezavantajları</a:t>
            </a:r>
          </a:p>
          <a:p>
            <a:pPr eaLnBrk="1" hangingPunct="1"/>
            <a:r>
              <a:rPr lang="tr-TR" sz="2000" dirty="0" smtClean="0"/>
              <a:t>Elektronik Ticaretin Çalışma Sistemi</a:t>
            </a:r>
          </a:p>
          <a:p>
            <a:pPr eaLnBrk="1" hangingPunct="1"/>
            <a:r>
              <a:rPr lang="tr-TR" sz="2000" dirty="0" smtClean="0"/>
              <a:t>Elektronik Ticaretin Teknik Altyapısı</a:t>
            </a:r>
          </a:p>
          <a:p>
            <a:pPr eaLnBrk="1" hangingPunct="1"/>
            <a:r>
              <a:rPr lang="tr-TR" sz="2000" dirty="0" smtClean="0"/>
              <a:t>Elektronik Ticarette Veri Madenciliği, E-Pazaryeri ve E-Devlet</a:t>
            </a:r>
          </a:p>
        </p:txBody>
      </p:sp>
      <p:sp>
        <p:nvSpPr>
          <p:cNvPr id="2" name="Dikdörtgen 1"/>
          <p:cNvSpPr/>
          <p:nvPr/>
        </p:nvSpPr>
        <p:spPr>
          <a:xfrm>
            <a:off x="547035" y="1206529"/>
            <a:ext cx="1338828" cy="369332"/>
          </a:xfrm>
          <a:prstGeom prst="rect">
            <a:avLst/>
          </a:prstGeom>
        </p:spPr>
        <p:txBody>
          <a:bodyPr wrap="none">
            <a:spAutoFit/>
          </a:bodyPr>
          <a:lstStyle/>
          <a:p>
            <a:pPr eaLnBrk="1" hangingPunct="1"/>
            <a:r>
              <a:rPr lang="tr-TR" b="1" dirty="0" smtClean="0"/>
              <a:t>KONULAR</a:t>
            </a:r>
            <a:endParaRPr lang="en-US" b="1"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AVANTAJLARI VE DEZAVANTAJLARI</a:t>
            </a:r>
            <a:endParaRPr lang="tr-TR" sz="2400" b="1" cap="all" dirty="0"/>
          </a:p>
        </p:txBody>
      </p:sp>
      <p:sp>
        <p:nvSpPr>
          <p:cNvPr id="7" name="Rectangle 3"/>
          <p:cNvSpPr txBox="1">
            <a:spLocks noChangeArrowheads="1"/>
          </p:cNvSpPr>
          <p:nvPr/>
        </p:nvSpPr>
        <p:spPr bwMode="auto">
          <a:xfrm>
            <a:off x="1397725" y="1500022"/>
            <a:ext cx="6792686" cy="44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spcAft>
                <a:spcPts val="400"/>
              </a:spcAft>
            </a:pPr>
            <a:r>
              <a:rPr lang="tr-TR" sz="2000" dirty="0"/>
              <a:t>Yeni bir satış </a:t>
            </a:r>
            <a:r>
              <a:rPr lang="tr-TR" sz="2000" dirty="0" smtClean="0"/>
              <a:t>kanalıdır</a:t>
            </a:r>
          </a:p>
          <a:p>
            <a:pPr lvl="0">
              <a:spcAft>
                <a:spcPts val="400"/>
              </a:spcAft>
            </a:pPr>
            <a:r>
              <a:rPr lang="tr-TR" sz="2000" dirty="0" smtClean="0"/>
              <a:t>Oldukça </a:t>
            </a:r>
            <a:r>
              <a:rPr lang="tr-TR" sz="2000" dirty="0"/>
              <a:t>düşük yatırım maliyetine </a:t>
            </a:r>
            <a:r>
              <a:rPr lang="tr-TR" sz="2000" dirty="0" smtClean="0"/>
              <a:t>sahiptir</a:t>
            </a:r>
          </a:p>
          <a:p>
            <a:pPr lvl="0">
              <a:spcAft>
                <a:spcPts val="400"/>
              </a:spcAft>
            </a:pPr>
            <a:r>
              <a:rPr lang="tr-TR" sz="2000" dirty="0" smtClean="0"/>
              <a:t>Çok </a:t>
            </a:r>
            <a:r>
              <a:rPr lang="tr-TR" sz="2000" dirty="0"/>
              <a:t>düşük işletim giderlerine </a:t>
            </a:r>
            <a:r>
              <a:rPr lang="tr-TR" sz="2000" dirty="0" smtClean="0"/>
              <a:t>sahiptir</a:t>
            </a:r>
          </a:p>
          <a:p>
            <a:pPr lvl="0">
              <a:spcAft>
                <a:spcPts val="400"/>
              </a:spcAft>
            </a:pPr>
            <a:r>
              <a:rPr lang="tr-TR" sz="2000" dirty="0" smtClean="0"/>
              <a:t>İlave </a:t>
            </a:r>
            <a:r>
              <a:rPr lang="tr-TR" sz="2000" dirty="0"/>
              <a:t>ve yüksek satış potansiyeli </a:t>
            </a:r>
            <a:r>
              <a:rPr lang="tr-TR" sz="2000" dirty="0" smtClean="0"/>
              <a:t>sağlar</a:t>
            </a:r>
          </a:p>
          <a:p>
            <a:pPr lvl="0">
              <a:spcAft>
                <a:spcPts val="400"/>
              </a:spcAft>
            </a:pPr>
            <a:r>
              <a:rPr lang="tr-TR" sz="2000" dirty="0" smtClean="0"/>
              <a:t>Çok </a:t>
            </a:r>
            <a:r>
              <a:rPr lang="tr-TR" sz="2000" dirty="0"/>
              <a:t>düşük maliyetli bir reklam ve tanıtım </a:t>
            </a:r>
            <a:r>
              <a:rPr lang="tr-TR" sz="2000" dirty="0" smtClean="0"/>
              <a:t>aracıdır</a:t>
            </a:r>
          </a:p>
          <a:p>
            <a:pPr lvl="0">
              <a:spcAft>
                <a:spcPts val="400"/>
              </a:spcAft>
            </a:pPr>
            <a:r>
              <a:rPr lang="tr-TR" sz="2000" dirty="0" smtClean="0"/>
              <a:t>Mekan </a:t>
            </a:r>
            <a:r>
              <a:rPr lang="tr-TR" sz="2000" dirty="0"/>
              <a:t>sınırlaması </a:t>
            </a:r>
            <a:r>
              <a:rPr lang="tr-TR" sz="2000" dirty="0" smtClean="0"/>
              <a:t>yoktur</a:t>
            </a:r>
          </a:p>
          <a:p>
            <a:pPr lvl="0">
              <a:spcAft>
                <a:spcPts val="400"/>
              </a:spcAft>
            </a:pPr>
            <a:r>
              <a:rPr lang="tr-TR" sz="2000" dirty="0" smtClean="0"/>
              <a:t>Zaman </a:t>
            </a:r>
            <a:r>
              <a:rPr lang="tr-TR" sz="2000" dirty="0"/>
              <a:t>sınırlaması </a:t>
            </a:r>
            <a:r>
              <a:rPr lang="tr-TR" sz="2000" dirty="0" smtClean="0"/>
              <a:t>yoktur</a:t>
            </a:r>
          </a:p>
          <a:p>
            <a:pPr lvl="0">
              <a:spcAft>
                <a:spcPts val="400"/>
              </a:spcAft>
            </a:pPr>
            <a:r>
              <a:rPr lang="tr-TR" sz="2000" dirty="0" smtClean="0"/>
              <a:t>İşlemler </a:t>
            </a:r>
            <a:r>
              <a:rPr lang="tr-TR" sz="2000" dirty="0"/>
              <a:t>daha hızlı </a:t>
            </a:r>
            <a:r>
              <a:rPr lang="tr-TR" sz="2000" dirty="0" smtClean="0"/>
              <a:t>yürütülür</a:t>
            </a:r>
          </a:p>
          <a:p>
            <a:pPr lvl="0">
              <a:spcAft>
                <a:spcPts val="400"/>
              </a:spcAft>
            </a:pPr>
            <a:r>
              <a:rPr lang="tr-TR" sz="2000" dirty="0" smtClean="0"/>
              <a:t>İşlemler </a:t>
            </a:r>
            <a:r>
              <a:rPr lang="tr-TR" sz="2000" dirty="0"/>
              <a:t>kayıt altında </a:t>
            </a:r>
            <a:r>
              <a:rPr lang="tr-TR" sz="2000" dirty="0" smtClean="0"/>
              <a:t>gerçekleşir</a:t>
            </a:r>
          </a:p>
          <a:p>
            <a:pPr lvl="0">
              <a:spcAft>
                <a:spcPts val="400"/>
              </a:spcAft>
            </a:pPr>
            <a:r>
              <a:rPr lang="tr-TR" sz="2000" dirty="0" smtClean="0"/>
              <a:t>Ürünlerle </a:t>
            </a:r>
            <a:r>
              <a:rPr lang="tr-TR" sz="2000" dirty="0"/>
              <a:t>ilgili geniş bilgi ve görsel sunma imkanı </a:t>
            </a:r>
            <a:r>
              <a:rPr lang="tr-TR" sz="2000" dirty="0" smtClean="0"/>
              <a:t>vardır</a:t>
            </a:r>
          </a:p>
        </p:txBody>
      </p:sp>
      <p:sp>
        <p:nvSpPr>
          <p:cNvPr id="2" name="Dikdörtgen 1"/>
          <p:cNvSpPr/>
          <p:nvPr/>
        </p:nvSpPr>
        <p:spPr>
          <a:xfrm>
            <a:off x="1397725" y="1068358"/>
            <a:ext cx="7001692" cy="400110"/>
          </a:xfrm>
          <a:prstGeom prst="rect">
            <a:avLst/>
          </a:prstGeom>
        </p:spPr>
        <p:txBody>
          <a:bodyPr wrap="square">
            <a:spAutoFit/>
          </a:bodyPr>
          <a:lstStyle/>
          <a:p>
            <a:r>
              <a:rPr lang="tr-TR" sz="2000" b="1" dirty="0"/>
              <a:t>Satıcılar Açısından Elektronik Ticaretin </a:t>
            </a:r>
            <a:r>
              <a:rPr lang="tr-TR" sz="2000" b="1" dirty="0" smtClean="0"/>
              <a:t>Avantajları (1)</a:t>
            </a:r>
            <a:endParaRPr lang="tr-TR" sz="2000" b="1" dirty="0"/>
          </a:p>
        </p:txBody>
      </p:sp>
    </p:spTree>
    <p:extLst>
      <p:ext uri="{BB962C8B-B14F-4D97-AF65-F5344CB8AC3E}">
        <p14:creationId xmlns:p14="http://schemas.microsoft.com/office/powerpoint/2010/main" val="125567409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AVANTAJLARI VE DEZAVANTAJLARI</a:t>
            </a:r>
            <a:endParaRPr lang="tr-TR" sz="2400" b="1" cap="all" dirty="0"/>
          </a:p>
        </p:txBody>
      </p:sp>
      <p:sp>
        <p:nvSpPr>
          <p:cNvPr id="7" name="Rectangle 3"/>
          <p:cNvSpPr txBox="1">
            <a:spLocks noChangeArrowheads="1"/>
          </p:cNvSpPr>
          <p:nvPr/>
        </p:nvSpPr>
        <p:spPr bwMode="auto">
          <a:xfrm>
            <a:off x="1397725" y="1500022"/>
            <a:ext cx="7158446" cy="44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spcAft>
                <a:spcPts val="400"/>
              </a:spcAft>
            </a:pPr>
            <a:r>
              <a:rPr lang="tr-TR" sz="2000" dirty="0" smtClean="0"/>
              <a:t>Hedef kitlesi çok geniştir</a:t>
            </a:r>
          </a:p>
          <a:p>
            <a:pPr lvl="0">
              <a:spcAft>
                <a:spcPts val="400"/>
              </a:spcAft>
            </a:pPr>
            <a:r>
              <a:rPr lang="tr-TR" sz="2000" dirty="0" smtClean="0"/>
              <a:t>Hedef kitlesine ulaşmak çok kolaydır</a:t>
            </a:r>
          </a:p>
          <a:p>
            <a:pPr lvl="0">
              <a:spcAft>
                <a:spcPts val="400"/>
              </a:spcAft>
            </a:pPr>
            <a:r>
              <a:rPr lang="tr-TR" sz="2000" dirty="0" smtClean="0"/>
              <a:t>Müşterilerin firmaya ulaşması kolaydır</a:t>
            </a:r>
          </a:p>
          <a:p>
            <a:pPr lvl="0">
              <a:spcAft>
                <a:spcPts val="400"/>
              </a:spcAft>
            </a:pPr>
            <a:r>
              <a:rPr lang="tr-TR" sz="2000" dirty="0" smtClean="0"/>
              <a:t>Ürün stoku zorunlu değildir</a:t>
            </a:r>
          </a:p>
          <a:p>
            <a:pPr lvl="0">
              <a:spcAft>
                <a:spcPts val="400"/>
              </a:spcAft>
            </a:pPr>
            <a:r>
              <a:rPr lang="tr-TR" sz="2000" dirty="0" smtClean="0"/>
              <a:t>Küçük ve orta ölçekli işletmeler için rekabet avantajı vardır</a:t>
            </a:r>
          </a:p>
          <a:p>
            <a:pPr lvl="0">
              <a:spcAft>
                <a:spcPts val="400"/>
              </a:spcAft>
            </a:pPr>
            <a:r>
              <a:rPr lang="tr-TR" sz="2000" dirty="0" smtClean="0"/>
              <a:t>Müşteri takibi kolaydır</a:t>
            </a:r>
          </a:p>
          <a:p>
            <a:pPr lvl="0">
              <a:spcAft>
                <a:spcPts val="400"/>
              </a:spcAft>
            </a:pPr>
            <a:r>
              <a:rPr lang="tr-TR" sz="2000" dirty="0" smtClean="0"/>
              <a:t>En çok satılanlar öncelikli görüntülenebilir</a:t>
            </a:r>
          </a:p>
          <a:p>
            <a:pPr lvl="0">
              <a:spcAft>
                <a:spcPts val="400"/>
              </a:spcAft>
            </a:pPr>
            <a:r>
              <a:rPr lang="tr-TR" sz="2000" dirty="0" smtClean="0"/>
              <a:t>Elektronik pazaryerleri B2B firmalarına önemli avantajlar sağlar</a:t>
            </a:r>
          </a:p>
          <a:p>
            <a:pPr lvl="0">
              <a:spcAft>
                <a:spcPts val="400"/>
              </a:spcAft>
            </a:pPr>
            <a:r>
              <a:rPr lang="tr-TR" sz="2000" dirty="0" smtClean="0"/>
              <a:t>Kolay ihracat yapma imkanı sunar</a:t>
            </a:r>
          </a:p>
          <a:p>
            <a:pPr>
              <a:spcAft>
                <a:spcPts val="400"/>
              </a:spcAft>
            </a:pPr>
            <a:r>
              <a:rPr lang="tr-TR" sz="2000" dirty="0" smtClean="0"/>
              <a:t>İkinci el satış imkanları sunar</a:t>
            </a:r>
            <a:endParaRPr lang="tr-TR" sz="2000" dirty="0"/>
          </a:p>
        </p:txBody>
      </p:sp>
      <p:sp>
        <p:nvSpPr>
          <p:cNvPr id="2" name="Dikdörtgen 1"/>
          <p:cNvSpPr/>
          <p:nvPr/>
        </p:nvSpPr>
        <p:spPr>
          <a:xfrm>
            <a:off x="1397725" y="1068358"/>
            <a:ext cx="7158446" cy="400110"/>
          </a:xfrm>
          <a:prstGeom prst="rect">
            <a:avLst/>
          </a:prstGeom>
        </p:spPr>
        <p:txBody>
          <a:bodyPr wrap="square">
            <a:spAutoFit/>
          </a:bodyPr>
          <a:lstStyle/>
          <a:p>
            <a:r>
              <a:rPr lang="tr-TR" sz="2000" b="1" dirty="0"/>
              <a:t>Satıcılar Açısından Elektronik Ticaretin </a:t>
            </a:r>
            <a:r>
              <a:rPr lang="tr-TR" sz="2000" b="1" dirty="0" smtClean="0"/>
              <a:t>Avantajları (2)</a:t>
            </a:r>
            <a:endParaRPr lang="tr-TR" sz="2000" b="1" dirty="0"/>
          </a:p>
        </p:txBody>
      </p:sp>
    </p:spTree>
    <p:extLst>
      <p:ext uri="{BB962C8B-B14F-4D97-AF65-F5344CB8AC3E}">
        <p14:creationId xmlns:p14="http://schemas.microsoft.com/office/powerpoint/2010/main" val="268147378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AVANTAJLARI VE DEZAVANTAJLARI</a:t>
            </a:r>
            <a:endParaRPr lang="tr-TR" sz="2400" b="1" cap="all" dirty="0"/>
          </a:p>
        </p:txBody>
      </p:sp>
      <p:sp>
        <p:nvSpPr>
          <p:cNvPr id="2" name="Dikdörtgen 1"/>
          <p:cNvSpPr/>
          <p:nvPr/>
        </p:nvSpPr>
        <p:spPr>
          <a:xfrm>
            <a:off x="1397725" y="1068358"/>
            <a:ext cx="7158446" cy="400110"/>
          </a:xfrm>
          <a:prstGeom prst="rect">
            <a:avLst/>
          </a:prstGeom>
        </p:spPr>
        <p:txBody>
          <a:bodyPr wrap="square">
            <a:spAutoFit/>
          </a:bodyPr>
          <a:lstStyle/>
          <a:p>
            <a:r>
              <a:rPr lang="tr-TR" sz="2000" b="1" dirty="0"/>
              <a:t>Satıcılar Açısından Elektronik Ticaretin </a:t>
            </a:r>
            <a:r>
              <a:rPr lang="tr-TR" sz="2000" b="1" dirty="0" smtClean="0"/>
              <a:t>Avantajları (3)</a:t>
            </a:r>
            <a:endParaRPr lang="tr-TR" sz="2000" b="1" dirty="0"/>
          </a:p>
        </p:txBody>
      </p:sp>
      <p:graphicFrame>
        <p:nvGraphicFramePr>
          <p:cNvPr id="9" name="Grafik 8"/>
          <p:cNvGraphicFramePr/>
          <p:nvPr>
            <p:extLst>
              <p:ext uri="{D42A27DB-BD31-4B8C-83A1-F6EECF244321}">
                <p14:modId xmlns:p14="http://schemas.microsoft.com/office/powerpoint/2010/main" val="685812665"/>
              </p:ext>
            </p:extLst>
          </p:nvPr>
        </p:nvGraphicFramePr>
        <p:xfrm>
          <a:off x="849087" y="2011681"/>
          <a:ext cx="7458890" cy="2860766"/>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79267" y="4952889"/>
            <a:ext cx="7785463" cy="307777"/>
          </a:xfrm>
          <a:prstGeom prst="rect">
            <a:avLst/>
          </a:prstGeom>
        </p:spPr>
        <p:txBody>
          <a:bodyPr wrap="square">
            <a:spAutoFit/>
          </a:bodyPr>
          <a:lstStyle/>
          <a:p>
            <a:pPr algn="ctr"/>
            <a:r>
              <a:rPr lang="tr-TR" sz="1400" b="1" dirty="0"/>
              <a:t>Girişimlerin İnternet Üzerinden Yapılan Satışlar Vasıtasıyla Elde Ettiği Faydalar, 2008</a:t>
            </a:r>
          </a:p>
        </p:txBody>
      </p:sp>
    </p:spTree>
    <p:extLst>
      <p:ext uri="{BB962C8B-B14F-4D97-AF65-F5344CB8AC3E}">
        <p14:creationId xmlns:p14="http://schemas.microsoft.com/office/powerpoint/2010/main" val="168637232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AVANTAJLARI VE DEZAVANTAJLARI</a:t>
            </a:r>
            <a:endParaRPr lang="tr-TR" sz="2400" b="1" cap="all" dirty="0"/>
          </a:p>
        </p:txBody>
      </p:sp>
      <p:sp>
        <p:nvSpPr>
          <p:cNvPr id="7" name="Rectangle 3"/>
          <p:cNvSpPr txBox="1">
            <a:spLocks noChangeArrowheads="1"/>
          </p:cNvSpPr>
          <p:nvPr/>
        </p:nvSpPr>
        <p:spPr bwMode="auto">
          <a:xfrm>
            <a:off x="1397725" y="1500022"/>
            <a:ext cx="6792686" cy="44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dirty="0"/>
              <a:t>Bulunduğu yerden alışveriş </a:t>
            </a:r>
            <a:r>
              <a:rPr lang="tr-TR" sz="1800" dirty="0" smtClean="0"/>
              <a:t>yapabilir</a:t>
            </a:r>
          </a:p>
          <a:p>
            <a:pPr lvl="0"/>
            <a:r>
              <a:rPr lang="tr-TR" sz="1800" dirty="0" smtClean="0"/>
              <a:t>Bulunduğu </a:t>
            </a:r>
            <a:r>
              <a:rPr lang="tr-TR" sz="1800" dirty="0"/>
              <a:t>yerden farklı mağazaları </a:t>
            </a:r>
            <a:r>
              <a:rPr lang="tr-TR" sz="1800" dirty="0" smtClean="0"/>
              <a:t>gezebilir</a:t>
            </a:r>
          </a:p>
          <a:p>
            <a:pPr lvl="0"/>
            <a:r>
              <a:rPr lang="tr-TR" sz="1800" dirty="0" smtClean="0"/>
              <a:t>Ürün </a:t>
            </a:r>
            <a:r>
              <a:rPr lang="tr-TR" sz="1800" dirty="0"/>
              <a:t>fiyatlarını çok hızlı mukayese </a:t>
            </a:r>
            <a:r>
              <a:rPr lang="tr-TR" sz="1800" dirty="0" smtClean="0"/>
              <a:t>edebilir</a:t>
            </a:r>
          </a:p>
          <a:p>
            <a:pPr lvl="0"/>
            <a:r>
              <a:rPr lang="tr-TR" sz="1800" dirty="0" smtClean="0"/>
              <a:t>Bir </a:t>
            </a:r>
            <a:r>
              <a:rPr lang="tr-TR" sz="1800" dirty="0"/>
              <a:t>ürünün farklı markalarını çok hızlı mukayese </a:t>
            </a:r>
            <a:r>
              <a:rPr lang="tr-TR" sz="1800" dirty="0" smtClean="0"/>
              <a:t>edebilir</a:t>
            </a:r>
          </a:p>
          <a:p>
            <a:pPr lvl="0"/>
            <a:r>
              <a:rPr lang="tr-TR" sz="1800" dirty="0" smtClean="0"/>
              <a:t>Zamandan kazanır</a:t>
            </a:r>
          </a:p>
          <a:p>
            <a:pPr lvl="0"/>
            <a:r>
              <a:rPr lang="tr-TR" sz="1800" dirty="0" smtClean="0"/>
              <a:t>Kampanyaları </a:t>
            </a:r>
            <a:r>
              <a:rPr lang="tr-TR" sz="1800" dirty="0"/>
              <a:t>daha kolay takip </a:t>
            </a:r>
            <a:r>
              <a:rPr lang="tr-TR" sz="1800" dirty="0" smtClean="0"/>
              <a:t>eder</a:t>
            </a:r>
          </a:p>
          <a:p>
            <a:pPr lvl="0"/>
            <a:r>
              <a:rPr lang="tr-TR" sz="1800" dirty="0" smtClean="0"/>
              <a:t>Ürünün </a:t>
            </a:r>
            <a:r>
              <a:rPr lang="tr-TR" sz="1800" dirty="0"/>
              <a:t>özellikleri ile ilgili detaylı bilgiye sahip </a:t>
            </a:r>
            <a:r>
              <a:rPr lang="tr-TR" sz="1800" dirty="0" smtClean="0"/>
              <a:t>olabilir</a:t>
            </a:r>
          </a:p>
          <a:p>
            <a:pPr lvl="0"/>
            <a:r>
              <a:rPr lang="tr-TR" sz="1800" dirty="0" smtClean="0"/>
              <a:t>Ürün </a:t>
            </a:r>
            <a:r>
              <a:rPr lang="tr-TR" sz="1800" dirty="0"/>
              <a:t>yorumlarından faydalanabilir, yorum </a:t>
            </a:r>
            <a:r>
              <a:rPr lang="tr-TR" sz="1800" dirty="0" smtClean="0"/>
              <a:t>yapabilir</a:t>
            </a:r>
          </a:p>
          <a:p>
            <a:pPr lvl="0"/>
            <a:r>
              <a:rPr lang="tr-TR" sz="1800" dirty="0" smtClean="0"/>
              <a:t>Çok </a:t>
            </a:r>
            <a:r>
              <a:rPr lang="tr-TR" sz="1800" dirty="0"/>
              <a:t>satılanları </a:t>
            </a:r>
            <a:r>
              <a:rPr lang="tr-TR" sz="1800" dirty="0" smtClean="0"/>
              <a:t>görebilir</a:t>
            </a:r>
          </a:p>
          <a:p>
            <a:pPr lvl="0"/>
            <a:r>
              <a:rPr lang="tr-TR" sz="1800" dirty="0" smtClean="0"/>
              <a:t>Birçok </a:t>
            </a:r>
            <a:r>
              <a:rPr lang="tr-TR" sz="1800" dirty="0"/>
              <a:t>ödeme seçeneğine sahip </a:t>
            </a:r>
            <a:r>
              <a:rPr lang="tr-TR" sz="1800" dirty="0" smtClean="0"/>
              <a:t>olur</a:t>
            </a:r>
          </a:p>
          <a:p>
            <a:pPr lvl="0"/>
            <a:r>
              <a:rPr lang="tr-TR" sz="1800" dirty="0" smtClean="0"/>
              <a:t>Kısa </a:t>
            </a:r>
            <a:r>
              <a:rPr lang="tr-TR" sz="1800" dirty="0"/>
              <a:t>sürede teknik destek talebinde </a:t>
            </a:r>
            <a:r>
              <a:rPr lang="tr-TR" sz="1800" dirty="0" smtClean="0"/>
              <a:t>bulunabilir</a:t>
            </a:r>
          </a:p>
          <a:p>
            <a:pPr lvl="0"/>
            <a:r>
              <a:rPr lang="tr-TR" sz="1800" dirty="0" smtClean="0"/>
              <a:t>Yeni </a:t>
            </a:r>
            <a:r>
              <a:rPr lang="tr-TR" sz="1800" dirty="0"/>
              <a:t>bir ürünü daha hızlı satın </a:t>
            </a:r>
            <a:r>
              <a:rPr lang="tr-TR" sz="1800" dirty="0" smtClean="0"/>
              <a:t>alabilir</a:t>
            </a:r>
          </a:p>
          <a:p>
            <a:pPr lvl="0"/>
            <a:r>
              <a:rPr lang="tr-TR" sz="1800" dirty="0" smtClean="0"/>
              <a:t>Çok </a:t>
            </a:r>
            <a:r>
              <a:rPr lang="tr-TR" sz="1800" dirty="0"/>
              <a:t>çeşitli ikinci el ürünler satın </a:t>
            </a:r>
            <a:r>
              <a:rPr lang="tr-TR" sz="1800" dirty="0" smtClean="0"/>
              <a:t>alabilir</a:t>
            </a:r>
            <a:endParaRPr lang="tr-TR" sz="1800" dirty="0"/>
          </a:p>
        </p:txBody>
      </p:sp>
      <p:sp>
        <p:nvSpPr>
          <p:cNvPr id="2" name="Dikdörtgen 1"/>
          <p:cNvSpPr/>
          <p:nvPr/>
        </p:nvSpPr>
        <p:spPr>
          <a:xfrm>
            <a:off x="1397725" y="1068358"/>
            <a:ext cx="7001692" cy="400110"/>
          </a:xfrm>
          <a:prstGeom prst="rect">
            <a:avLst/>
          </a:prstGeom>
        </p:spPr>
        <p:txBody>
          <a:bodyPr wrap="square">
            <a:spAutoFit/>
          </a:bodyPr>
          <a:lstStyle/>
          <a:p>
            <a:r>
              <a:rPr lang="tr-TR" sz="2000" b="1" dirty="0"/>
              <a:t>Alıcılar Açısından Elektronik Ticaretin </a:t>
            </a:r>
            <a:r>
              <a:rPr lang="tr-TR" sz="2000" b="1" dirty="0" smtClean="0"/>
              <a:t>Avantajları </a:t>
            </a:r>
            <a:endParaRPr lang="tr-TR" sz="2000" b="1" dirty="0"/>
          </a:p>
        </p:txBody>
      </p:sp>
    </p:spTree>
    <p:extLst>
      <p:ext uri="{BB962C8B-B14F-4D97-AF65-F5344CB8AC3E}">
        <p14:creationId xmlns:p14="http://schemas.microsoft.com/office/powerpoint/2010/main" val="326142036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AVANTAJLARI VE DEZAVANTAJLARI</a:t>
            </a:r>
            <a:endParaRPr lang="tr-TR" sz="2400" b="1" cap="all" dirty="0"/>
          </a:p>
        </p:txBody>
      </p:sp>
      <p:sp>
        <p:nvSpPr>
          <p:cNvPr id="7" name="Rectangle 3"/>
          <p:cNvSpPr txBox="1">
            <a:spLocks noChangeArrowheads="1"/>
          </p:cNvSpPr>
          <p:nvPr/>
        </p:nvSpPr>
        <p:spPr bwMode="auto">
          <a:xfrm>
            <a:off x="1397725" y="1500022"/>
            <a:ext cx="6792686" cy="44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buNone/>
            </a:pPr>
            <a:r>
              <a:rPr lang="tr-TR" sz="1800" dirty="0"/>
              <a:t>Elektronik ticaretin dezavantajları avantajlarına göre çok </a:t>
            </a:r>
            <a:r>
              <a:rPr lang="tr-TR" sz="1800" dirty="0" smtClean="0"/>
              <a:t>azdır</a:t>
            </a:r>
          </a:p>
          <a:p>
            <a:pPr marL="0" lvl="0" indent="0">
              <a:buNone/>
            </a:pPr>
            <a:endParaRPr lang="tr-TR" sz="1800" dirty="0" smtClean="0"/>
          </a:p>
          <a:p>
            <a:pPr lvl="0">
              <a:spcAft>
                <a:spcPts val="300"/>
              </a:spcAft>
            </a:pPr>
            <a:r>
              <a:rPr lang="tr-TR" sz="1800" dirty="0" smtClean="0"/>
              <a:t>Ürünü </a:t>
            </a:r>
            <a:r>
              <a:rPr lang="tr-TR" sz="1800" dirty="0"/>
              <a:t>fiziksel olarak inceleme imkanının </a:t>
            </a:r>
            <a:r>
              <a:rPr lang="tr-TR" sz="1800" dirty="0" smtClean="0"/>
              <a:t>olmaması</a:t>
            </a:r>
            <a:endParaRPr lang="tr-TR" sz="1800" dirty="0"/>
          </a:p>
          <a:p>
            <a:pPr lvl="0">
              <a:spcAft>
                <a:spcPts val="300"/>
              </a:spcAft>
            </a:pPr>
            <a:r>
              <a:rPr lang="tr-TR" sz="1800" dirty="0"/>
              <a:t>Bazı firmaların yetersiz donanıma sahip olması dolayısıyla tedarik ve teslimde yaşanan </a:t>
            </a:r>
            <a:r>
              <a:rPr lang="tr-TR" sz="1800" dirty="0" smtClean="0"/>
              <a:t>aksaklıklar</a:t>
            </a:r>
            <a:endParaRPr lang="tr-TR" sz="1800" dirty="0"/>
          </a:p>
          <a:p>
            <a:pPr lvl="0">
              <a:spcAft>
                <a:spcPts val="300"/>
              </a:spcAft>
            </a:pPr>
            <a:r>
              <a:rPr lang="tr-TR" sz="1800" dirty="0"/>
              <a:t>Bazı firmalar hakkında doğru bilgiye sahip olamama, firmalar tarafından kendileri hakkında yanlış bilgiler </a:t>
            </a:r>
            <a:r>
              <a:rPr lang="tr-TR" sz="1800" dirty="0" smtClean="0"/>
              <a:t>verme</a:t>
            </a:r>
            <a:endParaRPr lang="tr-TR" sz="1800" dirty="0"/>
          </a:p>
          <a:p>
            <a:pPr lvl="0">
              <a:spcAft>
                <a:spcPts val="300"/>
              </a:spcAft>
            </a:pPr>
            <a:r>
              <a:rPr lang="tr-TR" sz="1800" dirty="0"/>
              <a:t>Stoklarda hiç olmayan ürünleri teşhir etme sonucu yapılan alışverişlerin sonuçsuz kalması</a:t>
            </a:r>
          </a:p>
          <a:p>
            <a:pPr lvl="0">
              <a:spcAft>
                <a:spcPts val="300"/>
              </a:spcAft>
            </a:pPr>
            <a:r>
              <a:rPr lang="tr-TR" sz="1800" dirty="0"/>
              <a:t>Bilgisayar ve internet bilgisine sahip olmayan özellikle yaşı ilerlemiş kesime hitap </a:t>
            </a:r>
            <a:r>
              <a:rPr lang="tr-TR" sz="1800" dirty="0" smtClean="0"/>
              <a:t>edememesi</a:t>
            </a:r>
            <a:endParaRPr lang="tr-TR" sz="1800" dirty="0"/>
          </a:p>
          <a:p>
            <a:pPr lvl="0">
              <a:spcAft>
                <a:spcPts val="300"/>
              </a:spcAft>
            </a:pPr>
            <a:r>
              <a:rPr lang="tr-TR" sz="1800" dirty="0"/>
              <a:t>İnternet erişiminin pahalı </a:t>
            </a:r>
            <a:r>
              <a:rPr lang="tr-TR" sz="1800" dirty="0" smtClean="0"/>
              <a:t>olması</a:t>
            </a:r>
            <a:endParaRPr lang="tr-TR" sz="1800" dirty="0"/>
          </a:p>
          <a:p>
            <a:pPr lvl="0">
              <a:spcAft>
                <a:spcPts val="300"/>
              </a:spcAft>
            </a:pPr>
            <a:r>
              <a:rPr lang="tr-TR" sz="1800" dirty="0" err="1"/>
              <a:t>Genişbant</a:t>
            </a:r>
            <a:r>
              <a:rPr lang="tr-TR" sz="1800" dirty="0"/>
              <a:t> uygulamasının yeterli düzeyde olmaması ve pahalı </a:t>
            </a:r>
            <a:r>
              <a:rPr lang="tr-TR" sz="1800" dirty="0" smtClean="0"/>
              <a:t>olması</a:t>
            </a:r>
            <a:endParaRPr lang="tr-TR" sz="1800" dirty="0"/>
          </a:p>
        </p:txBody>
      </p:sp>
      <p:sp>
        <p:nvSpPr>
          <p:cNvPr id="2" name="Dikdörtgen 1"/>
          <p:cNvSpPr/>
          <p:nvPr/>
        </p:nvSpPr>
        <p:spPr>
          <a:xfrm>
            <a:off x="1397725" y="1068358"/>
            <a:ext cx="7001692" cy="400110"/>
          </a:xfrm>
          <a:prstGeom prst="rect">
            <a:avLst/>
          </a:prstGeom>
        </p:spPr>
        <p:txBody>
          <a:bodyPr wrap="square">
            <a:spAutoFit/>
          </a:bodyPr>
          <a:lstStyle/>
          <a:p>
            <a:r>
              <a:rPr lang="tr-TR" sz="2000" b="1" dirty="0" smtClean="0"/>
              <a:t>Elektronik </a:t>
            </a:r>
            <a:r>
              <a:rPr lang="tr-TR" sz="2000" b="1" dirty="0"/>
              <a:t>Ticaretin </a:t>
            </a:r>
            <a:r>
              <a:rPr lang="tr-TR" sz="2000" b="1" dirty="0" smtClean="0"/>
              <a:t>Dezavantajları </a:t>
            </a:r>
            <a:endParaRPr lang="tr-TR" sz="2000" b="1" dirty="0"/>
          </a:p>
        </p:txBody>
      </p:sp>
    </p:spTree>
    <p:extLst>
      <p:ext uri="{BB962C8B-B14F-4D97-AF65-F5344CB8AC3E}">
        <p14:creationId xmlns:p14="http://schemas.microsoft.com/office/powerpoint/2010/main" val="91678276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ÇALIŞMA SİSTEMİ</a:t>
            </a:r>
            <a:endParaRPr lang="tr-TR" sz="2400" b="1" cap="all" dirty="0"/>
          </a:p>
        </p:txBody>
      </p:sp>
      <p:sp>
        <p:nvSpPr>
          <p:cNvPr id="2" name="Dikdörtgen 1"/>
          <p:cNvSpPr/>
          <p:nvPr/>
        </p:nvSpPr>
        <p:spPr>
          <a:xfrm>
            <a:off x="539750" y="1068358"/>
            <a:ext cx="7859666" cy="400110"/>
          </a:xfrm>
          <a:prstGeom prst="rect">
            <a:avLst/>
          </a:prstGeom>
        </p:spPr>
        <p:txBody>
          <a:bodyPr wrap="square">
            <a:spAutoFit/>
          </a:bodyPr>
          <a:lstStyle/>
          <a:p>
            <a:pPr algn="ctr"/>
            <a:r>
              <a:rPr lang="tr-TR" sz="2000" dirty="0">
                <a:solidFill>
                  <a:schemeClr val="accent5">
                    <a:lumMod val="25000"/>
                  </a:schemeClr>
                </a:solidFill>
              </a:rPr>
              <a:t>Elektronik Ticaretin Çalışma Sistemi</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48" name="Grup 47"/>
          <p:cNvGrpSpPr>
            <a:grpSpLocks/>
          </p:cNvGrpSpPr>
          <p:nvPr/>
        </p:nvGrpSpPr>
        <p:grpSpPr bwMode="auto">
          <a:xfrm>
            <a:off x="679269" y="1588815"/>
            <a:ext cx="7720147" cy="4041276"/>
            <a:chOff x="1380" y="8640"/>
            <a:chExt cx="8880" cy="5487"/>
          </a:xfrm>
        </p:grpSpPr>
        <p:sp>
          <p:nvSpPr>
            <p:cNvPr id="49" name="Rectangle 244"/>
            <p:cNvSpPr>
              <a:spLocks noChangeArrowheads="1"/>
            </p:cNvSpPr>
            <p:nvPr/>
          </p:nvSpPr>
          <p:spPr bwMode="auto">
            <a:xfrm>
              <a:off x="1380" y="8640"/>
              <a:ext cx="8880" cy="5487"/>
            </a:xfrm>
            <a:prstGeom prst="rect">
              <a:avLst/>
            </a:prstGeom>
            <a:solidFill>
              <a:schemeClr val="bg1">
                <a:lumMod val="75000"/>
                <a:lumOff val="0"/>
              </a:schemeClr>
            </a:solidFill>
            <a:ln w="127000" cmpd="dbl">
              <a:solidFill>
                <a:schemeClr val="bg1">
                  <a:lumMod val="75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tr-TR">
                <a:solidFill>
                  <a:schemeClr val="accent5">
                    <a:lumMod val="10000"/>
                  </a:schemeClr>
                </a:solidFill>
              </a:endParaRPr>
            </a:p>
          </p:txBody>
        </p:sp>
        <p:sp>
          <p:nvSpPr>
            <p:cNvPr id="50" name="Text Box 245"/>
            <p:cNvSpPr txBox="1">
              <a:spLocks noChangeArrowheads="1"/>
            </p:cNvSpPr>
            <p:nvPr/>
          </p:nvSpPr>
          <p:spPr bwMode="auto">
            <a:xfrm>
              <a:off x="1666" y="8920"/>
              <a:ext cx="8299" cy="3420"/>
            </a:xfrm>
            <a:prstGeom prst="rect">
              <a:avLst/>
            </a:prstGeom>
            <a:solidFill>
              <a:schemeClr val="bg1">
                <a:lumMod val="85000"/>
                <a:lumOff val="0"/>
              </a:schemeClr>
            </a:solidFill>
            <a:ln w="31750">
              <a:solidFill>
                <a:schemeClr val="bg1">
                  <a:lumMod val="65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nSpc>
                  <a:spcPct val="115000"/>
                </a:lnSpc>
                <a:spcAft>
                  <a:spcPts val="1000"/>
                </a:spcAft>
              </a:pPr>
              <a:r>
                <a:rPr lang="tr-TR" sz="1100">
                  <a:solidFill>
                    <a:schemeClr val="accent5">
                      <a:lumMod val="10000"/>
                    </a:schemeClr>
                  </a:solidFill>
                  <a:effectLst/>
                  <a:latin typeface="Calibri"/>
                  <a:ea typeface="Calibri"/>
                  <a:cs typeface="Times New Roman"/>
                </a:rPr>
                <a:t> </a:t>
              </a:r>
            </a:p>
          </p:txBody>
        </p:sp>
        <p:sp>
          <p:nvSpPr>
            <p:cNvPr id="51" name="Text Box 246"/>
            <p:cNvSpPr txBox="1">
              <a:spLocks noChangeArrowheads="1"/>
            </p:cNvSpPr>
            <p:nvPr/>
          </p:nvSpPr>
          <p:spPr bwMode="auto">
            <a:xfrm>
              <a:off x="2460" y="11587"/>
              <a:ext cx="1240" cy="440"/>
            </a:xfrm>
            <a:prstGeom prst="rect">
              <a:avLst/>
            </a:prstGeom>
            <a:solidFill>
              <a:schemeClr val="bg1">
                <a:lumMod val="5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dirty="0">
                  <a:solidFill>
                    <a:schemeClr val="bg1"/>
                  </a:solidFill>
                  <a:latin typeface="Calibri"/>
                  <a:ea typeface="Calibri"/>
                  <a:cs typeface="Times New Roman"/>
                </a:rPr>
                <a:t>Müşteri</a:t>
              </a:r>
            </a:p>
          </p:txBody>
        </p:sp>
        <p:sp>
          <p:nvSpPr>
            <p:cNvPr id="52" name="Text Box 247"/>
            <p:cNvSpPr txBox="1">
              <a:spLocks noChangeArrowheads="1"/>
            </p:cNvSpPr>
            <p:nvPr/>
          </p:nvSpPr>
          <p:spPr bwMode="auto">
            <a:xfrm>
              <a:off x="7700" y="11587"/>
              <a:ext cx="1480" cy="440"/>
            </a:xfrm>
            <a:prstGeom prst="rect">
              <a:avLst/>
            </a:prstGeom>
            <a:solidFill>
              <a:schemeClr val="bg1">
                <a:lumMod val="5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dirty="0">
                  <a:solidFill>
                    <a:schemeClr val="bg1"/>
                  </a:solidFill>
                  <a:latin typeface="Calibri"/>
                  <a:ea typeface="Calibri"/>
                  <a:cs typeface="Times New Roman"/>
                </a:rPr>
                <a:t>Satıcı</a:t>
              </a:r>
            </a:p>
          </p:txBody>
        </p:sp>
        <p:sp>
          <p:nvSpPr>
            <p:cNvPr id="53" name="Text Box 248"/>
            <p:cNvSpPr txBox="1">
              <a:spLocks noChangeArrowheads="1"/>
            </p:cNvSpPr>
            <p:nvPr/>
          </p:nvSpPr>
          <p:spPr bwMode="auto">
            <a:xfrm>
              <a:off x="5120" y="10247"/>
              <a:ext cx="1400" cy="720"/>
            </a:xfrm>
            <a:prstGeom prst="rect">
              <a:avLst/>
            </a:prstGeom>
            <a:solidFill>
              <a:schemeClr val="bg1">
                <a:lumMod val="5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54000" tIns="45720" rIns="54000" bIns="45720" anchor="ctr" anchorCtr="0" upright="1">
              <a:noAutofit/>
            </a:bodyPr>
            <a:lstStyle/>
            <a:p>
              <a:pPr algn="ctr">
                <a:lnSpc>
                  <a:spcPct val="115000"/>
                </a:lnSpc>
                <a:spcAft>
                  <a:spcPts val="0"/>
                </a:spcAft>
              </a:pPr>
              <a:r>
                <a:rPr lang="tr-TR" sz="1100" b="1" dirty="0">
                  <a:solidFill>
                    <a:schemeClr val="bg1"/>
                  </a:solidFill>
                  <a:latin typeface="Calibri"/>
                  <a:ea typeface="Calibri"/>
                  <a:cs typeface="Times New Roman"/>
                </a:rPr>
                <a:t>Üreticiler/ Tedarikçiler</a:t>
              </a:r>
            </a:p>
          </p:txBody>
        </p:sp>
        <p:sp>
          <p:nvSpPr>
            <p:cNvPr id="54" name="Text Box 249"/>
            <p:cNvSpPr txBox="1">
              <a:spLocks noChangeArrowheads="1"/>
            </p:cNvSpPr>
            <p:nvPr/>
          </p:nvSpPr>
          <p:spPr bwMode="auto">
            <a:xfrm>
              <a:off x="6740" y="10787"/>
              <a:ext cx="580" cy="301"/>
            </a:xfrm>
            <a:prstGeom prst="rect">
              <a:avLst/>
            </a:prstGeom>
            <a:noFill/>
            <a:ln>
              <a:noFill/>
            </a:ln>
            <a:extLst>
              <a:ext uri="{909E8E84-426E-40DD-AFC4-6F175D3DCCD1}">
                <a14:hiddenFill xmlns:a14="http://schemas.microsoft.com/office/drawing/2010/main">
                  <a:solidFill>
                    <a:srgbClr val="5A5A5A"/>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8000" rIns="18000" bIns="18000" anchor="t" anchorCtr="0" upright="1">
              <a:noAutofit/>
            </a:bodyPr>
            <a:lstStyle/>
            <a:p>
              <a:pPr algn="ctr">
                <a:lnSpc>
                  <a:spcPct val="115000"/>
                </a:lnSpc>
                <a:spcAft>
                  <a:spcPts val="1000"/>
                </a:spcAft>
              </a:pPr>
              <a:r>
                <a:rPr lang="tr-TR" sz="1100" b="1">
                  <a:solidFill>
                    <a:schemeClr val="accent5">
                      <a:lumMod val="10000"/>
                    </a:schemeClr>
                  </a:solidFill>
                  <a:effectLst/>
                  <a:latin typeface="Calibri"/>
                  <a:ea typeface="Calibri"/>
                  <a:cs typeface="Times New Roman"/>
                </a:rPr>
                <a:t>B2B</a:t>
              </a:r>
              <a:endParaRPr lang="tr-TR" sz="1100">
                <a:solidFill>
                  <a:schemeClr val="accent5">
                    <a:lumMod val="10000"/>
                  </a:schemeClr>
                </a:solidFill>
                <a:effectLst/>
                <a:latin typeface="Calibri"/>
                <a:ea typeface="Calibri"/>
                <a:cs typeface="Times New Roman"/>
              </a:endParaRPr>
            </a:p>
          </p:txBody>
        </p:sp>
        <p:sp>
          <p:nvSpPr>
            <p:cNvPr id="55" name="Text Box 250"/>
            <p:cNvSpPr txBox="1">
              <a:spLocks noChangeArrowheads="1"/>
            </p:cNvSpPr>
            <p:nvPr/>
          </p:nvSpPr>
          <p:spPr bwMode="auto">
            <a:xfrm>
              <a:off x="3787" y="13066"/>
              <a:ext cx="1923" cy="720"/>
            </a:xfrm>
            <a:prstGeom prst="rect">
              <a:avLst/>
            </a:prstGeom>
            <a:solidFill>
              <a:schemeClr val="bg1">
                <a:lumMod val="85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a:solidFill>
                    <a:schemeClr val="accent5">
                      <a:lumMod val="10000"/>
                    </a:schemeClr>
                  </a:solidFill>
                  <a:effectLst/>
                  <a:latin typeface="Calibri"/>
                  <a:ea typeface="Calibri"/>
                  <a:cs typeface="Times New Roman"/>
                </a:rPr>
                <a:t>Sivil Toplum Kuruluşları</a:t>
              </a:r>
              <a:endParaRPr lang="tr-TR" sz="1100">
                <a:solidFill>
                  <a:schemeClr val="accent5">
                    <a:lumMod val="10000"/>
                  </a:schemeClr>
                </a:solidFill>
                <a:effectLst/>
                <a:latin typeface="Calibri"/>
                <a:ea typeface="Calibri"/>
                <a:cs typeface="Times New Roman"/>
              </a:endParaRPr>
            </a:p>
          </p:txBody>
        </p:sp>
        <p:sp>
          <p:nvSpPr>
            <p:cNvPr id="56" name="Text Box 251"/>
            <p:cNvSpPr txBox="1">
              <a:spLocks noChangeArrowheads="1"/>
            </p:cNvSpPr>
            <p:nvPr/>
          </p:nvSpPr>
          <p:spPr bwMode="auto">
            <a:xfrm>
              <a:off x="1666" y="13086"/>
              <a:ext cx="1923" cy="720"/>
            </a:xfrm>
            <a:prstGeom prst="rect">
              <a:avLst/>
            </a:prstGeom>
            <a:solidFill>
              <a:schemeClr val="bg1">
                <a:lumMod val="85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a:solidFill>
                    <a:schemeClr val="accent5">
                      <a:lumMod val="10000"/>
                    </a:schemeClr>
                  </a:solidFill>
                  <a:effectLst/>
                  <a:latin typeface="Calibri"/>
                  <a:ea typeface="Calibri"/>
                  <a:cs typeface="Times New Roman"/>
                </a:rPr>
                <a:t>Devlet Kurumları</a:t>
              </a:r>
              <a:endParaRPr lang="tr-TR" sz="1100">
                <a:solidFill>
                  <a:schemeClr val="accent5">
                    <a:lumMod val="10000"/>
                  </a:schemeClr>
                </a:solidFill>
                <a:effectLst/>
                <a:latin typeface="Calibri"/>
                <a:ea typeface="Calibri"/>
                <a:cs typeface="Times New Roman"/>
              </a:endParaRPr>
            </a:p>
          </p:txBody>
        </p:sp>
        <p:sp>
          <p:nvSpPr>
            <p:cNvPr id="57" name="Text Box 252"/>
            <p:cNvSpPr txBox="1">
              <a:spLocks noChangeArrowheads="1"/>
            </p:cNvSpPr>
            <p:nvPr/>
          </p:nvSpPr>
          <p:spPr bwMode="auto">
            <a:xfrm>
              <a:off x="5916" y="13066"/>
              <a:ext cx="1923" cy="720"/>
            </a:xfrm>
            <a:prstGeom prst="rect">
              <a:avLst/>
            </a:prstGeom>
            <a:solidFill>
              <a:schemeClr val="bg1">
                <a:lumMod val="85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a:solidFill>
                    <a:schemeClr val="accent5">
                      <a:lumMod val="10000"/>
                    </a:schemeClr>
                  </a:solidFill>
                  <a:effectLst/>
                  <a:latin typeface="Calibri"/>
                  <a:ea typeface="Calibri"/>
                  <a:cs typeface="Times New Roman"/>
                </a:rPr>
                <a:t>İnternet Servis Sağlayıcıları</a:t>
              </a:r>
              <a:endParaRPr lang="tr-TR" sz="1100">
                <a:solidFill>
                  <a:schemeClr val="accent5">
                    <a:lumMod val="10000"/>
                  </a:schemeClr>
                </a:solidFill>
                <a:effectLst/>
                <a:latin typeface="Calibri"/>
                <a:ea typeface="Calibri"/>
                <a:cs typeface="Times New Roman"/>
              </a:endParaRPr>
            </a:p>
          </p:txBody>
        </p:sp>
        <p:cxnSp>
          <p:nvCxnSpPr>
            <p:cNvPr id="58" name="AutoShape 253"/>
            <p:cNvCxnSpPr>
              <a:cxnSpLocks noChangeShapeType="1"/>
            </p:cNvCxnSpPr>
            <p:nvPr/>
          </p:nvCxnSpPr>
          <p:spPr bwMode="auto">
            <a:xfrm flipH="1">
              <a:off x="3867" y="11949"/>
              <a:ext cx="3688" cy="1"/>
            </a:xfrm>
            <a:prstGeom prst="straightConnector1">
              <a:avLst/>
            </a:prstGeom>
            <a:noFill/>
            <a:ln w="19050">
              <a:solidFill>
                <a:srgbClr val="5A5A5A"/>
              </a:solidFill>
              <a:round/>
              <a:headEnd type="arrow" w="lg" len="med"/>
              <a:tailEnd type="none" w="med" len="lg"/>
            </a:ln>
            <a:extLst>
              <a:ext uri="{909E8E84-426E-40DD-AFC4-6F175D3DCCD1}">
                <a14:hiddenFill xmlns:a14="http://schemas.microsoft.com/office/drawing/2010/main">
                  <a:noFill/>
                </a14:hiddenFill>
              </a:ext>
            </a:extLst>
          </p:spPr>
        </p:cxnSp>
        <p:cxnSp>
          <p:nvCxnSpPr>
            <p:cNvPr id="59" name="AutoShape 254"/>
            <p:cNvCxnSpPr>
              <a:cxnSpLocks noChangeShapeType="1"/>
            </p:cNvCxnSpPr>
            <p:nvPr/>
          </p:nvCxnSpPr>
          <p:spPr bwMode="auto">
            <a:xfrm flipH="1" flipV="1">
              <a:off x="6690" y="9447"/>
              <a:ext cx="1840" cy="1880"/>
            </a:xfrm>
            <a:prstGeom prst="straightConnector1">
              <a:avLst/>
            </a:prstGeom>
            <a:noFill/>
            <a:ln w="19050">
              <a:solidFill>
                <a:srgbClr val="5A5A5A"/>
              </a:solidFill>
              <a:round/>
              <a:headEnd type="none" w="lg" len="med"/>
              <a:tailEnd type="arrow" w="med" len="lg"/>
            </a:ln>
            <a:extLst>
              <a:ext uri="{909E8E84-426E-40DD-AFC4-6F175D3DCCD1}">
                <a14:hiddenFill xmlns:a14="http://schemas.microsoft.com/office/drawing/2010/main">
                  <a:noFill/>
                </a14:hiddenFill>
              </a:ext>
            </a:extLst>
          </p:spPr>
        </p:cxnSp>
        <p:cxnSp>
          <p:nvCxnSpPr>
            <p:cNvPr id="60" name="AutoShape 255"/>
            <p:cNvCxnSpPr>
              <a:cxnSpLocks noChangeShapeType="1"/>
            </p:cNvCxnSpPr>
            <p:nvPr/>
          </p:nvCxnSpPr>
          <p:spPr bwMode="auto">
            <a:xfrm flipH="1">
              <a:off x="3160" y="9587"/>
              <a:ext cx="1912" cy="1880"/>
            </a:xfrm>
            <a:prstGeom prst="straightConnector1">
              <a:avLst/>
            </a:prstGeom>
            <a:noFill/>
            <a:ln w="19050">
              <a:solidFill>
                <a:srgbClr val="5A5A5A"/>
              </a:solidFill>
              <a:round/>
              <a:headEnd type="none" w="lg" len="med"/>
              <a:tailEnd type="arrow" w="med" len="lg"/>
            </a:ln>
            <a:extLst>
              <a:ext uri="{909E8E84-426E-40DD-AFC4-6F175D3DCCD1}">
                <a14:hiddenFill xmlns:a14="http://schemas.microsoft.com/office/drawing/2010/main">
                  <a:noFill/>
                </a14:hiddenFill>
              </a:ext>
            </a:extLst>
          </p:spPr>
        </p:cxnSp>
        <p:sp>
          <p:nvSpPr>
            <p:cNvPr id="61" name="Text Box 256"/>
            <p:cNvSpPr txBox="1">
              <a:spLocks noChangeArrowheads="1"/>
            </p:cNvSpPr>
            <p:nvPr/>
          </p:nvSpPr>
          <p:spPr bwMode="auto">
            <a:xfrm>
              <a:off x="8042" y="13066"/>
              <a:ext cx="1923" cy="720"/>
            </a:xfrm>
            <a:prstGeom prst="rect">
              <a:avLst/>
            </a:prstGeom>
            <a:solidFill>
              <a:schemeClr val="bg1">
                <a:lumMod val="85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a:solidFill>
                    <a:schemeClr val="accent5">
                      <a:lumMod val="10000"/>
                    </a:schemeClr>
                  </a:solidFill>
                  <a:effectLst/>
                  <a:latin typeface="Calibri"/>
                  <a:ea typeface="Calibri"/>
                  <a:cs typeface="Times New Roman"/>
                </a:rPr>
                <a:t>Finansal Kuruluşlar</a:t>
              </a:r>
              <a:endParaRPr lang="tr-TR" sz="1100">
                <a:solidFill>
                  <a:schemeClr val="accent5">
                    <a:lumMod val="10000"/>
                  </a:schemeClr>
                </a:solidFill>
                <a:effectLst/>
                <a:latin typeface="Calibri"/>
                <a:ea typeface="Calibri"/>
                <a:cs typeface="Times New Roman"/>
              </a:endParaRPr>
            </a:p>
          </p:txBody>
        </p:sp>
        <p:sp>
          <p:nvSpPr>
            <p:cNvPr id="62" name="Text Box 257"/>
            <p:cNvSpPr txBox="1">
              <a:spLocks noChangeArrowheads="1"/>
            </p:cNvSpPr>
            <p:nvPr/>
          </p:nvSpPr>
          <p:spPr bwMode="auto">
            <a:xfrm>
              <a:off x="3960" y="11952"/>
              <a:ext cx="12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ct val="115000"/>
                </a:lnSpc>
                <a:spcAft>
                  <a:spcPts val="1000"/>
                </a:spcAft>
              </a:pPr>
              <a:r>
                <a:rPr lang="tr-TR" sz="1000">
                  <a:solidFill>
                    <a:schemeClr val="accent5">
                      <a:lumMod val="10000"/>
                    </a:schemeClr>
                  </a:solidFill>
                  <a:effectLst/>
                  <a:latin typeface="Calibri"/>
                  <a:ea typeface="Calibri"/>
                  <a:cs typeface="Times New Roman"/>
                </a:rPr>
                <a:t>Ödeme</a:t>
              </a:r>
              <a:endParaRPr lang="tr-TR" sz="1100">
                <a:solidFill>
                  <a:schemeClr val="accent5">
                    <a:lumMod val="10000"/>
                  </a:schemeClr>
                </a:solidFill>
                <a:effectLst/>
                <a:latin typeface="Calibri"/>
                <a:ea typeface="Calibri"/>
                <a:cs typeface="Times New Roman"/>
              </a:endParaRPr>
            </a:p>
          </p:txBody>
        </p:sp>
        <p:cxnSp>
          <p:nvCxnSpPr>
            <p:cNvPr id="63" name="AutoShape 258"/>
            <p:cNvCxnSpPr>
              <a:cxnSpLocks noChangeShapeType="1"/>
            </p:cNvCxnSpPr>
            <p:nvPr/>
          </p:nvCxnSpPr>
          <p:spPr bwMode="auto">
            <a:xfrm>
              <a:off x="5838" y="11178"/>
              <a:ext cx="1682" cy="500"/>
            </a:xfrm>
            <a:prstGeom prst="bentConnector3">
              <a:avLst>
                <a:gd name="adj1" fmla="val 60"/>
              </a:avLst>
            </a:prstGeom>
            <a:noFill/>
            <a:ln w="19050">
              <a:solidFill>
                <a:srgbClr val="0D0D0D"/>
              </a:solidFill>
              <a:miter lim="800000"/>
              <a:headEnd type="arrow" w="med" len="lg"/>
              <a:tailEnd type="none" w="lg" len="med"/>
            </a:ln>
            <a:extLst>
              <a:ext uri="{909E8E84-426E-40DD-AFC4-6F175D3DCCD1}">
                <a14:hiddenFill xmlns:a14="http://schemas.microsoft.com/office/drawing/2010/main">
                  <a:noFill/>
                </a14:hiddenFill>
              </a:ext>
            </a:extLst>
          </p:spPr>
        </p:cxnSp>
        <p:sp>
          <p:nvSpPr>
            <p:cNvPr id="64" name="Text Box 259"/>
            <p:cNvSpPr txBox="1">
              <a:spLocks noChangeArrowheads="1"/>
            </p:cNvSpPr>
            <p:nvPr/>
          </p:nvSpPr>
          <p:spPr bwMode="auto">
            <a:xfrm>
              <a:off x="6440" y="11407"/>
              <a:ext cx="12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ct val="115000"/>
                </a:lnSpc>
                <a:spcAft>
                  <a:spcPts val="1000"/>
                </a:spcAft>
              </a:pPr>
              <a:r>
                <a:rPr lang="tr-TR" sz="1000">
                  <a:solidFill>
                    <a:schemeClr val="accent5">
                      <a:lumMod val="10000"/>
                    </a:schemeClr>
                  </a:solidFill>
                  <a:effectLst/>
                  <a:latin typeface="Calibri"/>
                  <a:ea typeface="Calibri"/>
                  <a:cs typeface="Times New Roman"/>
                </a:rPr>
                <a:t>Ödeme</a:t>
              </a:r>
              <a:endParaRPr lang="tr-TR" sz="1100">
                <a:solidFill>
                  <a:schemeClr val="accent5">
                    <a:lumMod val="10000"/>
                  </a:schemeClr>
                </a:solidFill>
                <a:effectLst/>
                <a:latin typeface="Calibri"/>
                <a:ea typeface="Calibri"/>
                <a:cs typeface="Times New Roman"/>
              </a:endParaRPr>
            </a:p>
          </p:txBody>
        </p:sp>
        <p:cxnSp>
          <p:nvCxnSpPr>
            <p:cNvPr id="65" name="AutoShape 260"/>
            <p:cNvCxnSpPr>
              <a:cxnSpLocks noChangeShapeType="1"/>
            </p:cNvCxnSpPr>
            <p:nvPr/>
          </p:nvCxnSpPr>
          <p:spPr bwMode="auto">
            <a:xfrm flipV="1">
              <a:off x="5838" y="9727"/>
              <a:ext cx="0" cy="359"/>
            </a:xfrm>
            <a:prstGeom prst="straightConnector1">
              <a:avLst/>
            </a:prstGeom>
            <a:noFill/>
            <a:ln w="19050">
              <a:solidFill>
                <a:srgbClr val="0D0D0D"/>
              </a:solidFill>
              <a:round/>
              <a:headEnd type="none" w="lg" len="med"/>
              <a:tailEnd type="arrow" w="med" len="lg"/>
            </a:ln>
            <a:extLst>
              <a:ext uri="{909E8E84-426E-40DD-AFC4-6F175D3DCCD1}">
                <a14:hiddenFill xmlns:a14="http://schemas.microsoft.com/office/drawing/2010/main">
                  <a:noFill/>
                </a14:hiddenFill>
              </a:ext>
            </a:extLst>
          </p:spPr>
        </p:cxnSp>
        <p:sp>
          <p:nvSpPr>
            <p:cNvPr id="66" name="Text Box 261"/>
            <p:cNvSpPr txBox="1">
              <a:spLocks noChangeArrowheads="1"/>
            </p:cNvSpPr>
            <p:nvPr/>
          </p:nvSpPr>
          <p:spPr bwMode="auto">
            <a:xfrm>
              <a:off x="5215" y="11587"/>
              <a:ext cx="1240" cy="440"/>
            </a:xfrm>
            <a:prstGeom prst="rect">
              <a:avLst/>
            </a:prstGeom>
            <a:solidFill>
              <a:srgbClr val="000000"/>
            </a:solidFill>
            <a:ln w="38100">
              <a:solidFill>
                <a:schemeClr val="lt1">
                  <a:lumMod val="95000"/>
                  <a:lumOff val="0"/>
                </a:schemeClr>
              </a:solidFill>
              <a:miter lim="800000"/>
              <a:headEnd/>
              <a:tailEnd/>
            </a:ln>
            <a:effectLst>
              <a:outerShdw dist="28398" dir="3806097" algn="ctr" rotWithShape="0">
                <a:schemeClr val="l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dirty="0">
                  <a:solidFill>
                    <a:schemeClr val="bg1"/>
                  </a:solidFill>
                  <a:latin typeface="Calibri"/>
                  <a:ea typeface="Calibri"/>
                  <a:cs typeface="Times New Roman"/>
                </a:rPr>
                <a:t>Banka</a:t>
              </a:r>
            </a:p>
          </p:txBody>
        </p:sp>
        <p:cxnSp>
          <p:nvCxnSpPr>
            <p:cNvPr id="67" name="AutoShape 262"/>
            <p:cNvCxnSpPr>
              <a:cxnSpLocks noChangeShapeType="1"/>
            </p:cNvCxnSpPr>
            <p:nvPr/>
          </p:nvCxnSpPr>
          <p:spPr bwMode="auto">
            <a:xfrm>
              <a:off x="6610" y="9567"/>
              <a:ext cx="1827" cy="1900"/>
            </a:xfrm>
            <a:prstGeom prst="straightConnector1">
              <a:avLst/>
            </a:prstGeom>
            <a:noFill/>
            <a:ln w="19050">
              <a:solidFill>
                <a:srgbClr val="0D0D0D"/>
              </a:solidFill>
              <a:round/>
              <a:headEnd type="none" w="lg" len="med"/>
              <a:tailEnd type="arrow" w="med" len="lg"/>
            </a:ln>
            <a:extLst>
              <a:ext uri="{909E8E84-426E-40DD-AFC4-6F175D3DCCD1}">
                <a14:hiddenFill xmlns:a14="http://schemas.microsoft.com/office/drawing/2010/main">
                  <a:noFill/>
                </a14:hiddenFill>
              </a:ext>
            </a:extLst>
          </p:spPr>
        </p:cxnSp>
        <p:sp>
          <p:nvSpPr>
            <p:cNvPr id="68" name="Text Box 263"/>
            <p:cNvSpPr txBox="1">
              <a:spLocks noChangeArrowheads="1"/>
            </p:cNvSpPr>
            <p:nvPr/>
          </p:nvSpPr>
          <p:spPr bwMode="auto">
            <a:xfrm>
              <a:off x="3060" y="10086"/>
              <a:ext cx="12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ct val="115000"/>
                </a:lnSpc>
                <a:spcAft>
                  <a:spcPts val="1000"/>
                </a:spcAft>
              </a:pPr>
              <a:r>
                <a:rPr lang="tr-TR" sz="1000">
                  <a:solidFill>
                    <a:schemeClr val="accent5">
                      <a:lumMod val="10000"/>
                    </a:schemeClr>
                  </a:solidFill>
                  <a:effectLst/>
                  <a:latin typeface="Calibri"/>
                  <a:ea typeface="Calibri"/>
                  <a:cs typeface="Times New Roman"/>
                </a:rPr>
                <a:t>Ürün/Hizmet</a:t>
              </a:r>
              <a:endParaRPr lang="tr-TR" sz="1100">
                <a:solidFill>
                  <a:schemeClr val="accent5">
                    <a:lumMod val="10000"/>
                  </a:schemeClr>
                </a:solidFill>
                <a:effectLst/>
                <a:latin typeface="Calibri"/>
                <a:ea typeface="Calibri"/>
                <a:cs typeface="Times New Roman"/>
              </a:endParaRPr>
            </a:p>
          </p:txBody>
        </p:sp>
        <p:sp>
          <p:nvSpPr>
            <p:cNvPr id="69" name="Text Box 264"/>
            <p:cNvSpPr txBox="1">
              <a:spLocks noChangeArrowheads="1"/>
            </p:cNvSpPr>
            <p:nvPr/>
          </p:nvSpPr>
          <p:spPr bwMode="auto">
            <a:xfrm>
              <a:off x="7440" y="10086"/>
              <a:ext cx="12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ct val="115000"/>
                </a:lnSpc>
                <a:spcAft>
                  <a:spcPts val="1000"/>
                </a:spcAft>
              </a:pPr>
              <a:r>
                <a:rPr lang="tr-TR" sz="1000">
                  <a:solidFill>
                    <a:schemeClr val="accent5">
                      <a:lumMod val="10000"/>
                    </a:schemeClr>
                  </a:solidFill>
                  <a:effectLst/>
                  <a:latin typeface="Calibri"/>
                  <a:ea typeface="Calibri"/>
                  <a:cs typeface="Times New Roman"/>
                </a:rPr>
                <a:t>Ürün/Hizmet</a:t>
              </a:r>
              <a:endParaRPr lang="tr-TR" sz="1100">
                <a:solidFill>
                  <a:schemeClr val="accent5">
                    <a:lumMod val="10000"/>
                  </a:schemeClr>
                </a:solidFill>
                <a:effectLst/>
                <a:latin typeface="Calibri"/>
                <a:ea typeface="Calibri"/>
                <a:cs typeface="Times New Roman"/>
              </a:endParaRPr>
            </a:p>
          </p:txBody>
        </p:sp>
        <p:sp>
          <p:nvSpPr>
            <p:cNvPr id="70" name="Text Box 265"/>
            <p:cNvSpPr txBox="1">
              <a:spLocks noChangeArrowheads="1"/>
            </p:cNvSpPr>
            <p:nvPr/>
          </p:nvSpPr>
          <p:spPr bwMode="auto">
            <a:xfrm>
              <a:off x="4160" y="10787"/>
              <a:ext cx="580" cy="301"/>
            </a:xfrm>
            <a:prstGeom prst="rect">
              <a:avLst/>
            </a:prstGeom>
            <a:noFill/>
            <a:ln>
              <a:noFill/>
            </a:ln>
            <a:extLst>
              <a:ext uri="{909E8E84-426E-40DD-AFC4-6F175D3DCCD1}">
                <a14:hiddenFill xmlns:a14="http://schemas.microsoft.com/office/drawing/2010/main">
                  <a:solidFill>
                    <a:srgbClr val="5A5A5A"/>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8000" rIns="18000" bIns="18000" anchor="t" anchorCtr="0" upright="1">
              <a:noAutofit/>
            </a:bodyPr>
            <a:lstStyle/>
            <a:p>
              <a:pPr algn="ctr">
                <a:lnSpc>
                  <a:spcPct val="115000"/>
                </a:lnSpc>
                <a:spcAft>
                  <a:spcPts val="1000"/>
                </a:spcAft>
              </a:pPr>
              <a:r>
                <a:rPr lang="tr-TR" sz="1100" b="1">
                  <a:solidFill>
                    <a:schemeClr val="accent5">
                      <a:lumMod val="10000"/>
                    </a:schemeClr>
                  </a:solidFill>
                  <a:effectLst/>
                  <a:latin typeface="Calibri"/>
                  <a:ea typeface="Calibri"/>
                  <a:cs typeface="Times New Roman"/>
                </a:rPr>
                <a:t>B2C</a:t>
              </a:r>
              <a:endParaRPr lang="tr-TR" sz="1100">
                <a:solidFill>
                  <a:schemeClr val="accent5">
                    <a:lumMod val="10000"/>
                  </a:schemeClr>
                </a:solidFill>
                <a:effectLst/>
                <a:latin typeface="Calibri"/>
                <a:ea typeface="Calibri"/>
                <a:cs typeface="Times New Roman"/>
              </a:endParaRPr>
            </a:p>
          </p:txBody>
        </p:sp>
        <p:cxnSp>
          <p:nvCxnSpPr>
            <p:cNvPr id="71" name="AutoShape 266"/>
            <p:cNvCxnSpPr>
              <a:cxnSpLocks noChangeShapeType="1"/>
            </p:cNvCxnSpPr>
            <p:nvPr/>
          </p:nvCxnSpPr>
          <p:spPr bwMode="auto">
            <a:xfrm flipV="1">
              <a:off x="4626" y="12567"/>
              <a:ext cx="1" cy="359"/>
            </a:xfrm>
            <a:prstGeom prst="straightConnector1">
              <a:avLst/>
            </a:prstGeom>
            <a:noFill/>
            <a:ln w="19050">
              <a:solidFill>
                <a:srgbClr val="404040"/>
              </a:solidFill>
              <a:round/>
              <a:headEnd type="none" w="lg" len="med"/>
              <a:tailEnd type="arrow" w="med" len="lg"/>
            </a:ln>
            <a:extLst>
              <a:ext uri="{909E8E84-426E-40DD-AFC4-6F175D3DCCD1}">
                <a14:hiddenFill xmlns:a14="http://schemas.microsoft.com/office/drawing/2010/main">
                  <a:noFill/>
                </a14:hiddenFill>
              </a:ext>
            </a:extLst>
          </p:spPr>
        </p:cxnSp>
        <p:cxnSp>
          <p:nvCxnSpPr>
            <p:cNvPr id="72" name="AutoShape 267"/>
            <p:cNvCxnSpPr>
              <a:cxnSpLocks noChangeShapeType="1"/>
            </p:cNvCxnSpPr>
            <p:nvPr/>
          </p:nvCxnSpPr>
          <p:spPr bwMode="auto">
            <a:xfrm flipV="1">
              <a:off x="4806" y="12607"/>
              <a:ext cx="0" cy="359"/>
            </a:xfrm>
            <a:prstGeom prst="straightConnector1">
              <a:avLst/>
            </a:prstGeom>
            <a:noFill/>
            <a:ln w="19050">
              <a:solidFill>
                <a:srgbClr val="404040"/>
              </a:solidFill>
              <a:round/>
              <a:headEnd type="arrow" w="med" len="lg"/>
              <a:tailEnd type="none" w="lg" len="med"/>
            </a:ln>
            <a:extLst>
              <a:ext uri="{909E8E84-426E-40DD-AFC4-6F175D3DCCD1}">
                <a14:hiddenFill xmlns:a14="http://schemas.microsoft.com/office/drawing/2010/main">
                  <a:noFill/>
                </a14:hiddenFill>
              </a:ext>
            </a:extLst>
          </p:spPr>
        </p:cxnSp>
        <p:cxnSp>
          <p:nvCxnSpPr>
            <p:cNvPr id="73" name="AutoShape 268"/>
            <p:cNvCxnSpPr>
              <a:cxnSpLocks noChangeShapeType="1"/>
            </p:cNvCxnSpPr>
            <p:nvPr/>
          </p:nvCxnSpPr>
          <p:spPr bwMode="auto">
            <a:xfrm flipV="1">
              <a:off x="2535" y="12548"/>
              <a:ext cx="1" cy="359"/>
            </a:xfrm>
            <a:prstGeom prst="straightConnector1">
              <a:avLst/>
            </a:prstGeom>
            <a:noFill/>
            <a:ln w="19050">
              <a:solidFill>
                <a:srgbClr val="404040"/>
              </a:solidFill>
              <a:round/>
              <a:headEnd type="none" w="lg" len="med"/>
              <a:tailEnd type="arrow" w="med" len="lg"/>
            </a:ln>
            <a:extLst>
              <a:ext uri="{909E8E84-426E-40DD-AFC4-6F175D3DCCD1}">
                <a14:hiddenFill xmlns:a14="http://schemas.microsoft.com/office/drawing/2010/main">
                  <a:noFill/>
                </a14:hiddenFill>
              </a:ext>
            </a:extLst>
          </p:spPr>
        </p:cxnSp>
        <p:cxnSp>
          <p:nvCxnSpPr>
            <p:cNvPr id="74" name="AutoShape 269"/>
            <p:cNvCxnSpPr>
              <a:cxnSpLocks noChangeShapeType="1"/>
            </p:cNvCxnSpPr>
            <p:nvPr/>
          </p:nvCxnSpPr>
          <p:spPr bwMode="auto">
            <a:xfrm flipV="1">
              <a:off x="2710" y="12588"/>
              <a:ext cx="0" cy="359"/>
            </a:xfrm>
            <a:prstGeom prst="straightConnector1">
              <a:avLst/>
            </a:prstGeom>
            <a:noFill/>
            <a:ln w="19050">
              <a:solidFill>
                <a:srgbClr val="404040"/>
              </a:solidFill>
              <a:round/>
              <a:headEnd type="arrow" w="med" len="lg"/>
              <a:tailEnd type="none" w="lg" len="med"/>
            </a:ln>
            <a:extLst>
              <a:ext uri="{909E8E84-426E-40DD-AFC4-6F175D3DCCD1}">
                <a14:hiddenFill xmlns:a14="http://schemas.microsoft.com/office/drawing/2010/main">
                  <a:noFill/>
                </a14:hiddenFill>
              </a:ext>
            </a:extLst>
          </p:spPr>
        </p:cxnSp>
        <p:cxnSp>
          <p:nvCxnSpPr>
            <p:cNvPr id="75" name="AutoShape 270"/>
            <p:cNvCxnSpPr>
              <a:cxnSpLocks noChangeShapeType="1"/>
            </p:cNvCxnSpPr>
            <p:nvPr/>
          </p:nvCxnSpPr>
          <p:spPr bwMode="auto">
            <a:xfrm flipV="1">
              <a:off x="6900" y="12548"/>
              <a:ext cx="0" cy="359"/>
            </a:xfrm>
            <a:prstGeom prst="straightConnector1">
              <a:avLst/>
            </a:prstGeom>
            <a:noFill/>
            <a:ln w="19050">
              <a:solidFill>
                <a:srgbClr val="404040"/>
              </a:solidFill>
              <a:round/>
              <a:headEnd type="none" w="lg" len="med"/>
              <a:tailEnd type="arrow" w="med" len="lg"/>
            </a:ln>
            <a:extLst>
              <a:ext uri="{909E8E84-426E-40DD-AFC4-6F175D3DCCD1}">
                <a14:hiddenFill xmlns:a14="http://schemas.microsoft.com/office/drawing/2010/main">
                  <a:noFill/>
                </a14:hiddenFill>
              </a:ext>
            </a:extLst>
          </p:spPr>
        </p:cxnSp>
        <p:cxnSp>
          <p:nvCxnSpPr>
            <p:cNvPr id="76" name="AutoShape 271"/>
            <p:cNvCxnSpPr>
              <a:cxnSpLocks noChangeShapeType="1"/>
            </p:cNvCxnSpPr>
            <p:nvPr/>
          </p:nvCxnSpPr>
          <p:spPr bwMode="auto">
            <a:xfrm flipV="1">
              <a:off x="7080" y="12588"/>
              <a:ext cx="0" cy="359"/>
            </a:xfrm>
            <a:prstGeom prst="straightConnector1">
              <a:avLst/>
            </a:prstGeom>
            <a:noFill/>
            <a:ln w="19050">
              <a:solidFill>
                <a:srgbClr val="404040"/>
              </a:solidFill>
              <a:round/>
              <a:headEnd type="arrow" w="med" len="lg"/>
              <a:tailEnd type="none" w="lg" len="med"/>
            </a:ln>
            <a:extLst>
              <a:ext uri="{909E8E84-426E-40DD-AFC4-6F175D3DCCD1}">
                <a14:hiddenFill xmlns:a14="http://schemas.microsoft.com/office/drawing/2010/main">
                  <a:noFill/>
                </a14:hiddenFill>
              </a:ext>
            </a:extLst>
          </p:spPr>
        </p:cxnSp>
        <p:cxnSp>
          <p:nvCxnSpPr>
            <p:cNvPr id="77" name="AutoShape 272"/>
            <p:cNvCxnSpPr>
              <a:cxnSpLocks noChangeShapeType="1"/>
            </p:cNvCxnSpPr>
            <p:nvPr/>
          </p:nvCxnSpPr>
          <p:spPr bwMode="auto">
            <a:xfrm flipV="1">
              <a:off x="8920" y="12548"/>
              <a:ext cx="0" cy="359"/>
            </a:xfrm>
            <a:prstGeom prst="straightConnector1">
              <a:avLst/>
            </a:prstGeom>
            <a:noFill/>
            <a:ln w="19050">
              <a:solidFill>
                <a:srgbClr val="404040"/>
              </a:solidFill>
              <a:round/>
              <a:headEnd type="none" w="lg" len="med"/>
              <a:tailEnd type="arrow" w="med" len="lg"/>
            </a:ln>
            <a:extLst>
              <a:ext uri="{909E8E84-426E-40DD-AFC4-6F175D3DCCD1}">
                <a14:hiddenFill xmlns:a14="http://schemas.microsoft.com/office/drawing/2010/main">
                  <a:noFill/>
                </a14:hiddenFill>
              </a:ext>
            </a:extLst>
          </p:spPr>
        </p:cxnSp>
        <p:cxnSp>
          <p:nvCxnSpPr>
            <p:cNvPr id="78" name="AutoShape 273"/>
            <p:cNvCxnSpPr>
              <a:cxnSpLocks noChangeShapeType="1"/>
            </p:cNvCxnSpPr>
            <p:nvPr/>
          </p:nvCxnSpPr>
          <p:spPr bwMode="auto">
            <a:xfrm flipV="1">
              <a:off x="9100" y="12588"/>
              <a:ext cx="0" cy="359"/>
            </a:xfrm>
            <a:prstGeom prst="straightConnector1">
              <a:avLst/>
            </a:prstGeom>
            <a:noFill/>
            <a:ln w="19050">
              <a:solidFill>
                <a:srgbClr val="404040"/>
              </a:solidFill>
              <a:round/>
              <a:headEnd type="arrow" w="med" len="lg"/>
              <a:tailEnd type="none" w="lg" len="med"/>
            </a:ln>
            <a:extLst>
              <a:ext uri="{909E8E84-426E-40DD-AFC4-6F175D3DCCD1}">
                <a14:hiddenFill xmlns:a14="http://schemas.microsoft.com/office/drawing/2010/main">
                  <a:noFill/>
                </a14:hiddenFill>
              </a:ext>
            </a:extLst>
          </p:spPr>
        </p:cxnSp>
        <p:sp>
          <p:nvSpPr>
            <p:cNvPr id="79" name="Text Box 274"/>
            <p:cNvSpPr txBox="1">
              <a:spLocks noChangeArrowheads="1"/>
            </p:cNvSpPr>
            <p:nvPr/>
          </p:nvSpPr>
          <p:spPr bwMode="auto">
            <a:xfrm>
              <a:off x="1837" y="12627"/>
              <a:ext cx="82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spcAft>
                  <a:spcPts val="1000"/>
                </a:spcAft>
              </a:pPr>
              <a:r>
                <a:rPr lang="tr-TR" sz="1000">
                  <a:solidFill>
                    <a:schemeClr val="accent5">
                      <a:lumMod val="10000"/>
                    </a:schemeClr>
                  </a:solidFill>
                  <a:effectLst/>
                  <a:latin typeface="Calibri"/>
                  <a:ea typeface="Calibri"/>
                  <a:cs typeface="Times New Roman"/>
                </a:rPr>
                <a:t>Hizmet</a:t>
              </a:r>
              <a:endParaRPr lang="tr-TR" sz="1100">
                <a:solidFill>
                  <a:schemeClr val="accent5">
                    <a:lumMod val="10000"/>
                  </a:schemeClr>
                </a:solidFill>
                <a:effectLst/>
                <a:latin typeface="Calibri"/>
                <a:ea typeface="Calibri"/>
                <a:cs typeface="Times New Roman"/>
              </a:endParaRPr>
            </a:p>
          </p:txBody>
        </p:sp>
        <p:sp>
          <p:nvSpPr>
            <p:cNvPr id="80" name="Text Box 275"/>
            <p:cNvSpPr txBox="1">
              <a:spLocks noChangeArrowheads="1"/>
            </p:cNvSpPr>
            <p:nvPr/>
          </p:nvSpPr>
          <p:spPr bwMode="auto">
            <a:xfrm>
              <a:off x="2793" y="12628"/>
              <a:ext cx="82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spcAft>
                  <a:spcPts val="1000"/>
                </a:spcAft>
              </a:pPr>
              <a:r>
                <a:rPr lang="tr-TR" sz="1000">
                  <a:solidFill>
                    <a:schemeClr val="accent5">
                      <a:lumMod val="10000"/>
                    </a:schemeClr>
                  </a:solidFill>
                  <a:effectLst/>
                  <a:latin typeface="Calibri"/>
                  <a:ea typeface="Calibri"/>
                  <a:cs typeface="Times New Roman"/>
                </a:rPr>
                <a:t>Vergi vb.</a:t>
              </a:r>
              <a:endParaRPr lang="tr-TR" sz="1100">
                <a:solidFill>
                  <a:schemeClr val="accent5">
                    <a:lumMod val="10000"/>
                  </a:schemeClr>
                </a:solidFill>
                <a:effectLst/>
                <a:latin typeface="Calibri"/>
                <a:ea typeface="Calibri"/>
                <a:cs typeface="Times New Roman"/>
              </a:endParaRPr>
            </a:p>
          </p:txBody>
        </p:sp>
        <p:sp>
          <p:nvSpPr>
            <p:cNvPr id="81" name="Text Box 276"/>
            <p:cNvSpPr txBox="1">
              <a:spLocks noChangeArrowheads="1"/>
            </p:cNvSpPr>
            <p:nvPr/>
          </p:nvSpPr>
          <p:spPr bwMode="auto">
            <a:xfrm>
              <a:off x="6057" y="12528"/>
              <a:ext cx="82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ct val="115000"/>
                </a:lnSpc>
                <a:spcAft>
                  <a:spcPts val="0"/>
                </a:spcAft>
              </a:pPr>
              <a:r>
                <a:rPr lang="tr-TR" sz="1000">
                  <a:solidFill>
                    <a:schemeClr val="accent5">
                      <a:lumMod val="10000"/>
                    </a:schemeClr>
                  </a:solidFill>
                  <a:effectLst/>
                  <a:latin typeface="Calibri"/>
                  <a:ea typeface="Calibri"/>
                  <a:cs typeface="Times New Roman"/>
                </a:rPr>
                <a:t>İnternet Altyapısı</a:t>
              </a:r>
              <a:endParaRPr lang="tr-TR" sz="1100">
                <a:solidFill>
                  <a:schemeClr val="accent5">
                    <a:lumMod val="10000"/>
                  </a:schemeClr>
                </a:solidFill>
                <a:effectLst/>
                <a:latin typeface="Calibri"/>
                <a:ea typeface="Calibri"/>
                <a:cs typeface="Times New Roman"/>
              </a:endParaRPr>
            </a:p>
          </p:txBody>
        </p:sp>
        <p:sp>
          <p:nvSpPr>
            <p:cNvPr id="82" name="Text Box 277"/>
            <p:cNvSpPr txBox="1">
              <a:spLocks noChangeArrowheads="1"/>
            </p:cNvSpPr>
            <p:nvPr/>
          </p:nvSpPr>
          <p:spPr bwMode="auto">
            <a:xfrm>
              <a:off x="7157" y="12648"/>
              <a:ext cx="82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spcAft>
                  <a:spcPts val="1000"/>
                </a:spcAft>
              </a:pPr>
              <a:r>
                <a:rPr lang="tr-TR" sz="1000">
                  <a:solidFill>
                    <a:schemeClr val="accent5">
                      <a:lumMod val="10000"/>
                    </a:schemeClr>
                  </a:solidFill>
                  <a:effectLst/>
                  <a:latin typeface="Calibri"/>
                  <a:ea typeface="Calibri"/>
                  <a:cs typeface="Times New Roman"/>
                </a:rPr>
                <a:t>Ücret</a:t>
              </a:r>
              <a:endParaRPr lang="tr-TR" sz="1100">
                <a:solidFill>
                  <a:schemeClr val="accent5">
                    <a:lumMod val="10000"/>
                  </a:schemeClr>
                </a:solidFill>
                <a:effectLst/>
                <a:latin typeface="Calibri"/>
                <a:ea typeface="Calibri"/>
                <a:cs typeface="Times New Roman"/>
              </a:endParaRPr>
            </a:p>
          </p:txBody>
        </p:sp>
        <p:sp>
          <p:nvSpPr>
            <p:cNvPr id="83" name="Text Box 278"/>
            <p:cNvSpPr txBox="1">
              <a:spLocks noChangeArrowheads="1"/>
            </p:cNvSpPr>
            <p:nvPr/>
          </p:nvSpPr>
          <p:spPr bwMode="auto">
            <a:xfrm>
              <a:off x="9180" y="12628"/>
              <a:ext cx="82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spcAft>
                  <a:spcPts val="1000"/>
                </a:spcAft>
              </a:pPr>
              <a:r>
                <a:rPr lang="tr-TR" sz="1000">
                  <a:solidFill>
                    <a:schemeClr val="accent5">
                      <a:lumMod val="10000"/>
                    </a:schemeClr>
                  </a:solidFill>
                  <a:effectLst/>
                  <a:latin typeface="Calibri"/>
                  <a:ea typeface="Calibri"/>
                  <a:cs typeface="Times New Roman"/>
                </a:rPr>
                <a:t>Gelirler</a:t>
              </a:r>
              <a:endParaRPr lang="tr-TR" sz="1100">
                <a:solidFill>
                  <a:schemeClr val="accent5">
                    <a:lumMod val="10000"/>
                  </a:schemeClr>
                </a:solidFill>
                <a:effectLst/>
                <a:latin typeface="Calibri"/>
                <a:ea typeface="Calibri"/>
                <a:cs typeface="Times New Roman"/>
              </a:endParaRPr>
            </a:p>
          </p:txBody>
        </p:sp>
        <p:sp>
          <p:nvSpPr>
            <p:cNvPr id="84" name="Text Box 279"/>
            <p:cNvSpPr txBox="1">
              <a:spLocks noChangeArrowheads="1"/>
            </p:cNvSpPr>
            <p:nvPr/>
          </p:nvSpPr>
          <p:spPr bwMode="auto">
            <a:xfrm>
              <a:off x="3703" y="12547"/>
              <a:ext cx="82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r">
                <a:lnSpc>
                  <a:spcPct val="115000"/>
                </a:lnSpc>
                <a:spcAft>
                  <a:spcPts val="0"/>
                </a:spcAft>
              </a:pPr>
              <a:r>
                <a:rPr lang="tr-TR" sz="1000">
                  <a:solidFill>
                    <a:schemeClr val="accent5">
                      <a:lumMod val="10000"/>
                    </a:schemeClr>
                  </a:solidFill>
                  <a:effectLst/>
                  <a:latin typeface="Calibri"/>
                  <a:ea typeface="Calibri"/>
                  <a:cs typeface="Times New Roman"/>
                </a:rPr>
                <a:t>Tüketici Hakları</a:t>
              </a:r>
              <a:endParaRPr lang="tr-TR" sz="1100">
                <a:solidFill>
                  <a:schemeClr val="accent5">
                    <a:lumMod val="10000"/>
                  </a:schemeClr>
                </a:solidFill>
                <a:effectLst/>
                <a:latin typeface="Calibri"/>
                <a:ea typeface="Calibri"/>
                <a:cs typeface="Times New Roman"/>
              </a:endParaRPr>
            </a:p>
          </p:txBody>
        </p:sp>
        <p:sp>
          <p:nvSpPr>
            <p:cNvPr id="85" name="Text Box 280"/>
            <p:cNvSpPr txBox="1">
              <a:spLocks noChangeArrowheads="1"/>
            </p:cNvSpPr>
            <p:nvPr/>
          </p:nvSpPr>
          <p:spPr bwMode="auto">
            <a:xfrm>
              <a:off x="4903" y="12547"/>
              <a:ext cx="98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spcAft>
                  <a:spcPts val="0"/>
                </a:spcAft>
              </a:pPr>
              <a:r>
                <a:rPr lang="tr-TR" sz="1000">
                  <a:solidFill>
                    <a:schemeClr val="accent5">
                      <a:lumMod val="10000"/>
                    </a:schemeClr>
                  </a:solidFill>
                  <a:effectLst/>
                  <a:latin typeface="Calibri"/>
                  <a:ea typeface="Calibri"/>
                  <a:cs typeface="Times New Roman"/>
                </a:rPr>
                <a:t>Tüketici Şikayetleri</a:t>
              </a:r>
              <a:endParaRPr lang="tr-TR" sz="1100">
                <a:solidFill>
                  <a:schemeClr val="accent5">
                    <a:lumMod val="10000"/>
                  </a:schemeClr>
                </a:solidFill>
                <a:effectLst/>
                <a:latin typeface="Calibri"/>
                <a:ea typeface="Calibri"/>
                <a:cs typeface="Times New Roman"/>
              </a:endParaRPr>
            </a:p>
          </p:txBody>
        </p:sp>
        <p:sp>
          <p:nvSpPr>
            <p:cNvPr id="86" name="Text Box 281"/>
            <p:cNvSpPr txBox="1">
              <a:spLocks noChangeArrowheads="1"/>
            </p:cNvSpPr>
            <p:nvPr/>
          </p:nvSpPr>
          <p:spPr bwMode="auto">
            <a:xfrm>
              <a:off x="5595" y="9846"/>
              <a:ext cx="12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ct val="115000"/>
                </a:lnSpc>
                <a:spcAft>
                  <a:spcPts val="1000"/>
                </a:spcAft>
              </a:pPr>
              <a:r>
                <a:rPr lang="tr-TR" sz="1000">
                  <a:solidFill>
                    <a:schemeClr val="accent5">
                      <a:lumMod val="10000"/>
                    </a:schemeClr>
                  </a:solidFill>
                  <a:effectLst/>
                  <a:latin typeface="Calibri"/>
                  <a:ea typeface="Calibri"/>
                  <a:cs typeface="Times New Roman"/>
                </a:rPr>
                <a:t>Tedarik</a:t>
              </a:r>
              <a:endParaRPr lang="tr-TR" sz="1100">
                <a:solidFill>
                  <a:schemeClr val="accent5">
                    <a:lumMod val="10000"/>
                  </a:schemeClr>
                </a:solidFill>
                <a:effectLst/>
                <a:latin typeface="Calibri"/>
                <a:ea typeface="Calibri"/>
                <a:cs typeface="Times New Roman"/>
              </a:endParaRPr>
            </a:p>
          </p:txBody>
        </p:sp>
        <p:sp>
          <p:nvSpPr>
            <p:cNvPr id="87" name="Text Box 282"/>
            <p:cNvSpPr txBox="1">
              <a:spLocks noChangeArrowheads="1"/>
            </p:cNvSpPr>
            <p:nvPr/>
          </p:nvSpPr>
          <p:spPr bwMode="auto">
            <a:xfrm>
              <a:off x="7997" y="12528"/>
              <a:ext cx="82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r">
                <a:lnSpc>
                  <a:spcPct val="115000"/>
                </a:lnSpc>
                <a:spcAft>
                  <a:spcPts val="0"/>
                </a:spcAft>
              </a:pPr>
              <a:r>
                <a:rPr lang="tr-TR" sz="1000">
                  <a:solidFill>
                    <a:schemeClr val="accent5">
                      <a:lumMod val="10000"/>
                    </a:schemeClr>
                  </a:solidFill>
                  <a:effectLst/>
                  <a:latin typeface="Calibri"/>
                  <a:ea typeface="Calibri"/>
                  <a:cs typeface="Times New Roman"/>
                </a:rPr>
                <a:t>Kredi ve Sigorta</a:t>
              </a:r>
              <a:endParaRPr lang="tr-TR" sz="1100">
                <a:solidFill>
                  <a:schemeClr val="accent5">
                    <a:lumMod val="10000"/>
                  </a:schemeClr>
                </a:solidFill>
                <a:effectLst/>
                <a:latin typeface="Calibri"/>
                <a:ea typeface="Calibri"/>
                <a:cs typeface="Times New Roman"/>
              </a:endParaRPr>
            </a:p>
          </p:txBody>
        </p:sp>
        <p:sp>
          <p:nvSpPr>
            <p:cNvPr id="88" name="Text Box 283"/>
            <p:cNvSpPr txBox="1">
              <a:spLocks noChangeArrowheads="1"/>
            </p:cNvSpPr>
            <p:nvPr/>
          </p:nvSpPr>
          <p:spPr bwMode="auto">
            <a:xfrm>
              <a:off x="5215" y="9127"/>
              <a:ext cx="1240" cy="440"/>
            </a:xfrm>
            <a:prstGeom prst="rect">
              <a:avLst/>
            </a:prstGeom>
            <a:solidFill>
              <a:schemeClr val="bg1">
                <a:lumMod val="5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gn="ctr">
                <a:lnSpc>
                  <a:spcPct val="115000"/>
                </a:lnSpc>
                <a:spcAft>
                  <a:spcPts val="0"/>
                </a:spcAft>
              </a:pPr>
              <a:r>
                <a:rPr lang="tr-TR" sz="1100" b="1" dirty="0">
                  <a:solidFill>
                    <a:schemeClr val="bg1"/>
                  </a:solidFill>
                  <a:effectLst/>
                  <a:latin typeface="Calibri"/>
                  <a:ea typeface="Calibri"/>
                  <a:cs typeface="Times New Roman"/>
                </a:rPr>
                <a:t>Lojistik</a:t>
              </a:r>
              <a:endParaRPr lang="tr-TR" sz="1100" dirty="0">
                <a:solidFill>
                  <a:schemeClr val="bg1"/>
                </a:solidFill>
                <a:effectLst/>
                <a:latin typeface="Calibri"/>
                <a:ea typeface="Calibri"/>
                <a:cs typeface="Times New Roman"/>
              </a:endParaRPr>
            </a:p>
          </p:txBody>
        </p:sp>
      </p:grpSp>
    </p:spTree>
    <p:extLst>
      <p:ext uri="{BB962C8B-B14F-4D97-AF65-F5344CB8AC3E}">
        <p14:creationId xmlns:p14="http://schemas.microsoft.com/office/powerpoint/2010/main" val="159770976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ÇALIŞMA SİSTEMİ</a:t>
            </a:r>
            <a:endParaRPr lang="tr-TR" sz="2400" b="1" cap="all" dirty="0"/>
          </a:p>
        </p:txBody>
      </p:sp>
      <p:sp>
        <p:nvSpPr>
          <p:cNvPr id="2" name="Dikdörtgen 1"/>
          <p:cNvSpPr/>
          <p:nvPr/>
        </p:nvSpPr>
        <p:spPr>
          <a:xfrm>
            <a:off x="539750" y="1068358"/>
            <a:ext cx="7859666" cy="400110"/>
          </a:xfrm>
          <a:prstGeom prst="rect">
            <a:avLst/>
          </a:prstGeom>
        </p:spPr>
        <p:txBody>
          <a:bodyPr wrap="square">
            <a:spAutoFit/>
          </a:bodyPr>
          <a:lstStyle/>
          <a:p>
            <a:pPr algn="ctr"/>
            <a:r>
              <a:rPr lang="tr-TR" sz="2000" b="1" dirty="0"/>
              <a:t>İnternetten Alışveriş Yapma</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365758" y="1595238"/>
            <a:ext cx="8382953" cy="4062651"/>
          </a:xfrm>
          <a:prstGeom prst="rect">
            <a:avLst/>
          </a:prstGeom>
        </p:spPr>
        <p:txBody>
          <a:bodyPr wrap="square">
            <a:spAutoFit/>
          </a:bodyPr>
          <a:lstStyle/>
          <a:p>
            <a:pPr marL="285750" indent="-285750">
              <a:spcBef>
                <a:spcPts val="1200"/>
              </a:spcBef>
              <a:spcAft>
                <a:spcPts val="1200"/>
              </a:spcAft>
              <a:buFont typeface="Arial" pitchFamily="34" charset="0"/>
              <a:buChar char="•"/>
            </a:pPr>
            <a:r>
              <a:rPr lang="tr-TR" dirty="0"/>
              <a:t>Öncelikle bir mal veya hizmet almak isteniyorsa, eğer varsa bilinen bir </a:t>
            </a:r>
            <a:r>
              <a:rPr lang="tr-TR" b="1" dirty="0"/>
              <a:t>web sitesi ziyaret edilir</a:t>
            </a:r>
            <a:r>
              <a:rPr lang="tr-TR" dirty="0"/>
              <a:t>, bilinmiyorsa arama motorlarından </a:t>
            </a:r>
            <a:r>
              <a:rPr lang="tr-TR" b="1" dirty="0"/>
              <a:t>arama</a:t>
            </a:r>
            <a:r>
              <a:rPr lang="tr-TR" dirty="0"/>
              <a:t> yapılarak söz konusu alışveriş sitelerine ulaşılabilir. </a:t>
            </a:r>
            <a:endParaRPr lang="tr-TR" dirty="0" smtClean="0"/>
          </a:p>
          <a:p>
            <a:pPr marL="285750" indent="-285750">
              <a:spcBef>
                <a:spcPts val="1200"/>
              </a:spcBef>
              <a:spcAft>
                <a:spcPts val="1200"/>
              </a:spcAft>
              <a:buFont typeface="Arial" pitchFamily="34" charset="0"/>
              <a:buChar char="•"/>
            </a:pPr>
            <a:r>
              <a:rPr lang="tr-TR" dirty="0" smtClean="0"/>
              <a:t>Daha </a:t>
            </a:r>
            <a:r>
              <a:rPr lang="tr-TR" dirty="0"/>
              <a:t>sonra sanal mağazada ilgili ürünün bulunduğu </a:t>
            </a:r>
            <a:r>
              <a:rPr lang="tr-TR" b="1" dirty="0"/>
              <a:t>sayfa açılır</a:t>
            </a:r>
            <a:r>
              <a:rPr lang="tr-TR" dirty="0"/>
              <a:t>, ürün ve özellikleri incelenir, seçenekli olarak farklı sitelerle kıyaslamalar yapılır ve satın almaya karar verildikten sonra </a:t>
            </a:r>
            <a:r>
              <a:rPr lang="tr-TR" b="1" dirty="0"/>
              <a:t>sepete at </a:t>
            </a:r>
            <a:r>
              <a:rPr lang="tr-TR" dirty="0"/>
              <a:t>butonu tıklanır. </a:t>
            </a:r>
            <a:endParaRPr lang="tr-TR" dirty="0" smtClean="0"/>
          </a:p>
          <a:p>
            <a:pPr marL="285750" indent="-285750">
              <a:spcBef>
                <a:spcPts val="1200"/>
              </a:spcBef>
              <a:spcAft>
                <a:spcPts val="1200"/>
              </a:spcAft>
              <a:buFont typeface="Arial" pitchFamily="34" charset="0"/>
              <a:buChar char="•"/>
            </a:pPr>
            <a:r>
              <a:rPr lang="tr-TR" dirty="0" smtClean="0"/>
              <a:t>Unutulmamalıdır </a:t>
            </a:r>
            <a:r>
              <a:rPr lang="tr-TR" dirty="0"/>
              <a:t>ki alışveriş sitesi güvenilir olmalıdır. </a:t>
            </a:r>
            <a:r>
              <a:rPr lang="tr-TR" b="1" dirty="0"/>
              <a:t>SSL</a:t>
            </a:r>
            <a:r>
              <a:rPr lang="tr-TR" dirty="0"/>
              <a:t> güvenlik sertifikasına sahip olması yeterli değildir. Mutlaka hakkında </a:t>
            </a:r>
            <a:r>
              <a:rPr lang="tr-TR" b="1" dirty="0"/>
              <a:t>olumlu bir intiba </a:t>
            </a:r>
            <a:r>
              <a:rPr lang="tr-TR" dirty="0"/>
              <a:t>ve güven bırakmış olmasına dikkat edilmelidir. </a:t>
            </a:r>
            <a:endParaRPr lang="tr-TR" dirty="0" smtClean="0"/>
          </a:p>
          <a:p>
            <a:pPr marL="285750" indent="-285750">
              <a:spcBef>
                <a:spcPts val="1200"/>
              </a:spcBef>
              <a:spcAft>
                <a:spcPts val="1200"/>
              </a:spcAft>
              <a:buFont typeface="Arial" pitchFamily="34" charset="0"/>
              <a:buChar char="•"/>
            </a:pPr>
            <a:r>
              <a:rPr lang="tr-TR" dirty="0" smtClean="0"/>
              <a:t>Daha </a:t>
            </a:r>
            <a:r>
              <a:rPr lang="tr-TR" dirty="0"/>
              <a:t>sonra </a:t>
            </a:r>
            <a:r>
              <a:rPr lang="tr-TR" b="1" dirty="0"/>
              <a:t>satın al</a:t>
            </a:r>
            <a:r>
              <a:rPr lang="tr-TR" dirty="0"/>
              <a:t> butonu tıklanıp, kredi kartı bilgileri girilir veya havale seçilir, fatura ve teslimat adresleri girilir, sipariş tamamlanır.</a:t>
            </a:r>
          </a:p>
        </p:txBody>
      </p:sp>
    </p:spTree>
    <p:extLst>
      <p:ext uri="{BB962C8B-B14F-4D97-AF65-F5344CB8AC3E}">
        <p14:creationId xmlns:p14="http://schemas.microsoft.com/office/powerpoint/2010/main" val="291796955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ÇALIŞMA SİSTEMİ</a:t>
            </a:r>
            <a:endParaRPr lang="tr-TR" sz="2400" b="1" cap="all" dirty="0"/>
          </a:p>
        </p:txBody>
      </p:sp>
      <p:sp>
        <p:nvSpPr>
          <p:cNvPr id="2" name="Dikdörtgen 1"/>
          <p:cNvSpPr/>
          <p:nvPr/>
        </p:nvSpPr>
        <p:spPr>
          <a:xfrm>
            <a:off x="539750" y="1068358"/>
            <a:ext cx="8081736" cy="400110"/>
          </a:xfrm>
          <a:prstGeom prst="rect">
            <a:avLst/>
          </a:prstGeom>
        </p:spPr>
        <p:txBody>
          <a:bodyPr wrap="square">
            <a:spAutoFit/>
          </a:bodyPr>
          <a:lstStyle/>
          <a:p>
            <a:pPr algn="ctr"/>
            <a:r>
              <a:rPr lang="tr-TR" sz="2000" b="1" dirty="0"/>
              <a:t>İnternetten Alışveriş Yaparken Dikkat Edilmesi Gereken Hususlar</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1123405" y="1947935"/>
            <a:ext cx="7197635" cy="3447098"/>
          </a:xfrm>
          <a:prstGeom prst="rect">
            <a:avLst/>
          </a:prstGeom>
        </p:spPr>
        <p:txBody>
          <a:bodyPr wrap="square">
            <a:spAutoFit/>
          </a:bodyPr>
          <a:lstStyle/>
          <a:p>
            <a:pPr marL="285750" lvl="0" indent="-285750">
              <a:spcBef>
                <a:spcPts val="1200"/>
              </a:spcBef>
              <a:spcAft>
                <a:spcPts val="1200"/>
              </a:spcAft>
              <a:buFont typeface="Arial" pitchFamily="34" charset="0"/>
              <a:buChar char="•"/>
            </a:pPr>
            <a:r>
              <a:rPr lang="tr-TR" dirty="0"/>
              <a:t>Doğru bir </a:t>
            </a:r>
            <a:r>
              <a:rPr lang="tr-TR"/>
              <a:t>alan </a:t>
            </a:r>
            <a:r>
              <a:rPr lang="tr-TR" smtClean="0"/>
              <a:t>adı</a:t>
            </a:r>
            <a:endParaRPr lang="tr-TR" dirty="0" smtClean="0"/>
          </a:p>
          <a:p>
            <a:pPr marL="285750" lvl="0" indent="-285750">
              <a:spcBef>
                <a:spcPts val="1200"/>
              </a:spcBef>
              <a:spcAft>
                <a:spcPts val="1200"/>
              </a:spcAft>
              <a:buFont typeface="Arial" pitchFamily="34" charset="0"/>
              <a:buChar char="•"/>
            </a:pPr>
            <a:r>
              <a:rPr lang="tr-TR" dirty="0" smtClean="0"/>
              <a:t>Web </a:t>
            </a:r>
            <a:r>
              <a:rPr lang="tr-TR" dirty="0"/>
              <a:t>tasarımının </a:t>
            </a:r>
            <a:r>
              <a:rPr lang="tr-TR" dirty="0" smtClean="0"/>
              <a:t>kalitesi</a:t>
            </a:r>
          </a:p>
          <a:p>
            <a:pPr marL="285750" lvl="0" indent="-285750">
              <a:spcBef>
                <a:spcPts val="1200"/>
              </a:spcBef>
              <a:spcAft>
                <a:spcPts val="1200"/>
              </a:spcAft>
              <a:buFont typeface="Arial" pitchFamily="34" charset="0"/>
              <a:buChar char="•"/>
            </a:pPr>
            <a:r>
              <a:rPr lang="tr-TR" dirty="0" smtClean="0"/>
              <a:t>SSL </a:t>
            </a:r>
            <a:r>
              <a:rPr lang="tr-TR" dirty="0"/>
              <a:t>güvenlik </a:t>
            </a:r>
            <a:r>
              <a:rPr lang="tr-TR" dirty="0" smtClean="0"/>
              <a:t>sertifikası </a:t>
            </a:r>
            <a:br>
              <a:rPr lang="tr-TR" dirty="0" smtClean="0"/>
            </a:br>
            <a:r>
              <a:rPr lang="tr-TR" sz="1600" dirty="0" smtClean="0"/>
              <a:t>(Kredi </a:t>
            </a:r>
            <a:r>
              <a:rPr lang="tr-TR" sz="1600" dirty="0"/>
              <a:t>kartı ödeme aşamasında adres </a:t>
            </a:r>
            <a:r>
              <a:rPr lang="tr-TR" sz="1600" dirty="0" smtClean="0"/>
              <a:t>çubuğunda adres, </a:t>
            </a:r>
            <a:r>
              <a:rPr lang="tr-TR" sz="1600" b="1" dirty="0"/>
              <a:t>http:// </a:t>
            </a:r>
            <a:r>
              <a:rPr lang="tr-TR" sz="1600" dirty="0"/>
              <a:t>değil </a:t>
            </a:r>
            <a:r>
              <a:rPr lang="tr-TR" sz="1600" b="1" dirty="0"/>
              <a:t>https:// </a:t>
            </a:r>
            <a:r>
              <a:rPr lang="tr-TR" sz="1600" dirty="0"/>
              <a:t>şeklinde başlamalıdır. </a:t>
            </a:r>
            <a:r>
              <a:rPr lang="tr-TR" sz="1600" dirty="0" smtClean="0"/>
              <a:t>Güvenlik </a:t>
            </a:r>
            <a:r>
              <a:rPr lang="tr-TR" sz="1600" dirty="0"/>
              <a:t>mührünü tıkladığınızda “</a:t>
            </a:r>
            <a:r>
              <a:rPr lang="tr-TR" sz="1600" b="1" dirty="0" err="1"/>
              <a:t>Valid</a:t>
            </a:r>
            <a:r>
              <a:rPr lang="tr-TR" sz="1600" dirty="0"/>
              <a:t>” </a:t>
            </a:r>
            <a:r>
              <a:rPr lang="tr-TR" sz="1600" dirty="0" smtClean="0"/>
              <a:t>(Geçerli) ifadesi </a:t>
            </a:r>
            <a:r>
              <a:rPr lang="tr-TR" sz="1600" dirty="0"/>
              <a:t>çıkmalıdır</a:t>
            </a:r>
            <a:r>
              <a:rPr lang="tr-TR" sz="1600" dirty="0" smtClean="0"/>
              <a:t>.)</a:t>
            </a:r>
            <a:endParaRPr lang="tr-TR" sz="1600" dirty="0"/>
          </a:p>
          <a:p>
            <a:pPr marL="285750" lvl="0" indent="-285750">
              <a:spcBef>
                <a:spcPts val="1200"/>
              </a:spcBef>
              <a:spcAft>
                <a:spcPts val="1200"/>
              </a:spcAft>
              <a:buFont typeface="Arial" pitchFamily="34" charset="0"/>
              <a:buChar char="•"/>
            </a:pPr>
            <a:r>
              <a:rPr lang="tr-TR" dirty="0"/>
              <a:t>Web sitesinin bilinir veya tanıdık </a:t>
            </a:r>
            <a:r>
              <a:rPr lang="tr-TR" dirty="0" smtClean="0"/>
              <a:t>olması</a:t>
            </a:r>
          </a:p>
          <a:p>
            <a:pPr marL="285750" indent="-285750">
              <a:spcBef>
                <a:spcPts val="1200"/>
              </a:spcBef>
              <a:spcAft>
                <a:spcPts val="1200"/>
              </a:spcAft>
              <a:buFont typeface="Arial" pitchFamily="34" charset="0"/>
              <a:buChar char="•"/>
            </a:pPr>
            <a:r>
              <a:rPr lang="tr-TR" dirty="0" smtClean="0"/>
              <a:t>3D </a:t>
            </a:r>
            <a:r>
              <a:rPr lang="tr-TR" dirty="0"/>
              <a:t>ödeme sistemine dikkat </a:t>
            </a:r>
            <a:r>
              <a:rPr lang="tr-TR" dirty="0" smtClean="0"/>
              <a:t>edilmelidir</a:t>
            </a:r>
            <a:endParaRPr lang="tr-TR" dirty="0"/>
          </a:p>
        </p:txBody>
      </p:sp>
    </p:spTree>
    <p:extLst>
      <p:ext uri="{BB962C8B-B14F-4D97-AF65-F5344CB8AC3E}">
        <p14:creationId xmlns:p14="http://schemas.microsoft.com/office/powerpoint/2010/main" val="381642717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ÇALIŞMA SİSTEMİ</a:t>
            </a:r>
            <a:endParaRPr lang="tr-TR" sz="2400" b="1" cap="all" dirty="0"/>
          </a:p>
        </p:txBody>
      </p:sp>
      <p:sp>
        <p:nvSpPr>
          <p:cNvPr id="2" name="Dikdörtgen 1"/>
          <p:cNvSpPr/>
          <p:nvPr/>
        </p:nvSpPr>
        <p:spPr>
          <a:xfrm>
            <a:off x="539750" y="1068358"/>
            <a:ext cx="8081736" cy="400110"/>
          </a:xfrm>
          <a:prstGeom prst="rect">
            <a:avLst/>
          </a:prstGeom>
        </p:spPr>
        <p:txBody>
          <a:bodyPr wrap="square">
            <a:spAutoFit/>
          </a:bodyPr>
          <a:lstStyle/>
          <a:p>
            <a:pPr algn="ctr"/>
            <a:r>
              <a:rPr lang="tr-TR" sz="2000" b="1" dirty="0"/>
              <a:t>İnternetten Satış Yapma</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1123405" y="1608300"/>
            <a:ext cx="7197635" cy="5570756"/>
          </a:xfrm>
          <a:prstGeom prst="rect">
            <a:avLst/>
          </a:prstGeom>
        </p:spPr>
        <p:txBody>
          <a:bodyPr wrap="square">
            <a:spAutoFit/>
          </a:bodyPr>
          <a:lstStyle/>
          <a:p>
            <a:pPr marL="285750" lvl="0" indent="-285750">
              <a:spcBef>
                <a:spcPts val="1200"/>
              </a:spcBef>
              <a:spcAft>
                <a:spcPts val="1200"/>
              </a:spcAft>
              <a:buFont typeface="Arial" pitchFamily="34" charset="0"/>
              <a:buChar char="•"/>
            </a:pPr>
            <a:r>
              <a:rPr lang="tr-TR" dirty="0"/>
              <a:t>Öncelikle satış yapılacak ürünün internetten satış yapmaya elverişli olması gerekmektedir. </a:t>
            </a:r>
            <a:endParaRPr lang="tr-TR" dirty="0" smtClean="0"/>
          </a:p>
          <a:p>
            <a:pPr marL="285750" lvl="0" indent="-285750">
              <a:spcBef>
                <a:spcPts val="1200"/>
              </a:spcBef>
              <a:spcAft>
                <a:spcPts val="1200"/>
              </a:spcAft>
              <a:buFont typeface="Arial" pitchFamily="34" charset="0"/>
              <a:buChar char="•"/>
            </a:pPr>
            <a:r>
              <a:rPr lang="tr-TR" dirty="0" smtClean="0"/>
              <a:t>Teslim </a:t>
            </a:r>
            <a:r>
              <a:rPr lang="tr-TR" dirty="0"/>
              <a:t>konusunda sorun olmamalıdır</a:t>
            </a:r>
            <a:r>
              <a:rPr lang="tr-TR" dirty="0" smtClean="0"/>
              <a:t>.</a:t>
            </a:r>
          </a:p>
          <a:p>
            <a:pPr marL="285750" lvl="0" indent="-285750">
              <a:spcBef>
                <a:spcPts val="1200"/>
              </a:spcBef>
              <a:spcAft>
                <a:spcPts val="1200"/>
              </a:spcAft>
              <a:buFont typeface="Arial" pitchFamily="34" charset="0"/>
              <a:buChar char="•"/>
            </a:pPr>
            <a:r>
              <a:rPr lang="tr-TR" dirty="0" smtClean="0"/>
              <a:t>Ödeme </a:t>
            </a:r>
            <a:r>
              <a:rPr lang="tr-TR" dirty="0"/>
              <a:t>konusunda müşteriye uygun koşullar sunulmalıdır</a:t>
            </a:r>
            <a:r>
              <a:rPr lang="tr-TR" dirty="0" smtClean="0"/>
              <a:t>.</a:t>
            </a:r>
          </a:p>
          <a:p>
            <a:pPr marL="285750" lvl="0" indent="-285750">
              <a:spcBef>
                <a:spcPts val="1200"/>
              </a:spcBef>
              <a:spcAft>
                <a:spcPts val="1200"/>
              </a:spcAft>
              <a:buFont typeface="Arial" pitchFamily="34" charset="0"/>
              <a:buChar char="•"/>
            </a:pPr>
            <a:r>
              <a:rPr lang="tr-TR" dirty="0" smtClean="0"/>
              <a:t>Uygun </a:t>
            </a:r>
            <a:r>
              <a:rPr lang="tr-TR" dirty="0"/>
              <a:t>bir alan adı aldıktan sonra kaliteli ve güvenli bir alışveriş sitesi yapmalı veya </a:t>
            </a:r>
            <a:r>
              <a:rPr lang="tr-TR" dirty="0" smtClean="0"/>
              <a:t>yaptırılmalıdır.</a:t>
            </a:r>
          </a:p>
          <a:p>
            <a:pPr marL="285750" lvl="0" indent="-285750">
              <a:spcBef>
                <a:spcPts val="1200"/>
              </a:spcBef>
              <a:spcAft>
                <a:spcPts val="1200"/>
              </a:spcAft>
              <a:buFont typeface="Arial" pitchFamily="34" charset="0"/>
              <a:buChar char="•"/>
            </a:pPr>
            <a:r>
              <a:rPr lang="tr-TR" dirty="0" smtClean="0"/>
              <a:t>Müşteriye </a:t>
            </a:r>
            <a:r>
              <a:rPr lang="tr-TR" dirty="0"/>
              <a:t>çevrimiçi ödeme seçeneği sunulacaksa önce sitenin güvenliği için SSL sertifikası gibi güvenlik tedbirleri alınarak bir banka ile anlaşma yapılmalıdır</a:t>
            </a:r>
            <a:r>
              <a:rPr lang="tr-TR" dirty="0" smtClean="0"/>
              <a:t>.</a:t>
            </a:r>
          </a:p>
          <a:p>
            <a:pPr marL="285750" lvl="0" indent="-285750">
              <a:spcBef>
                <a:spcPts val="1200"/>
              </a:spcBef>
              <a:spcAft>
                <a:spcPts val="1200"/>
              </a:spcAft>
              <a:buFont typeface="Arial" pitchFamily="34" charset="0"/>
              <a:buChar char="•"/>
            </a:pPr>
            <a:r>
              <a:rPr lang="tr-TR" dirty="0" smtClean="0"/>
              <a:t>Web sitesinin tanıtımı yapılmalıdır.</a:t>
            </a:r>
          </a:p>
          <a:p>
            <a:pPr marL="285750" lvl="0" indent="-285750">
              <a:spcBef>
                <a:spcPts val="1200"/>
              </a:spcBef>
              <a:spcAft>
                <a:spcPts val="1200"/>
              </a:spcAft>
              <a:buFont typeface="Arial" pitchFamily="34" charset="0"/>
              <a:buChar char="•"/>
            </a:pPr>
            <a:endParaRPr lang="tr-TR" dirty="0" smtClean="0"/>
          </a:p>
          <a:p>
            <a:pPr marL="285750" lvl="0" indent="-285750">
              <a:spcBef>
                <a:spcPts val="1200"/>
              </a:spcBef>
              <a:spcAft>
                <a:spcPts val="1200"/>
              </a:spcAft>
              <a:buFont typeface="Arial" pitchFamily="34" charset="0"/>
              <a:buChar char="•"/>
            </a:pPr>
            <a:endParaRPr lang="tr-TR" dirty="0" smtClean="0"/>
          </a:p>
        </p:txBody>
      </p:sp>
    </p:spTree>
    <p:extLst>
      <p:ext uri="{BB962C8B-B14F-4D97-AF65-F5344CB8AC3E}">
        <p14:creationId xmlns:p14="http://schemas.microsoft.com/office/powerpoint/2010/main" val="517532981"/>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539750" y="1068358"/>
            <a:ext cx="8081736" cy="400110"/>
          </a:xfrm>
          <a:prstGeom prst="rect">
            <a:avLst/>
          </a:prstGeom>
        </p:spPr>
        <p:txBody>
          <a:bodyPr wrap="square">
            <a:spAutoFit/>
          </a:bodyPr>
          <a:lstStyle/>
          <a:p>
            <a:pPr algn="ctr"/>
            <a:r>
              <a:rPr lang="tr-TR" sz="2000" b="1" dirty="0" smtClean="0"/>
              <a:t>Teknik Altyapıyı Oluşturan Öğeler</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1551078" y="2001753"/>
            <a:ext cx="7197635" cy="3293209"/>
          </a:xfrm>
          <a:prstGeom prst="rect">
            <a:avLst/>
          </a:prstGeom>
        </p:spPr>
        <p:txBody>
          <a:bodyPr wrap="square">
            <a:spAutoFit/>
          </a:bodyPr>
          <a:lstStyle/>
          <a:p>
            <a:pPr marL="285750" lvl="0" indent="-285750">
              <a:spcBef>
                <a:spcPts val="1200"/>
              </a:spcBef>
              <a:spcAft>
                <a:spcPts val="1200"/>
              </a:spcAft>
              <a:buFont typeface="Arial" pitchFamily="34" charset="0"/>
              <a:buChar char="•"/>
            </a:pPr>
            <a:r>
              <a:rPr lang="tr-TR" dirty="0" smtClean="0"/>
              <a:t>Alan Adı Tescili</a:t>
            </a:r>
          </a:p>
          <a:p>
            <a:pPr marL="285750" lvl="0" indent="-285750">
              <a:spcBef>
                <a:spcPts val="1200"/>
              </a:spcBef>
              <a:spcAft>
                <a:spcPts val="1200"/>
              </a:spcAft>
              <a:buFont typeface="Arial" pitchFamily="34" charset="0"/>
              <a:buChar char="•"/>
            </a:pPr>
            <a:r>
              <a:rPr lang="tr-TR" dirty="0" smtClean="0"/>
              <a:t>Web tasarımı ve yazılımı</a:t>
            </a:r>
          </a:p>
          <a:p>
            <a:pPr marL="285750" lvl="0" indent="-285750">
              <a:spcBef>
                <a:spcPts val="1200"/>
              </a:spcBef>
              <a:spcAft>
                <a:spcPts val="1200"/>
              </a:spcAft>
              <a:buFont typeface="Arial" pitchFamily="34" charset="0"/>
              <a:buChar char="•"/>
            </a:pPr>
            <a:r>
              <a:rPr lang="tr-TR" dirty="0" smtClean="0"/>
              <a:t>Web Sitesinin Yayınlaması</a:t>
            </a:r>
          </a:p>
          <a:p>
            <a:pPr marL="285750" lvl="0" indent="-285750">
              <a:spcBef>
                <a:spcPts val="1200"/>
              </a:spcBef>
              <a:spcAft>
                <a:spcPts val="1200"/>
              </a:spcAft>
              <a:buFont typeface="Arial" pitchFamily="34" charset="0"/>
              <a:buChar char="•"/>
            </a:pPr>
            <a:r>
              <a:rPr lang="tr-TR" dirty="0" smtClean="0"/>
              <a:t>Web Sitesinin Güvenliği</a:t>
            </a:r>
          </a:p>
          <a:p>
            <a:pPr marL="285750" lvl="0" indent="-285750">
              <a:spcBef>
                <a:spcPts val="1200"/>
              </a:spcBef>
              <a:spcAft>
                <a:spcPts val="1200"/>
              </a:spcAft>
              <a:buFont typeface="Arial" pitchFamily="34" charset="0"/>
              <a:buChar char="•"/>
            </a:pPr>
            <a:r>
              <a:rPr lang="tr-TR" dirty="0" smtClean="0"/>
              <a:t>Çevrimiçi Ödeme Sistemi</a:t>
            </a:r>
          </a:p>
          <a:p>
            <a:pPr marL="285750" lvl="0" indent="-285750">
              <a:spcBef>
                <a:spcPts val="1200"/>
              </a:spcBef>
              <a:spcAft>
                <a:spcPts val="1200"/>
              </a:spcAft>
              <a:buFont typeface="Arial" pitchFamily="34" charset="0"/>
              <a:buChar char="•"/>
            </a:pPr>
            <a:endParaRPr lang="tr-TR" dirty="0" smtClean="0"/>
          </a:p>
        </p:txBody>
      </p:sp>
    </p:spTree>
    <p:extLst>
      <p:ext uri="{BB962C8B-B14F-4D97-AF65-F5344CB8AC3E}">
        <p14:creationId xmlns:p14="http://schemas.microsoft.com/office/powerpoint/2010/main" val="219502448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r>
              <a:rPr lang="tr-TR" dirty="0" smtClean="0"/>
              <a:t>Elektronik Ticaretin Tanımı</a:t>
            </a:r>
            <a:endParaRPr lang="en-US" dirty="0" smtClean="0"/>
          </a:p>
        </p:txBody>
      </p:sp>
      <p:sp>
        <p:nvSpPr>
          <p:cNvPr id="11268" name="Text Box 4"/>
          <p:cNvSpPr txBox="1">
            <a:spLocks noChangeArrowheads="1"/>
          </p:cNvSpPr>
          <p:nvPr/>
        </p:nvSpPr>
        <p:spPr bwMode="auto">
          <a:xfrm>
            <a:off x="1150938" y="1435100"/>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dirty="0" smtClean="0">
                <a:cs typeface="Arial" charset="0"/>
              </a:rPr>
              <a:t>Elektronik Ticaretin geniş ve dar anlamda tanımı</a:t>
            </a:r>
            <a:endParaRPr lang="en-GB" sz="2000" b="1" dirty="0">
              <a:cs typeface="Arial" charset="0"/>
            </a:endParaRPr>
          </a:p>
        </p:txBody>
      </p:sp>
      <p:sp>
        <p:nvSpPr>
          <p:cNvPr id="11269" name="Text Box 5"/>
          <p:cNvSpPr txBox="1">
            <a:spLocks noChangeArrowheads="1"/>
          </p:cNvSpPr>
          <p:nvPr/>
        </p:nvSpPr>
        <p:spPr bwMode="auto">
          <a:xfrm>
            <a:off x="4691063" y="2860932"/>
            <a:ext cx="340995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b="1" u="sng" dirty="0" smtClean="0">
                <a:cs typeface="Arial" charset="0"/>
              </a:rPr>
              <a:t>Geniş Anlamda</a:t>
            </a:r>
          </a:p>
          <a:p>
            <a:pPr eaLnBrk="1" hangingPunct="1"/>
            <a:endParaRPr lang="en-GB" sz="1600" b="1" u="sng" dirty="0">
              <a:cs typeface="Arial" charset="0"/>
            </a:endParaRPr>
          </a:p>
          <a:p>
            <a:pPr eaLnBrk="1" hangingPunct="1">
              <a:buFont typeface="Wingdings" pitchFamily="16" charset="2"/>
              <a:buChar char="ü"/>
            </a:pPr>
            <a:r>
              <a:rPr lang="tr-TR" sz="1400" dirty="0" smtClean="0"/>
              <a:t>İnternet </a:t>
            </a:r>
            <a:r>
              <a:rPr lang="tr-TR" sz="1400" dirty="0"/>
              <a:t>üzerinden tanıtım, pazarlama, alım-satım, ödeme, satış sonrası işlemler ve bu işlemlerle direkt veya dolaylı olarak ilişkili teknolojik altyapı sağlama, bankacılık, lojistik, sigortacılık, vergi ödeme, tüketici hakları gibi ticari anlamdaki bütün faaliyetlere elektronik ticaret (e-ticaret) denir.</a:t>
            </a:r>
            <a:endParaRPr lang="en-US" sz="1400" dirty="0" smtClean="0">
              <a:cs typeface="Arial" charset="0"/>
            </a:endParaRPr>
          </a:p>
          <a:p>
            <a:pPr eaLnBrk="1" hangingPunct="1">
              <a:buFont typeface="Wingdings" pitchFamily="16" charset="2"/>
              <a:buChar char="ü"/>
            </a:pPr>
            <a:endParaRPr lang="en-US" sz="1400" dirty="0">
              <a:cs typeface="Arial" charset="0"/>
            </a:endParaRPr>
          </a:p>
        </p:txBody>
      </p:sp>
      <p:sp>
        <p:nvSpPr>
          <p:cNvPr id="9" name="Text Box 5"/>
          <p:cNvSpPr txBox="1">
            <a:spLocks noChangeArrowheads="1"/>
          </p:cNvSpPr>
          <p:nvPr/>
        </p:nvSpPr>
        <p:spPr bwMode="auto">
          <a:xfrm>
            <a:off x="539750" y="2860932"/>
            <a:ext cx="340995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b="1" u="sng" dirty="0" smtClean="0">
                <a:cs typeface="Arial" charset="0"/>
              </a:rPr>
              <a:t>Dar Anlamda</a:t>
            </a:r>
          </a:p>
          <a:p>
            <a:pPr eaLnBrk="1" hangingPunct="1"/>
            <a:endParaRPr lang="en-GB" sz="1600" b="1" u="sng" dirty="0">
              <a:cs typeface="Arial" charset="0"/>
            </a:endParaRPr>
          </a:p>
          <a:p>
            <a:pPr eaLnBrk="1" hangingPunct="1">
              <a:buFont typeface="Wingdings" pitchFamily="16" charset="2"/>
              <a:buChar char="ü"/>
            </a:pPr>
            <a:r>
              <a:rPr lang="tr-TR" sz="1400" dirty="0" smtClean="0"/>
              <a:t>İnternet </a:t>
            </a:r>
            <a:r>
              <a:rPr lang="tr-TR" sz="1400" dirty="0"/>
              <a:t>üzerinden </a:t>
            </a:r>
            <a:r>
              <a:rPr lang="tr-TR" sz="1400" dirty="0" smtClean="0"/>
              <a:t>alışveriş yapmaya </a:t>
            </a:r>
            <a:r>
              <a:rPr lang="tr-TR" sz="1400" dirty="0"/>
              <a:t>elektronik ticaret (e-ticaret) denir.</a:t>
            </a:r>
            <a:endParaRPr lang="en-US" sz="1400" dirty="0" smtClean="0">
              <a:cs typeface="Arial" charset="0"/>
            </a:endParaRPr>
          </a:p>
          <a:p>
            <a:pPr eaLnBrk="1" hangingPunct="1">
              <a:buFont typeface="Wingdings" pitchFamily="16" charset="2"/>
              <a:buChar char="ü"/>
            </a:pPr>
            <a:endParaRPr lang="en-US" sz="1400" dirty="0">
              <a:cs typeface="Arial" charset="0"/>
            </a:endParaRPr>
          </a:p>
        </p:txBody>
      </p:sp>
    </p:spTree>
    <p:extLst>
      <p:ext uri="{BB962C8B-B14F-4D97-AF65-F5344CB8AC3E}">
        <p14:creationId xmlns:p14="http://schemas.microsoft.com/office/powerpoint/2010/main" val="898474449"/>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585" y="1418798"/>
            <a:ext cx="5384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539750" y="917758"/>
            <a:ext cx="8081736" cy="400110"/>
          </a:xfrm>
          <a:prstGeom prst="rect">
            <a:avLst/>
          </a:prstGeom>
        </p:spPr>
        <p:txBody>
          <a:bodyPr wrap="square">
            <a:spAutoFit/>
          </a:bodyPr>
          <a:lstStyle/>
          <a:p>
            <a:pPr algn="ctr"/>
            <a:r>
              <a:rPr lang="tr-TR" sz="2000" b="1" dirty="0"/>
              <a:t>Alan Adının Tescil Edilmesi</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304618" y="1268413"/>
            <a:ext cx="8030256" cy="4924425"/>
          </a:xfrm>
          <a:prstGeom prst="rect">
            <a:avLst/>
          </a:prstGeom>
        </p:spPr>
        <p:txBody>
          <a:bodyPr wrap="square">
            <a:spAutoFit/>
          </a:bodyPr>
          <a:lstStyle/>
          <a:p>
            <a:pPr marL="285750" indent="-285750">
              <a:spcBef>
                <a:spcPts val="1200"/>
              </a:spcBef>
              <a:spcAft>
                <a:spcPts val="1200"/>
              </a:spcAft>
              <a:buFont typeface="Arial" pitchFamily="34" charset="0"/>
              <a:buChar char="•"/>
            </a:pPr>
            <a:r>
              <a:rPr lang="tr-TR" dirty="0"/>
              <a:t>Alan adının tescil edilmesi, en kolay, en ucuz </a:t>
            </a:r>
            <a:br>
              <a:rPr lang="tr-TR" dirty="0"/>
            </a:br>
            <a:r>
              <a:rPr lang="tr-TR" dirty="0" smtClean="0"/>
              <a:t>fakat </a:t>
            </a:r>
            <a:r>
              <a:rPr lang="tr-TR" dirty="0"/>
              <a:t>en önemli aşamadır. </a:t>
            </a:r>
            <a:endParaRPr lang="tr-TR" dirty="0" smtClean="0"/>
          </a:p>
          <a:p>
            <a:pPr marL="285750" indent="-285750">
              <a:spcBef>
                <a:spcPts val="1200"/>
              </a:spcBef>
              <a:spcAft>
                <a:spcPts val="1200"/>
              </a:spcAft>
              <a:buFont typeface="Arial" pitchFamily="34" charset="0"/>
              <a:buChar char="•"/>
            </a:pPr>
            <a:r>
              <a:rPr lang="tr-TR" b="1" dirty="0" smtClean="0"/>
              <a:t>En </a:t>
            </a:r>
            <a:r>
              <a:rPr lang="tr-TR" b="1" dirty="0"/>
              <a:t>kolaydır </a:t>
            </a:r>
            <a:r>
              <a:rPr lang="tr-TR" dirty="0"/>
              <a:t>çünkü alan adı firmalarından </a:t>
            </a:r>
            <a:r>
              <a:rPr lang="tr-TR" dirty="0" smtClean="0"/>
              <a:t/>
            </a:r>
            <a:br>
              <a:rPr lang="tr-TR" dirty="0" smtClean="0"/>
            </a:br>
            <a:r>
              <a:rPr lang="tr-TR" dirty="0" smtClean="0"/>
              <a:t>alan </a:t>
            </a:r>
            <a:r>
              <a:rPr lang="tr-TR" dirty="0"/>
              <a:t>adını tescil ettirmek birkaç dakika sürer. </a:t>
            </a:r>
            <a:endParaRPr lang="tr-TR" dirty="0" smtClean="0"/>
          </a:p>
          <a:p>
            <a:pPr marL="285750" indent="-285750">
              <a:spcBef>
                <a:spcPts val="1200"/>
              </a:spcBef>
              <a:spcAft>
                <a:spcPts val="1200"/>
              </a:spcAft>
              <a:buFont typeface="Arial" pitchFamily="34" charset="0"/>
              <a:buChar char="•"/>
            </a:pPr>
            <a:r>
              <a:rPr lang="tr-TR" b="1" dirty="0" smtClean="0"/>
              <a:t>En </a:t>
            </a:r>
            <a:r>
              <a:rPr lang="tr-TR" b="1" dirty="0"/>
              <a:t>ucuzdur </a:t>
            </a:r>
            <a:r>
              <a:rPr lang="tr-TR" dirty="0"/>
              <a:t>çünkü uzantısına bağlı </a:t>
            </a:r>
            <a:r>
              <a:rPr lang="tr-TR" dirty="0" smtClean="0"/>
              <a:t/>
            </a:r>
            <a:br>
              <a:rPr lang="tr-TR" dirty="0" smtClean="0"/>
            </a:br>
            <a:r>
              <a:rPr lang="tr-TR" dirty="0" smtClean="0"/>
              <a:t>olarak </a:t>
            </a:r>
            <a:r>
              <a:rPr lang="tr-TR" dirty="0"/>
              <a:t>yıllık 15 – 50 TL arasındadır. </a:t>
            </a:r>
          </a:p>
          <a:p>
            <a:pPr marL="285750" indent="-285750">
              <a:spcBef>
                <a:spcPts val="1200"/>
              </a:spcBef>
              <a:spcAft>
                <a:spcPts val="1200"/>
              </a:spcAft>
              <a:buFont typeface="Arial" pitchFamily="34" charset="0"/>
              <a:buChar char="•"/>
            </a:pPr>
            <a:r>
              <a:rPr lang="tr-TR" b="1" dirty="0"/>
              <a:t>En önemli aşamadır </a:t>
            </a:r>
            <a:r>
              <a:rPr lang="tr-TR" dirty="0"/>
              <a:t>çünkü kullanışsız, eksik, hatalı, bulunması zor veya etkili olmayan bir alan adı müşterinin dikkatini çekmeyecektir. </a:t>
            </a:r>
            <a:r>
              <a:rPr lang="tr-TR" dirty="0" smtClean="0"/>
              <a:t>Önemli </a:t>
            </a:r>
            <a:r>
              <a:rPr lang="tr-TR" dirty="0"/>
              <a:t>olmasının bir diğer sebebi de alan adının tescil veya yenileme aşamasında kaybedilmesi, onun tamamen </a:t>
            </a:r>
            <a:r>
              <a:rPr lang="tr-TR" b="1" dirty="0"/>
              <a:t>kaybedilmesi</a:t>
            </a:r>
            <a:r>
              <a:rPr lang="tr-TR" dirty="0"/>
              <a:t> anlamına gelebilmektedir. </a:t>
            </a:r>
            <a:r>
              <a:rPr lang="tr-TR" dirty="0" smtClean="0"/>
              <a:t>Web </a:t>
            </a:r>
            <a:r>
              <a:rPr lang="tr-TR" dirty="0"/>
              <a:t>tasarımı ve yazılımının kaybının telafisi var iken alan adının telafisi olmayabilmektedir</a:t>
            </a:r>
            <a:r>
              <a:rPr lang="tr-TR" dirty="0" smtClean="0"/>
              <a:t>.</a:t>
            </a:r>
          </a:p>
          <a:p>
            <a:pPr marL="285750" indent="-285750">
              <a:spcBef>
                <a:spcPts val="1200"/>
              </a:spcBef>
              <a:spcAft>
                <a:spcPts val="1200"/>
              </a:spcAft>
              <a:buFont typeface="Arial" pitchFamily="34" charset="0"/>
              <a:buChar char="•"/>
            </a:pPr>
            <a:r>
              <a:rPr lang="tr-TR" dirty="0"/>
              <a:t>Firmalar genellikle </a:t>
            </a:r>
            <a:r>
              <a:rPr lang="tr-TR" b="1" dirty="0"/>
              <a:t>com</a:t>
            </a:r>
            <a:r>
              <a:rPr lang="tr-TR" dirty="0"/>
              <a:t> ve </a:t>
            </a:r>
            <a:r>
              <a:rPr lang="tr-TR" b="1" dirty="0"/>
              <a:t>com.tr </a:t>
            </a:r>
            <a:r>
              <a:rPr lang="tr-TR" dirty="0"/>
              <a:t>uzantılarını tercih etmelidirler.</a:t>
            </a:r>
            <a:endParaRPr lang="tr-TR" dirty="0" smtClean="0"/>
          </a:p>
        </p:txBody>
      </p:sp>
    </p:spTree>
    <p:extLst>
      <p:ext uri="{BB962C8B-B14F-4D97-AF65-F5344CB8AC3E}">
        <p14:creationId xmlns:p14="http://schemas.microsoft.com/office/powerpoint/2010/main" val="424758512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539750" y="1068358"/>
            <a:ext cx="8081736" cy="400110"/>
          </a:xfrm>
          <a:prstGeom prst="rect">
            <a:avLst/>
          </a:prstGeom>
        </p:spPr>
        <p:txBody>
          <a:bodyPr wrap="square">
            <a:spAutoFit/>
          </a:bodyPr>
          <a:lstStyle/>
          <a:p>
            <a:pPr algn="ctr"/>
            <a:r>
              <a:rPr lang="tr-TR" sz="2000" b="1" dirty="0"/>
              <a:t>Web Sitesinin Tasarım ve Yazılımının Yapılması</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718457" y="1624707"/>
            <a:ext cx="4650377" cy="4308872"/>
          </a:xfrm>
          <a:prstGeom prst="rect">
            <a:avLst/>
          </a:prstGeom>
        </p:spPr>
        <p:txBody>
          <a:bodyPr wrap="square">
            <a:spAutoFit/>
          </a:bodyPr>
          <a:lstStyle/>
          <a:p>
            <a:pPr marL="285750" indent="-285750">
              <a:spcBef>
                <a:spcPts val="600"/>
              </a:spcBef>
              <a:spcAft>
                <a:spcPts val="600"/>
              </a:spcAft>
              <a:buFont typeface="Arial" pitchFamily="34" charset="0"/>
              <a:buChar char="•"/>
            </a:pPr>
            <a:r>
              <a:rPr lang="tr-TR" sz="1600" dirty="0" smtClean="0"/>
              <a:t>Web </a:t>
            </a:r>
            <a:r>
              <a:rPr lang="tr-TR" sz="1600" dirty="0"/>
              <a:t>sitesi, elektronik ticaretin kalbidir. </a:t>
            </a:r>
            <a:endParaRPr lang="tr-TR" sz="1600" dirty="0" smtClean="0"/>
          </a:p>
          <a:p>
            <a:pPr marL="285750" indent="-285750">
              <a:spcBef>
                <a:spcPts val="600"/>
              </a:spcBef>
              <a:spcAft>
                <a:spcPts val="600"/>
              </a:spcAft>
              <a:buFont typeface="Arial" pitchFamily="34" charset="0"/>
              <a:buChar char="•"/>
            </a:pPr>
            <a:r>
              <a:rPr lang="tr-TR" sz="1600" dirty="0" smtClean="0"/>
              <a:t>Web </a:t>
            </a:r>
            <a:r>
              <a:rPr lang="tr-TR" sz="1600" dirty="0"/>
              <a:t>sitesinde yaşanacak bir problem elektronik ticaretin veya alışverişin durması ile eş anlamlıdır. </a:t>
            </a:r>
            <a:endParaRPr lang="tr-TR" sz="1600" dirty="0" smtClean="0"/>
          </a:p>
          <a:p>
            <a:pPr marL="285750" indent="-285750">
              <a:spcBef>
                <a:spcPts val="600"/>
              </a:spcBef>
              <a:spcAft>
                <a:spcPts val="600"/>
              </a:spcAft>
              <a:buFont typeface="Arial" pitchFamily="34" charset="0"/>
              <a:buChar char="•"/>
            </a:pPr>
            <a:r>
              <a:rPr lang="tr-TR" sz="1600" dirty="0" smtClean="0"/>
              <a:t>Bundan </a:t>
            </a:r>
            <a:r>
              <a:rPr lang="tr-TR" sz="1600" dirty="0"/>
              <a:t>dolayı web sitesine gereken önemi vermek gerekmektedir. Aksi takdirde elektronik ticaretten bir beklentinin olmaması gerekmektedir.</a:t>
            </a:r>
          </a:p>
          <a:p>
            <a:pPr>
              <a:spcBef>
                <a:spcPts val="600"/>
              </a:spcBef>
              <a:spcAft>
                <a:spcPts val="600"/>
              </a:spcAft>
            </a:pPr>
            <a:r>
              <a:rPr lang="tr-TR" sz="1600" b="1" dirty="0" smtClean="0"/>
              <a:t>Web </a:t>
            </a:r>
            <a:r>
              <a:rPr lang="tr-TR" sz="1600" b="1" dirty="0"/>
              <a:t>tasarımı ve web yazılımı ayrımını </a:t>
            </a:r>
            <a:r>
              <a:rPr lang="tr-TR" sz="1600" dirty="0"/>
              <a:t>yapmak </a:t>
            </a:r>
            <a:r>
              <a:rPr lang="tr-TR" sz="1600" dirty="0" smtClean="0"/>
              <a:t>gerekmektedir</a:t>
            </a:r>
            <a:r>
              <a:rPr lang="tr-TR" sz="1600" dirty="0"/>
              <a:t>:</a:t>
            </a:r>
            <a:endParaRPr lang="tr-TR" sz="1600" dirty="0" smtClean="0"/>
          </a:p>
          <a:p>
            <a:pPr marL="285750" indent="-285750">
              <a:spcBef>
                <a:spcPts val="600"/>
              </a:spcBef>
              <a:spcAft>
                <a:spcPts val="600"/>
              </a:spcAft>
              <a:buFont typeface="Arial" pitchFamily="34" charset="0"/>
              <a:buChar char="•"/>
            </a:pPr>
            <a:r>
              <a:rPr lang="tr-TR" sz="1600" dirty="0" smtClean="0"/>
              <a:t>Web </a:t>
            </a:r>
            <a:r>
              <a:rPr lang="tr-TR" sz="1600" dirty="0"/>
              <a:t>tasarımı ile anlatılmak istenen grafik tasarımdır. Web sitesinin görselliği ile ilgilidir. </a:t>
            </a:r>
            <a:endParaRPr lang="tr-TR" sz="1600" dirty="0" smtClean="0"/>
          </a:p>
          <a:p>
            <a:pPr marL="285750" indent="-285750">
              <a:spcBef>
                <a:spcPts val="600"/>
              </a:spcBef>
              <a:spcAft>
                <a:spcPts val="600"/>
              </a:spcAft>
              <a:buFont typeface="Arial" pitchFamily="34" charset="0"/>
              <a:buChar char="•"/>
            </a:pPr>
            <a:r>
              <a:rPr lang="tr-TR" sz="1600" dirty="0" smtClean="0"/>
              <a:t>Web </a:t>
            </a:r>
            <a:r>
              <a:rPr lang="tr-TR" sz="1600" dirty="0"/>
              <a:t>yazılımı ise web sitesinin kodlaması yani çalışma sistemini ifade etmektedir.</a:t>
            </a:r>
            <a:endParaRPr lang="tr-TR" sz="1600" dirty="0" smtClean="0"/>
          </a:p>
        </p:txBody>
      </p:sp>
      <p:pic>
        <p:nvPicPr>
          <p:cNvPr id="117762" name="Picture 2" descr="http://a6.sphotos.ak.fbcdn.net/hphotos-ak-ash4/417986_408143965869243_407414399275533_1838495_25999157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008" y="2677885"/>
            <a:ext cx="3228497" cy="2915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5708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539750" y="1068358"/>
            <a:ext cx="8081736" cy="707886"/>
          </a:xfrm>
          <a:prstGeom prst="rect">
            <a:avLst/>
          </a:prstGeom>
        </p:spPr>
        <p:txBody>
          <a:bodyPr wrap="square">
            <a:spAutoFit/>
          </a:bodyPr>
          <a:lstStyle/>
          <a:p>
            <a:pPr algn="ctr"/>
            <a:r>
              <a:rPr lang="tr-TR" sz="2000" b="1" dirty="0"/>
              <a:t>Web sitesi hazırlamanın hiç tercih edilmemesi gerekenden en çok tercih edilmesi gerekene doğru alternatif yolları:</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709272" y="1912090"/>
            <a:ext cx="8030256" cy="3847207"/>
          </a:xfrm>
          <a:prstGeom prst="rect">
            <a:avLst/>
          </a:prstGeom>
        </p:spPr>
        <p:txBody>
          <a:bodyPr wrap="square">
            <a:spAutoFit/>
          </a:bodyPr>
          <a:lstStyle/>
          <a:p>
            <a:pPr marL="285750" lvl="0" indent="-285750">
              <a:spcBef>
                <a:spcPts val="1200"/>
              </a:spcBef>
              <a:spcAft>
                <a:spcPts val="1200"/>
              </a:spcAft>
              <a:buFont typeface="Arial" pitchFamily="34" charset="0"/>
              <a:buChar char="•"/>
            </a:pPr>
            <a:r>
              <a:rPr lang="tr-TR" dirty="0"/>
              <a:t>Dışarıdan bir kişiye amatör olarak </a:t>
            </a:r>
            <a:r>
              <a:rPr lang="tr-TR" dirty="0" smtClean="0"/>
              <a:t>hazırlatma</a:t>
            </a:r>
          </a:p>
          <a:p>
            <a:pPr marL="285750" lvl="0" indent="-285750">
              <a:spcBef>
                <a:spcPts val="1200"/>
              </a:spcBef>
              <a:spcAft>
                <a:spcPts val="1200"/>
              </a:spcAft>
              <a:buFont typeface="Arial" pitchFamily="34" charset="0"/>
              <a:buChar char="•"/>
            </a:pPr>
            <a:r>
              <a:rPr lang="tr-TR" dirty="0" smtClean="0"/>
              <a:t>Firmadan </a:t>
            </a:r>
            <a:r>
              <a:rPr lang="tr-TR" dirty="0"/>
              <a:t>bir personelin amatör olarak </a:t>
            </a:r>
            <a:r>
              <a:rPr lang="tr-TR" dirty="0" smtClean="0"/>
              <a:t>hazırlaması</a:t>
            </a:r>
          </a:p>
          <a:p>
            <a:pPr marL="285750" lvl="0" indent="-285750">
              <a:spcBef>
                <a:spcPts val="1200"/>
              </a:spcBef>
              <a:spcAft>
                <a:spcPts val="1200"/>
              </a:spcAft>
              <a:buFont typeface="Arial" pitchFamily="34" charset="0"/>
              <a:buChar char="•"/>
            </a:pPr>
            <a:r>
              <a:rPr lang="tr-TR" dirty="0" smtClean="0"/>
              <a:t>Reklam </a:t>
            </a:r>
            <a:r>
              <a:rPr lang="tr-TR" dirty="0"/>
              <a:t>veya bilgisayar donanım firması tarafından </a:t>
            </a:r>
            <a:r>
              <a:rPr lang="tr-TR" dirty="0" smtClean="0"/>
              <a:t>hazırlanması</a:t>
            </a:r>
          </a:p>
          <a:p>
            <a:pPr marL="285750" lvl="0" indent="-285750">
              <a:spcBef>
                <a:spcPts val="1200"/>
              </a:spcBef>
              <a:spcAft>
                <a:spcPts val="1200"/>
              </a:spcAft>
              <a:buFont typeface="Arial" pitchFamily="34" charset="0"/>
              <a:buChar char="•"/>
            </a:pPr>
            <a:r>
              <a:rPr lang="tr-TR" dirty="0" smtClean="0"/>
              <a:t>Firmada </a:t>
            </a:r>
            <a:r>
              <a:rPr lang="tr-TR" dirty="0"/>
              <a:t>istihdam edilen profesyonel bir yazılımcının </a:t>
            </a:r>
            <a:r>
              <a:rPr lang="tr-TR" dirty="0" smtClean="0"/>
              <a:t>hazırlaması</a:t>
            </a:r>
          </a:p>
          <a:p>
            <a:pPr marL="285750" lvl="0" indent="-285750">
              <a:spcBef>
                <a:spcPts val="1200"/>
              </a:spcBef>
              <a:spcAft>
                <a:spcPts val="1200"/>
              </a:spcAft>
              <a:buFont typeface="Arial" pitchFamily="34" charset="0"/>
              <a:buChar char="•"/>
            </a:pPr>
            <a:r>
              <a:rPr lang="tr-TR" dirty="0" smtClean="0"/>
              <a:t>Firmada </a:t>
            </a:r>
            <a:r>
              <a:rPr lang="tr-TR" dirty="0"/>
              <a:t>istihdam edilen bir tasarım, yazılım ve güncelleme ekibinin </a:t>
            </a:r>
            <a:r>
              <a:rPr lang="tr-TR" dirty="0" smtClean="0"/>
              <a:t>hazırlaması</a:t>
            </a:r>
          </a:p>
          <a:p>
            <a:pPr marL="285750" lvl="0" indent="-285750">
              <a:spcBef>
                <a:spcPts val="1200"/>
              </a:spcBef>
              <a:spcAft>
                <a:spcPts val="1200"/>
              </a:spcAft>
              <a:buFont typeface="Arial" pitchFamily="34" charset="0"/>
              <a:buChar char="•"/>
            </a:pPr>
            <a:r>
              <a:rPr lang="tr-TR" dirty="0" smtClean="0"/>
              <a:t>Kurumsallaşmış </a:t>
            </a:r>
            <a:r>
              <a:rPr lang="tr-TR" dirty="0"/>
              <a:t>profesyonel bir web tasarım ve yazılım firmasına hazırlatma</a:t>
            </a:r>
          </a:p>
        </p:txBody>
      </p:sp>
    </p:spTree>
    <p:extLst>
      <p:ext uri="{BB962C8B-B14F-4D97-AF65-F5344CB8AC3E}">
        <p14:creationId xmlns:p14="http://schemas.microsoft.com/office/powerpoint/2010/main" val="4108222286"/>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539750" y="1068358"/>
            <a:ext cx="8081736" cy="400110"/>
          </a:xfrm>
          <a:prstGeom prst="rect">
            <a:avLst/>
          </a:prstGeom>
        </p:spPr>
        <p:txBody>
          <a:bodyPr wrap="square">
            <a:spAutoFit/>
          </a:bodyPr>
          <a:lstStyle/>
          <a:p>
            <a:pPr algn="ctr"/>
            <a:r>
              <a:rPr lang="tr-TR" sz="2000" b="1" dirty="0"/>
              <a:t>Başarı </a:t>
            </a:r>
            <a:r>
              <a:rPr lang="tr-TR" sz="2000" b="1" dirty="0" smtClean="0"/>
              <a:t>kriterleri:</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629103" y="1577369"/>
            <a:ext cx="8030256" cy="3416320"/>
          </a:xfrm>
          <a:prstGeom prst="rect">
            <a:avLst/>
          </a:prstGeom>
        </p:spPr>
        <p:txBody>
          <a:bodyPr wrap="square">
            <a:spAutoFit/>
          </a:bodyPr>
          <a:lstStyle/>
          <a:p>
            <a:pPr marL="342900" indent="-342900">
              <a:lnSpc>
                <a:spcPct val="200000"/>
              </a:lnSpc>
              <a:buAutoNum type="arabicPeriod"/>
            </a:pPr>
            <a:r>
              <a:rPr lang="tr-TR" dirty="0" smtClean="0"/>
              <a:t>Dönüşüm oranı</a:t>
            </a:r>
          </a:p>
          <a:p>
            <a:pPr marL="342900" indent="-342900">
              <a:lnSpc>
                <a:spcPct val="200000"/>
              </a:lnSpc>
              <a:buAutoNum type="arabicPeriod"/>
            </a:pPr>
            <a:r>
              <a:rPr lang="tr-TR" dirty="0" smtClean="0"/>
              <a:t>Ortalama </a:t>
            </a:r>
            <a:r>
              <a:rPr lang="tr-TR" dirty="0"/>
              <a:t>Sepet </a:t>
            </a:r>
            <a:r>
              <a:rPr lang="tr-TR" dirty="0" smtClean="0"/>
              <a:t>Tutarı</a:t>
            </a:r>
          </a:p>
          <a:p>
            <a:pPr marL="342900" indent="-342900">
              <a:lnSpc>
                <a:spcPct val="200000"/>
              </a:lnSpc>
              <a:buAutoNum type="arabicPeriod"/>
            </a:pPr>
            <a:r>
              <a:rPr lang="tr-TR" dirty="0" smtClean="0"/>
              <a:t>Sitede </a:t>
            </a:r>
            <a:r>
              <a:rPr lang="tr-TR" dirty="0"/>
              <a:t>geçirilen </a:t>
            </a:r>
            <a:r>
              <a:rPr lang="tr-TR" dirty="0" smtClean="0"/>
              <a:t>süre</a:t>
            </a:r>
            <a:endParaRPr lang="tr-TR" dirty="0"/>
          </a:p>
          <a:p>
            <a:pPr marL="342900" indent="-342900">
              <a:lnSpc>
                <a:spcPct val="200000"/>
              </a:lnSpc>
              <a:buAutoNum type="arabicPeriod"/>
            </a:pPr>
            <a:r>
              <a:rPr lang="tr-TR" dirty="0" smtClean="0"/>
              <a:t>Ziyaretçi sadakati</a:t>
            </a:r>
            <a:endParaRPr lang="tr-TR" dirty="0"/>
          </a:p>
          <a:p>
            <a:pPr marL="342900" indent="-342900">
              <a:lnSpc>
                <a:spcPct val="200000"/>
              </a:lnSpc>
              <a:buAutoNum type="arabicPeriod"/>
            </a:pPr>
            <a:r>
              <a:rPr lang="tr-TR" dirty="0" smtClean="0"/>
              <a:t>Tamamlanan </a:t>
            </a:r>
            <a:r>
              <a:rPr lang="tr-TR" dirty="0"/>
              <a:t>alışveriş </a:t>
            </a:r>
            <a:r>
              <a:rPr lang="tr-TR" dirty="0" smtClean="0"/>
              <a:t>oranı</a:t>
            </a:r>
            <a:endParaRPr lang="tr-TR" dirty="0"/>
          </a:p>
          <a:p>
            <a:pPr marL="342900" indent="-342900">
              <a:lnSpc>
                <a:spcPct val="200000"/>
              </a:lnSpc>
              <a:buAutoNum type="arabicPeriod"/>
            </a:pPr>
            <a:r>
              <a:rPr lang="tr-TR" dirty="0" smtClean="0"/>
              <a:t>Rekabet</a:t>
            </a:r>
            <a:endParaRPr lang="tr-TR" dirty="0"/>
          </a:p>
        </p:txBody>
      </p:sp>
      <p:pic>
        <p:nvPicPr>
          <p:cNvPr id="113666" name="Picture 2" descr="C:\Users\farabi\Desktop\hepsibur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115" y="2098089"/>
            <a:ext cx="4762500" cy="2895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13795426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675096" y="1065562"/>
            <a:ext cx="8081736" cy="400110"/>
          </a:xfrm>
          <a:prstGeom prst="rect">
            <a:avLst/>
          </a:prstGeom>
        </p:spPr>
        <p:txBody>
          <a:bodyPr wrap="square">
            <a:spAutoFit/>
          </a:bodyPr>
          <a:lstStyle/>
          <a:p>
            <a:pPr algn="ctr"/>
            <a:r>
              <a:rPr lang="tr-TR" sz="2000" b="1" dirty="0"/>
              <a:t>Ödeme </a:t>
            </a:r>
            <a:r>
              <a:rPr lang="tr-TR" sz="2000" b="1" dirty="0" smtClean="0"/>
              <a:t>Sistemleri:</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470263" y="1468468"/>
            <a:ext cx="4598126" cy="5511765"/>
          </a:xfrm>
          <a:prstGeom prst="rect">
            <a:avLst/>
          </a:prstGeom>
        </p:spPr>
        <p:txBody>
          <a:bodyPr wrap="square">
            <a:spAutoFit/>
          </a:bodyPr>
          <a:lstStyle/>
          <a:p>
            <a:pPr marL="1657350" lvl="3" indent="-285750">
              <a:lnSpc>
                <a:spcPct val="250000"/>
              </a:lnSpc>
              <a:buFont typeface="Arial" pitchFamily="34" charset="0"/>
              <a:buChar char="•"/>
            </a:pPr>
            <a:r>
              <a:rPr lang="tr-TR" b="1" dirty="0"/>
              <a:t>Kredi </a:t>
            </a:r>
            <a:r>
              <a:rPr lang="tr-TR" b="1" dirty="0" smtClean="0"/>
              <a:t>Kartı</a:t>
            </a:r>
          </a:p>
          <a:p>
            <a:pPr marL="1657350" lvl="3" indent="-285750">
              <a:lnSpc>
                <a:spcPct val="250000"/>
              </a:lnSpc>
              <a:buFont typeface="Arial" pitchFamily="34" charset="0"/>
              <a:buChar char="•"/>
            </a:pPr>
            <a:r>
              <a:rPr lang="tr-TR" b="1" dirty="0"/>
              <a:t>Kapıda Ödeme</a:t>
            </a:r>
          </a:p>
          <a:p>
            <a:pPr marL="1657350" lvl="3" indent="-285750">
              <a:lnSpc>
                <a:spcPct val="250000"/>
              </a:lnSpc>
              <a:buFont typeface="Arial" pitchFamily="34" charset="0"/>
              <a:buChar char="•"/>
            </a:pPr>
            <a:r>
              <a:rPr lang="tr-TR" b="1" dirty="0"/>
              <a:t>Havale veya </a:t>
            </a:r>
            <a:r>
              <a:rPr lang="tr-TR" b="1" dirty="0" smtClean="0"/>
              <a:t>EFT</a:t>
            </a:r>
          </a:p>
          <a:p>
            <a:pPr marL="1657350" lvl="3" indent="-285750">
              <a:lnSpc>
                <a:spcPct val="250000"/>
              </a:lnSpc>
              <a:buFont typeface="Arial" pitchFamily="34" charset="0"/>
              <a:buChar char="•"/>
            </a:pPr>
            <a:r>
              <a:rPr lang="tr-TR" b="1" dirty="0" err="1"/>
              <a:t>Paypal</a:t>
            </a:r>
            <a:r>
              <a:rPr lang="tr-TR" b="1" dirty="0"/>
              <a:t> ve Benzeri Ödeme Sistemleri</a:t>
            </a:r>
          </a:p>
          <a:p>
            <a:pPr marL="1657350" lvl="3" indent="-285750">
              <a:lnSpc>
                <a:spcPct val="250000"/>
              </a:lnSpc>
              <a:buFont typeface="Arial" pitchFamily="34" charset="0"/>
              <a:buChar char="•"/>
            </a:pPr>
            <a:r>
              <a:rPr lang="tr-TR" b="1" dirty="0"/>
              <a:t>Diğer Ödeme Sistemleri</a:t>
            </a:r>
          </a:p>
          <a:p>
            <a:pPr marL="1657350" lvl="3" indent="-285750">
              <a:lnSpc>
                <a:spcPct val="250000"/>
              </a:lnSpc>
              <a:buFont typeface="Arial" pitchFamily="34" charset="0"/>
              <a:buChar char="•"/>
            </a:pPr>
            <a:endParaRPr lang="tr-TR" b="1" dirty="0"/>
          </a:p>
          <a:p>
            <a:pPr marL="1657350" lvl="3" indent="-285750">
              <a:lnSpc>
                <a:spcPct val="250000"/>
              </a:lnSpc>
              <a:buFont typeface="Arial" pitchFamily="34" charset="0"/>
              <a:buChar char="•"/>
            </a:pPr>
            <a:endParaRPr lang="tr-TR" b="1" dirty="0"/>
          </a:p>
        </p:txBody>
      </p:sp>
      <p:pic>
        <p:nvPicPr>
          <p:cNvPr id="8" name="Resim 7" descr="http://upload.wikimedia.org/wikipedia/commons/4/4f/Credit-cards.jpg"/>
          <p:cNvPicPr/>
          <p:nvPr/>
        </p:nvPicPr>
        <p:blipFill rotWithShape="1">
          <a:blip r:embed="rId3" cstate="print">
            <a:extLst>
              <a:ext uri="{28A0092B-C50C-407E-A947-70E740481C1C}">
                <a14:useLocalDpi xmlns:a14="http://schemas.microsoft.com/office/drawing/2010/main" val="0"/>
              </a:ext>
            </a:extLst>
          </a:blip>
          <a:srcRect t="18651" b="14682"/>
          <a:stretch/>
        </p:blipFill>
        <p:spPr bwMode="auto">
          <a:xfrm>
            <a:off x="4127863" y="1454423"/>
            <a:ext cx="3360420" cy="1681480"/>
          </a:xfrm>
          <a:prstGeom prst="rect">
            <a:avLst/>
          </a:prstGeom>
          <a:noFill/>
          <a:ln>
            <a:noFill/>
          </a:ln>
          <a:extLst>
            <a:ext uri="{53640926-AAD7-44D8-BBD7-CCE9431645EC}">
              <a14:shadowObscured xmlns:a14="http://schemas.microsoft.com/office/drawing/2010/main"/>
            </a:ext>
          </a:extLst>
        </p:spPr>
      </p:pic>
      <p:pic>
        <p:nvPicPr>
          <p:cNvPr id="9" name="Resim 8" descr="http://www.emscard.com/userFiles/logo/100128-3dsecure.jpg"/>
          <p:cNvPicPr/>
          <p:nvPr/>
        </p:nvPicPr>
        <p:blipFill>
          <a:blip r:embed="rId4">
            <a:extLst>
              <a:ext uri="{28A0092B-C50C-407E-A947-70E740481C1C}">
                <a14:useLocalDpi xmlns:a14="http://schemas.microsoft.com/office/drawing/2010/main" val="0"/>
              </a:ext>
            </a:extLst>
          </a:blip>
          <a:srcRect/>
          <a:stretch>
            <a:fillRect/>
          </a:stretch>
        </p:blipFill>
        <p:spPr bwMode="auto">
          <a:xfrm>
            <a:off x="6323421" y="3181191"/>
            <a:ext cx="2719070" cy="751840"/>
          </a:xfrm>
          <a:prstGeom prst="rect">
            <a:avLst/>
          </a:prstGeom>
          <a:noFill/>
          <a:ln>
            <a:noFill/>
          </a:ln>
        </p:spPr>
      </p:pic>
      <p:pic>
        <p:nvPicPr>
          <p:cNvPr id="10" name="Resim 9" descr="http://jaypeeonline.net/images/paypal_logo.png"/>
          <p:cNvPicPr/>
          <p:nvPr/>
        </p:nvPicPr>
        <p:blipFill rotWithShape="1">
          <a:blip r:embed="rId5" cstate="print">
            <a:extLst>
              <a:ext uri="{28A0092B-C50C-407E-A947-70E740481C1C}">
                <a14:useLocalDpi xmlns:a14="http://schemas.microsoft.com/office/drawing/2010/main" val="0"/>
              </a:ext>
            </a:extLst>
          </a:blip>
          <a:srcRect t="22193" b="21088"/>
          <a:stretch/>
        </p:blipFill>
        <p:spPr bwMode="auto">
          <a:xfrm>
            <a:off x="4401276" y="4076723"/>
            <a:ext cx="1673860" cy="517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5490040"/>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683532" y="1059970"/>
            <a:ext cx="8081736" cy="400110"/>
          </a:xfrm>
          <a:prstGeom prst="rect">
            <a:avLst/>
          </a:prstGeom>
        </p:spPr>
        <p:txBody>
          <a:bodyPr wrap="square">
            <a:spAutoFit/>
          </a:bodyPr>
          <a:lstStyle/>
          <a:p>
            <a:pPr algn="ctr"/>
            <a:r>
              <a:rPr lang="tr-TR" sz="2000" b="1" dirty="0"/>
              <a:t>Güvenlik </a:t>
            </a:r>
            <a:r>
              <a:rPr lang="tr-TR" sz="2000" b="1" dirty="0" smtClean="0"/>
              <a:t>Altyapısı</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1" name="Grafik 10"/>
          <p:cNvGraphicFramePr/>
          <p:nvPr>
            <p:extLst>
              <p:ext uri="{D42A27DB-BD31-4B8C-83A1-F6EECF244321}">
                <p14:modId xmlns:p14="http://schemas.microsoft.com/office/powerpoint/2010/main" val="3763748845"/>
              </p:ext>
            </p:extLst>
          </p:nvPr>
        </p:nvGraphicFramePr>
        <p:xfrm>
          <a:off x="547552" y="1696538"/>
          <a:ext cx="8204562" cy="3515541"/>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418011" y="5313458"/>
            <a:ext cx="8321040" cy="369332"/>
          </a:xfrm>
          <a:prstGeom prst="rect">
            <a:avLst/>
          </a:prstGeom>
        </p:spPr>
        <p:txBody>
          <a:bodyPr wrap="square">
            <a:spAutoFit/>
          </a:bodyPr>
          <a:lstStyle/>
          <a:p>
            <a:pPr algn="ctr"/>
            <a:r>
              <a:rPr lang="tr-TR" b="1" dirty="0"/>
              <a:t>İnternet Kullanıcılarının Karşılaştıkları Güvenlik Sorunları (Yüzde)</a:t>
            </a:r>
          </a:p>
        </p:txBody>
      </p:sp>
    </p:spTree>
    <p:extLst>
      <p:ext uri="{BB962C8B-B14F-4D97-AF65-F5344CB8AC3E}">
        <p14:creationId xmlns:p14="http://schemas.microsoft.com/office/powerpoint/2010/main" val="3839890419"/>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683532" y="1059970"/>
            <a:ext cx="8081736" cy="400110"/>
          </a:xfrm>
          <a:prstGeom prst="rect">
            <a:avLst/>
          </a:prstGeom>
        </p:spPr>
        <p:txBody>
          <a:bodyPr wrap="square">
            <a:spAutoFit/>
          </a:bodyPr>
          <a:lstStyle/>
          <a:p>
            <a:pPr algn="ctr"/>
            <a:r>
              <a:rPr lang="tr-TR" sz="2000" b="1" dirty="0"/>
              <a:t>Güvenlik </a:t>
            </a:r>
            <a:r>
              <a:rPr lang="tr-TR" sz="2000" b="1" dirty="0" smtClean="0"/>
              <a:t>Altyapısı</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1018902" y="1666076"/>
            <a:ext cx="7406640" cy="2862322"/>
          </a:xfrm>
          <a:prstGeom prst="rect">
            <a:avLst/>
          </a:prstGeom>
        </p:spPr>
        <p:txBody>
          <a:bodyPr wrap="square">
            <a:spAutoFit/>
          </a:bodyPr>
          <a:lstStyle/>
          <a:p>
            <a:r>
              <a:rPr lang="tr-TR" dirty="0"/>
              <a:t>Kredi kartı gibi ödeme sistemlerinin web sitesine entegre olması durumunda başlıca dikkat edilmesi gereken hususlar şunlardır</a:t>
            </a:r>
            <a:r>
              <a:rPr lang="tr-TR" dirty="0" smtClean="0"/>
              <a:t>:</a:t>
            </a:r>
          </a:p>
          <a:p>
            <a:endParaRPr lang="tr-TR" dirty="0"/>
          </a:p>
          <a:p>
            <a:pPr marL="285750" lvl="0" indent="-285750">
              <a:buFont typeface="Arial" pitchFamily="34" charset="0"/>
              <a:buChar char="•"/>
            </a:pPr>
            <a:r>
              <a:rPr lang="tr-TR" dirty="0"/>
              <a:t>Web yazılımının profesyonel firmalar veya kişiler tarafından yapılması</a:t>
            </a:r>
            <a:r>
              <a:rPr lang="tr-TR" dirty="0" smtClean="0"/>
              <a:t>,</a:t>
            </a:r>
          </a:p>
          <a:p>
            <a:pPr marL="285750" lvl="0" indent="-285750">
              <a:buFont typeface="Arial" pitchFamily="34" charset="0"/>
              <a:buChar char="•"/>
            </a:pPr>
            <a:endParaRPr lang="tr-TR" dirty="0"/>
          </a:p>
          <a:p>
            <a:pPr marL="285750" lvl="0" indent="-285750">
              <a:buFont typeface="Arial" pitchFamily="34" charset="0"/>
              <a:buChar char="•"/>
            </a:pPr>
            <a:r>
              <a:rPr lang="tr-TR" dirty="0"/>
              <a:t>Web barındırmanın profesyonel firmalar tarafından sağlanması</a:t>
            </a:r>
            <a:r>
              <a:rPr lang="tr-TR" dirty="0" smtClean="0"/>
              <a:t>,</a:t>
            </a:r>
          </a:p>
          <a:p>
            <a:pPr marL="285750" lvl="0" indent="-285750">
              <a:buFont typeface="Arial" pitchFamily="34" charset="0"/>
              <a:buChar char="•"/>
            </a:pPr>
            <a:endParaRPr lang="tr-TR" dirty="0"/>
          </a:p>
          <a:p>
            <a:pPr marL="285750" lvl="0" indent="-285750">
              <a:buFont typeface="Arial" pitchFamily="34" charset="0"/>
              <a:buChar char="•"/>
            </a:pPr>
            <a:r>
              <a:rPr lang="tr-TR" dirty="0"/>
              <a:t>SSL sertifikası gibi güvenlik sertifikalarının eksiksiz bir şekilde kurulması.</a:t>
            </a:r>
          </a:p>
        </p:txBody>
      </p:sp>
      <p:pic>
        <p:nvPicPr>
          <p:cNvPr id="107521" name="Picture 1" descr="C:\Users\farabi\Desktop\1_Anadoluweb-5_3_teknik-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72" y="4639899"/>
            <a:ext cx="8010525" cy="1209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66031"/>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TİCARETİN TEKNİK ALTYAPISI</a:t>
            </a:r>
            <a:endParaRPr lang="tr-TR" sz="2400" b="1" cap="all" dirty="0"/>
          </a:p>
        </p:txBody>
      </p:sp>
      <p:sp>
        <p:nvSpPr>
          <p:cNvPr id="2" name="Dikdörtgen 1"/>
          <p:cNvSpPr/>
          <p:nvPr/>
        </p:nvSpPr>
        <p:spPr>
          <a:xfrm>
            <a:off x="683532" y="1059970"/>
            <a:ext cx="8081736" cy="400110"/>
          </a:xfrm>
          <a:prstGeom prst="rect">
            <a:avLst/>
          </a:prstGeom>
        </p:spPr>
        <p:txBody>
          <a:bodyPr wrap="square">
            <a:spAutoFit/>
          </a:bodyPr>
          <a:lstStyle/>
          <a:p>
            <a:pPr algn="ctr"/>
            <a:r>
              <a:rPr lang="tr-TR" sz="2000" b="1" dirty="0"/>
              <a:t>Güvenlik </a:t>
            </a:r>
            <a:r>
              <a:rPr lang="tr-TR" sz="2000" b="1" dirty="0" smtClean="0"/>
              <a:t>Altyapısı</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561704" y="1770579"/>
            <a:ext cx="8203564" cy="4154984"/>
          </a:xfrm>
          <a:prstGeom prst="rect">
            <a:avLst/>
          </a:prstGeom>
        </p:spPr>
        <p:txBody>
          <a:bodyPr wrap="square">
            <a:spAutoFit/>
          </a:bodyPr>
          <a:lstStyle/>
          <a:p>
            <a:r>
              <a:rPr lang="tr-TR" dirty="0"/>
              <a:t>Günümüzde kullanılan </a:t>
            </a:r>
            <a:r>
              <a:rPr lang="tr-TR" dirty="0" smtClean="0"/>
              <a:t>güvenlik yöntemlerinden </a:t>
            </a:r>
            <a:r>
              <a:rPr lang="tr-TR" dirty="0"/>
              <a:t>bazıları </a:t>
            </a:r>
            <a:r>
              <a:rPr lang="tr-TR" dirty="0" smtClean="0"/>
              <a:t>şunlardır:</a:t>
            </a:r>
          </a:p>
          <a:p>
            <a:endParaRPr lang="tr-TR" dirty="0"/>
          </a:p>
          <a:p>
            <a:pPr marL="285750" indent="-285750">
              <a:lnSpc>
                <a:spcPct val="200000"/>
              </a:lnSpc>
              <a:buFont typeface="Arial" pitchFamily="34" charset="0"/>
              <a:buChar char="•"/>
            </a:pPr>
            <a:r>
              <a:rPr lang="tr-TR" sz="1600" dirty="0"/>
              <a:t>Açık Anahtar ve Gizli </a:t>
            </a:r>
            <a:r>
              <a:rPr lang="tr-TR" sz="1600" dirty="0" smtClean="0"/>
              <a:t>Anahtar</a:t>
            </a:r>
          </a:p>
          <a:p>
            <a:pPr marL="285750" indent="-285750">
              <a:lnSpc>
                <a:spcPct val="200000"/>
              </a:lnSpc>
              <a:buFont typeface="Arial" pitchFamily="34" charset="0"/>
              <a:buChar char="•"/>
            </a:pPr>
            <a:r>
              <a:rPr lang="tr-TR" sz="1600" dirty="0" err="1" smtClean="0"/>
              <a:t>Kriptografi</a:t>
            </a:r>
            <a:r>
              <a:rPr lang="tr-TR" sz="1600" dirty="0" smtClean="0"/>
              <a:t> </a:t>
            </a:r>
            <a:r>
              <a:rPr lang="tr-TR" sz="1600" dirty="0"/>
              <a:t>ve Sayısal </a:t>
            </a:r>
            <a:r>
              <a:rPr lang="tr-TR" sz="1600" dirty="0" smtClean="0"/>
              <a:t>Şifreleme</a:t>
            </a:r>
          </a:p>
          <a:p>
            <a:pPr marL="285750" indent="-285750">
              <a:lnSpc>
                <a:spcPct val="200000"/>
              </a:lnSpc>
              <a:buFont typeface="Arial" pitchFamily="34" charset="0"/>
              <a:buChar char="•"/>
            </a:pPr>
            <a:r>
              <a:rPr lang="tr-TR" sz="1600" dirty="0" smtClean="0"/>
              <a:t>Onay Kurumu</a:t>
            </a:r>
          </a:p>
          <a:p>
            <a:pPr marL="285750" indent="-285750">
              <a:lnSpc>
                <a:spcPct val="200000"/>
              </a:lnSpc>
              <a:buFont typeface="Arial" pitchFamily="34" charset="0"/>
              <a:buChar char="•"/>
            </a:pPr>
            <a:r>
              <a:rPr lang="tr-TR" sz="1600" dirty="0" smtClean="0"/>
              <a:t>Elektronik </a:t>
            </a:r>
            <a:r>
              <a:rPr lang="tr-TR" sz="1600" dirty="0"/>
              <a:t>Kimlik </a:t>
            </a:r>
            <a:r>
              <a:rPr lang="tr-TR" sz="1600" dirty="0" smtClean="0"/>
              <a:t>Belgesi</a:t>
            </a:r>
            <a:r>
              <a:rPr lang="tr-TR" sz="1600" dirty="0"/>
              <a:t/>
            </a:r>
            <a:br>
              <a:rPr lang="tr-TR" sz="1600" dirty="0"/>
            </a:br>
            <a:r>
              <a:rPr lang="tr-TR" sz="1600" dirty="0" smtClean="0"/>
              <a:t>SSL</a:t>
            </a:r>
          </a:p>
          <a:p>
            <a:pPr marL="285750" indent="-285750">
              <a:lnSpc>
                <a:spcPct val="200000"/>
              </a:lnSpc>
              <a:buFont typeface="Arial" pitchFamily="34" charset="0"/>
              <a:buChar char="•"/>
            </a:pPr>
            <a:r>
              <a:rPr lang="tr-TR" sz="1600" dirty="0" smtClean="0"/>
              <a:t>SET</a:t>
            </a:r>
          </a:p>
          <a:p>
            <a:pPr marL="285750" indent="-285750">
              <a:lnSpc>
                <a:spcPct val="200000"/>
              </a:lnSpc>
              <a:buFont typeface="Arial" pitchFamily="34" charset="0"/>
              <a:buChar char="•"/>
            </a:pPr>
            <a:r>
              <a:rPr lang="tr-TR" sz="1600" dirty="0"/>
              <a:t>Elektronik </a:t>
            </a:r>
            <a:r>
              <a:rPr lang="tr-TR" sz="1600" dirty="0" smtClean="0"/>
              <a:t>İmza</a:t>
            </a:r>
            <a:endParaRPr lang="tr-TR" sz="1600" dirty="0"/>
          </a:p>
        </p:txBody>
      </p:sp>
      <p:pic>
        <p:nvPicPr>
          <p:cNvPr id="6" name="Resim 5" descr="http://www.anadoluweb.com/images/v2/ssl1.png"/>
          <p:cNvPicPr/>
          <p:nvPr/>
        </p:nvPicPr>
        <p:blipFill>
          <a:blip r:embed="rId3">
            <a:extLst>
              <a:ext uri="{28A0092B-C50C-407E-A947-70E740481C1C}">
                <a14:useLocalDpi xmlns:a14="http://schemas.microsoft.com/office/drawing/2010/main" val="0"/>
              </a:ext>
            </a:extLst>
          </a:blip>
          <a:srcRect/>
          <a:stretch>
            <a:fillRect/>
          </a:stretch>
        </p:blipFill>
        <p:spPr bwMode="auto">
          <a:xfrm>
            <a:off x="5821680" y="3423351"/>
            <a:ext cx="1559334" cy="1671457"/>
          </a:xfrm>
          <a:prstGeom prst="rect">
            <a:avLst/>
          </a:prstGeom>
          <a:noFill/>
          <a:ln>
            <a:noFill/>
          </a:ln>
        </p:spPr>
      </p:pic>
    </p:spTree>
    <p:extLst>
      <p:ext uri="{BB962C8B-B14F-4D97-AF65-F5344CB8AC3E}">
        <p14:creationId xmlns:p14="http://schemas.microsoft.com/office/powerpoint/2010/main" val="1297210187"/>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WEB SİTESİNİN TANITIMI</a:t>
            </a:r>
            <a:endParaRPr lang="tr-TR" sz="2400" b="1" cap="all" dirty="0"/>
          </a:p>
        </p:txBody>
      </p:sp>
      <p:sp>
        <p:nvSpPr>
          <p:cNvPr id="2" name="Dikdörtgen 1"/>
          <p:cNvSpPr/>
          <p:nvPr/>
        </p:nvSpPr>
        <p:spPr>
          <a:xfrm>
            <a:off x="683532" y="1059970"/>
            <a:ext cx="8081736" cy="1015663"/>
          </a:xfrm>
          <a:prstGeom prst="rect">
            <a:avLst/>
          </a:prstGeom>
        </p:spPr>
        <p:txBody>
          <a:bodyPr wrap="square">
            <a:spAutoFit/>
          </a:bodyPr>
          <a:lstStyle/>
          <a:p>
            <a:r>
              <a:rPr lang="tr-TR" sz="2000" dirty="0"/>
              <a:t>Web sitesinin tanıtımı temelde iki şekilde gerçekleşmektedir. </a:t>
            </a:r>
            <a:endParaRPr lang="tr-TR" sz="2000" dirty="0" smtClean="0"/>
          </a:p>
          <a:p>
            <a:pPr marL="342900" indent="-342900">
              <a:buFont typeface="Arial" pitchFamily="34" charset="0"/>
              <a:buChar char="•"/>
            </a:pPr>
            <a:r>
              <a:rPr lang="tr-TR" sz="2000" dirty="0" smtClean="0"/>
              <a:t>Birincisi </a:t>
            </a:r>
            <a:r>
              <a:rPr lang="tr-TR" sz="2000" dirty="0"/>
              <a:t>klasik tanıtım </a:t>
            </a:r>
            <a:r>
              <a:rPr lang="tr-TR" sz="2000" dirty="0" smtClean="0"/>
              <a:t>materyalleri,</a:t>
            </a:r>
          </a:p>
          <a:p>
            <a:pPr marL="342900" indent="-342900">
              <a:buFont typeface="Arial" pitchFamily="34" charset="0"/>
              <a:buChar char="•"/>
            </a:pPr>
            <a:r>
              <a:rPr lang="tr-TR" sz="2000" dirty="0" smtClean="0"/>
              <a:t>İkincisi </a:t>
            </a:r>
            <a:r>
              <a:rPr lang="tr-TR" sz="2000" dirty="0"/>
              <a:t>ise internet siteleri üzerinden tanıtımdır. </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Dikdörtgen 3"/>
          <p:cNvSpPr/>
          <p:nvPr/>
        </p:nvSpPr>
        <p:spPr>
          <a:xfrm>
            <a:off x="561704" y="2181587"/>
            <a:ext cx="8203564" cy="1893339"/>
          </a:xfrm>
          <a:prstGeom prst="rect">
            <a:avLst/>
          </a:prstGeom>
        </p:spPr>
        <p:txBody>
          <a:bodyPr wrap="square">
            <a:spAutoFit/>
          </a:bodyPr>
          <a:lstStyle/>
          <a:p>
            <a:pPr>
              <a:lnSpc>
                <a:spcPct val="150000"/>
              </a:lnSpc>
            </a:pPr>
            <a:r>
              <a:rPr lang="tr-TR" sz="1600" dirty="0"/>
              <a:t>Klasik tanıtım materyallerinin başında televizyon gelirken, gazete, dergi, billboard reklamları vb. reklam türleri bu kısımda değerlendirilmektedir. Web sitesinin tanıtımında klasik tanıtımın yeri elbette ki küçümsenmemelidir. Hatta bu şekilde yapılan bir tanıtımın kurumsallığı hissettirme ve güven verme açısından önemli bir etkiye sahip olduğu söylenebilir</a:t>
            </a:r>
            <a:r>
              <a:rPr lang="tr-TR" sz="1600" dirty="0" smtClean="0"/>
              <a:t>.</a:t>
            </a:r>
          </a:p>
        </p:txBody>
      </p:sp>
      <p:pic>
        <p:nvPicPr>
          <p:cNvPr id="7" name="Resim 6" descr="C:\Users\farabi\Desktop\Untitled-2.jpg"/>
          <p:cNvPicPr/>
          <p:nvPr/>
        </p:nvPicPr>
        <p:blipFill>
          <a:blip r:embed="rId3">
            <a:extLst>
              <a:ext uri="{28A0092B-C50C-407E-A947-70E740481C1C}">
                <a14:useLocalDpi xmlns:a14="http://schemas.microsoft.com/office/drawing/2010/main" val="0"/>
              </a:ext>
            </a:extLst>
          </a:blip>
          <a:srcRect/>
          <a:stretch>
            <a:fillRect/>
          </a:stretch>
        </p:blipFill>
        <p:spPr bwMode="auto">
          <a:xfrm>
            <a:off x="6584904" y="3882137"/>
            <a:ext cx="1983105" cy="1715770"/>
          </a:xfrm>
          <a:prstGeom prst="rect">
            <a:avLst/>
          </a:prstGeom>
          <a:ln>
            <a:noFill/>
          </a:ln>
          <a:effectLst>
            <a:outerShdw blurRad="190500" algn="tl" rotWithShape="0">
              <a:srgbClr val="000000">
                <a:alpha val="70000"/>
              </a:srgbClr>
            </a:outerShdw>
          </a:effectLst>
        </p:spPr>
      </p:pic>
      <p:sp>
        <p:nvSpPr>
          <p:cNvPr id="5" name="Dikdörtgen 4"/>
          <p:cNvSpPr/>
          <p:nvPr/>
        </p:nvSpPr>
        <p:spPr>
          <a:xfrm>
            <a:off x="561704" y="4238202"/>
            <a:ext cx="5564776" cy="1569660"/>
          </a:xfrm>
          <a:prstGeom prst="rect">
            <a:avLst/>
          </a:prstGeom>
        </p:spPr>
        <p:txBody>
          <a:bodyPr wrap="square">
            <a:spAutoFit/>
          </a:bodyPr>
          <a:lstStyle/>
          <a:p>
            <a:pPr>
              <a:lnSpc>
                <a:spcPct val="150000"/>
              </a:lnSpc>
            </a:pPr>
            <a:r>
              <a:rPr lang="tr-TR" sz="1600" dirty="0" smtClean="0"/>
              <a:t>İkinci kısım ise internet web siteleri üzerinden yapılan reklamlardır. Bu tür reklamın en önemli avantajı, müşterinin, reklamı yapılan elektronik ticaret sitesine yalnızca bir tık kadar uzak olmasıdır.</a:t>
            </a:r>
            <a:endParaRPr lang="tr-TR" sz="1400" dirty="0"/>
          </a:p>
        </p:txBody>
      </p:sp>
    </p:spTree>
    <p:extLst>
      <p:ext uri="{BB962C8B-B14F-4D97-AF65-F5344CB8AC3E}">
        <p14:creationId xmlns:p14="http://schemas.microsoft.com/office/powerpoint/2010/main" val="1457739861"/>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WEB SİTESİNİN TANITIMI</a:t>
            </a:r>
            <a:endParaRPr lang="tr-TR" sz="2400" b="1" cap="all" dirty="0"/>
          </a:p>
        </p:txBody>
      </p:sp>
      <p:sp>
        <p:nvSpPr>
          <p:cNvPr id="2" name="Dikdörtgen 1"/>
          <p:cNvSpPr/>
          <p:nvPr/>
        </p:nvSpPr>
        <p:spPr>
          <a:xfrm>
            <a:off x="683532" y="1059970"/>
            <a:ext cx="8081736" cy="1015663"/>
          </a:xfrm>
          <a:prstGeom prst="rect">
            <a:avLst/>
          </a:prstGeom>
        </p:spPr>
        <p:txBody>
          <a:bodyPr wrap="square">
            <a:spAutoFit/>
          </a:bodyPr>
          <a:lstStyle/>
          <a:p>
            <a:r>
              <a:rPr lang="tr-TR" sz="2000" dirty="0"/>
              <a:t>Arama motorları internet üzerinden tanıtım için çok önemlidir. Bundan dolayı web yazılımında arama motoru optimizasyonu mutlaka yapılmalıdır.</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 name="Resim 5" descr="C:\Users\farabi\Desktop\Untitled-1.jpg"/>
          <p:cNvPicPr/>
          <p:nvPr/>
        </p:nvPicPr>
        <p:blipFill>
          <a:blip r:embed="rId3">
            <a:extLst>
              <a:ext uri="{28A0092B-C50C-407E-A947-70E740481C1C}">
                <a14:useLocalDpi xmlns:a14="http://schemas.microsoft.com/office/drawing/2010/main" val="0"/>
              </a:ext>
            </a:extLst>
          </a:blip>
          <a:srcRect/>
          <a:stretch>
            <a:fillRect/>
          </a:stretch>
        </p:blipFill>
        <p:spPr bwMode="auto">
          <a:xfrm>
            <a:off x="3108961" y="2250350"/>
            <a:ext cx="5656308" cy="3601810"/>
          </a:xfrm>
          <a:prstGeom prst="rect">
            <a:avLst/>
          </a:prstGeom>
          <a:ln>
            <a:noFill/>
          </a:ln>
          <a:effectLst>
            <a:outerShdw blurRad="190500" algn="tl" rotWithShape="0">
              <a:srgbClr val="000000">
                <a:alpha val="70000"/>
              </a:srgbClr>
            </a:outerShdw>
          </a:effectLst>
        </p:spPr>
      </p:pic>
      <p:sp>
        <p:nvSpPr>
          <p:cNvPr id="7" name="Dikdörtgen 6"/>
          <p:cNvSpPr/>
          <p:nvPr/>
        </p:nvSpPr>
        <p:spPr>
          <a:xfrm>
            <a:off x="683532" y="2653639"/>
            <a:ext cx="2203359" cy="3108543"/>
          </a:xfrm>
          <a:prstGeom prst="rect">
            <a:avLst/>
          </a:prstGeom>
        </p:spPr>
        <p:txBody>
          <a:bodyPr wrap="square">
            <a:spAutoFit/>
          </a:bodyPr>
          <a:lstStyle/>
          <a:p>
            <a:r>
              <a:rPr lang="tr-TR" sz="1400" dirty="0" smtClean="0"/>
              <a:t>Kırmızı kısımlar reklam alanı iken diğer sıralanan web siteleri arama sonuçlarını göstermektedir. </a:t>
            </a:r>
          </a:p>
          <a:p>
            <a:endParaRPr lang="tr-TR" sz="1400" dirty="0" smtClean="0"/>
          </a:p>
          <a:p>
            <a:r>
              <a:rPr lang="tr-TR" sz="1400" b="1" dirty="0" smtClean="0">
                <a:solidFill>
                  <a:schemeClr val="accent5">
                    <a:lumMod val="25000"/>
                  </a:schemeClr>
                </a:solidFill>
              </a:rPr>
              <a:t>Arama motoru optimizasyonu yapmış olan siteler daha üst sıralarda görünmekte ve bir anlamda arama motorlarında pahalı reklamlara ihtiyacı kalmamaktadır.</a:t>
            </a:r>
            <a:endParaRPr lang="tr-TR" sz="1400" b="1" dirty="0">
              <a:solidFill>
                <a:schemeClr val="accent5">
                  <a:lumMod val="25000"/>
                </a:schemeClr>
              </a:solidFill>
            </a:endParaRPr>
          </a:p>
        </p:txBody>
      </p:sp>
    </p:spTree>
    <p:extLst>
      <p:ext uri="{BB962C8B-B14F-4D97-AF65-F5344CB8AC3E}">
        <p14:creationId xmlns:p14="http://schemas.microsoft.com/office/powerpoint/2010/main" val="99574654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r>
              <a:rPr lang="tr-TR" dirty="0" smtClean="0"/>
              <a:t>Elektronik Ticaretin Tanımı</a:t>
            </a:r>
            <a:endParaRPr lang="en-US" dirty="0" smtClean="0"/>
          </a:p>
        </p:txBody>
      </p:sp>
      <p:sp>
        <p:nvSpPr>
          <p:cNvPr id="11268" name="Text Box 4"/>
          <p:cNvSpPr txBox="1">
            <a:spLocks noChangeArrowheads="1"/>
          </p:cNvSpPr>
          <p:nvPr/>
        </p:nvSpPr>
        <p:spPr bwMode="auto">
          <a:xfrm>
            <a:off x="1150938" y="1435100"/>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dirty="0" smtClean="0">
                <a:cs typeface="Arial" charset="0"/>
              </a:rPr>
              <a:t>Dolaylı ve Dolaysız Elektronik Ticaret</a:t>
            </a:r>
            <a:endParaRPr lang="en-GB" sz="2000" b="1" dirty="0">
              <a:cs typeface="Arial" charset="0"/>
            </a:endParaRPr>
          </a:p>
        </p:txBody>
      </p:sp>
      <p:sp>
        <p:nvSpPr>
          <p:cNvPr id="11269" name="Text Box 5"/>
          <p:cNvSpPr txBox="1">
            <a:spLocks noChangeArrowheads="1"/>
          </p:cNvSpPr>
          <p:nvPr/>
        </p:nvSpPr>
        <p:spPr bwMode="auto">
          <a:xfrm>
            <a:off x="4691063" y="2860932"/>
            <a:ext cx="34099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b="1" u="sng" dirty="0" smtClean="0">
                <a:cs typeface="Arial" charset="0"/>
              </a:rPr>
              <a:t>Direkt Elektronik Ticaret</a:t>
            </a:r>
          </a:p>
          <a:p>
            <a:pPr eaLnBrk="1" hangingPunct="1"/>
            <a:endParaRPr lang="en-GB" sz="1600" b="1" u="sng" dirty="0" smtClean="0">
              <a:cs typeface="Arial" charset="0"/>
            </a:endParaRPr>
          </a:p>
          <a:p>
            <a:pPr eaLnBrk="1" hangingPunct="1">
              <a:buFont typeface="Wingdings" pitchFamily="16" charset="2"/>
              <a:buChar char="ü"/>
            </a:pPr>
            <a:r>
              <a:rPr lang="tr-TR" sz="1400" dirty="0" smtClean="0"/>
              <a:t>İnternet </a:t>
            </a:r>
            <a:r>
              <a:rPr lang="tr-TR" sz="1400" dirty="0"/>
              <a:t>üzerinde teslimi mümkün olan yazılım vb. hizmetlerin alım </a:t>
            </a:r>
            <a:r>
              <a:rPr lang="tr-TR" sz="1400" dirty="0" smtClean="0"/>
              <a:t>satımı direkt elektronik ticaret tanımına girmektedir.</a:t>
            </a:r>
            <a:endParaRPr lang="en-US" sz="1400" dirty="0" smtClean="0">
              <a:cs typeface="Arial" charset="0"/>
            </a:endParaRPr>
          </a:p>
          <a:p>
            <a:pPr eaLnBrk="1" hangingPunct="1">
              <a:buFont typeface="Wingdings" pitchFamily="16" charset="2"/>
              <a:buChar char="ü"/>
            </a:pPr>
            <a:endParaRPr lang="en-US" sz="1400" dirty="0">
              <a:cs typeface="Arial" charset="0"/>
            </a:endParaRPr>
          </a:p>
        </p:txBody>
      </p:sp>
      <p:sp>
        <p:nvSpPr>
          <p:cNvPr id="9" name="Text Box 5"/>
          <p:cNvSpPr txBox="1">
            <a:spLocks noChangeArrowheads="1"/>
          </p:cNvSpPr>
          <p:nvPr/>
        </p:nvSpPr>
        <p:spPr bwMode="auto">
          <a:xfrm>
            <a:off x="539750" y="2860932"/>
            <a:ext cx="34099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b="1" u="sng" dirty="0" smtClean="0">
                <a:cs typeface="Arial" charset="0"/>
              </a:rPr>
              <a:t>Dolaylı Elektronik Ticaret</a:t>
            </a:r>
          </a:p>
          <a:p>
            <a:pPr eaLnBrk="1" hangingPunct="1"/>
            <a:endParaRPr lang="en-GB" sz="1600" b="1" u="sng" dirty="0">
              <a:cs typeface="Arial" charset="0"/>
            </a:endParaRPr>
          </a:p>
          <a:p>
            <a:pPr eaLnBrk="1" hangingPunct="1">
              <a:buFont typeface="Wingdings" pitchFamily="16" charset="2"/>
              <a:buChar char="ü"/>
            </a:pPr>
            <a:r>
              <a:rPr lang="tr-TR" sz="1400" dirty="0"/>
              <a:t>İnternet üzerinden teslimi mümkün olmayan ürün ve hizmetler için dolaylı elektronik ticaret tanımı </a:t>
            </a:r>
            <a:r>
              <a:rPr lang="tr-TR" sz="1400" dirty="0" smtClean="0"/>
              <a:t>kullanılmaktadır.</a:t>
            </a:r>
            <a:endParaRPr lang="en-US" sz="1400" dirty="0" smtClean="0">
              <a:cs typeface="Arial" charset="0"/>
            </a:endParaRPr>
          </a:p>
          <a:p>
            <a:pPr eaLnBrk="1" hangingPunct="1">
              <a:buFont typeface="Wingdings" pitchFamily="16" charset="2"/>
              <a:buChar char="ü"/>
            </a:pPr>
            <a:endParaRPr lang="en-US" sz="1400" dirty="0">
              <a:cs typeface="Arial" charset="0"/>
            </a:endParaRPr>
          </a:p>
        </p:txBody>
      </p:sp>
    </p:spTree>
    <p:extLst>
      <p:ext uri="{BB962C8B-B14F-4D97-AF65-F5344CB8AC3E}">
        <p14:creationId xmlns:p14="http://schemas.microsoft.com/office/powerpoint/2010/main" val="179889020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ELEKTRONİK TİCARETTE VERİ MADENCİLİĞİ</a:t>
            </a:r>
            <a:endParaRPr lang="tr-TR" sz="2400" b="1" cap="all" dirty="0"/>
          </a:p>
        </p:txBody>
      </p:sp>
      <p:sp>
        <p:nvSpPr>
          <p:cNvPr id="2" name="Dikdörtgen 1"/>
          <p:cNvSpPr/>
          <p:nvPr/>
        </p:nvSpPr>
        <p:spPr>
          <a:xfrm>
            <a:off x="683532" y="1059970"/>
            <a:ext cx="8081736" cy="1015663"/>
          </a:xfrm>
          <a:prstGeom prst="rect">
            <a:avLst/>
          </a:prstGeom>
        </p:spPr>
        <p:txBody>
          <a:bodyPr wrap="square">
            <a:spAutoFit/>
          </a:bodyPr>
          <a:lstStyle/>
          <a:p>
            <a:r>
              <a:rPr lang="tr-TR" sz="2000" dirty="0"/>
              <a:t>Bir karar verici için verilen kararın doğruluğu, onun yeteneklerine, deneyimine  ve bilgi birikimine olduğu kadar sahip olduğu veri kümesinin yeterliliğine de </a:t>
            </a:r>
            <a:r>
              <a:rPr lang="tr-TR" sz="2000" dirty="0" smtClean="0"/>
              <a:t>bağlıdır.</a:t>
            </a:r>
            <a:endParaRPr lang="tr-TR" sz="2000" b="1" dirty="0">
              <a:solidFill>
                <a:schemeClr val="accent5">
                  <a:lumMod val="25000"/>
                </a:schemeClr>
              </a:solidFill>
            </a:endParaRPr>
          </a:p>
        </p:txBody>
      </p:sp>
      <p:sp>
        <p:nvSpPr>
          <p:cNvPr id="3" name="Rectangle 4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683532" y="2235627"/>
            <a:ext cx="7911828" cy="3785652"/>
          </a:xfrm>
          <a:prstGeom prst="rect">
            <a:avLst/>
          </a:prstGeom>
        </p:spPr>
        <p:txBody>
          <a:bodyPr wrap="square">
            <a:spAutoFit/>
          </a:bodyPr>
          <a:lstStyle/>
          <a:p>
            <a:r>
              <a:rPr lang="tr-TR" sz="2000" dirty="0"/>
              <a:t>Veri madenciliği, eldeki verilerden üstü kapalı, çok net olmayan, önceden bilinmeyen ancak potansiyel olarak kullanışlı bilginin çıkarılmasıdır. </a:t>
            </a:r>
            <a:endParaRPr lang="tr-TR" sz="2000" dirty="0" smtClean="0"/>
          </a:p>
          <a:p>
            <a:endParaRPr lang="tr-TR" sz="2000" dirty="0"/>
          </a:p>
          <a:p>
            <a:r>
              <a:rPr lang="tr-TR" sz="2000" dirty="0" smtClean="0"/>
              <a:t>Bu </a:t>
            </a:r>
            <a:r>
              <a:rPr lang="tr-TR" sz="2000" dirty="0"/>
              <a:t>da; </a:t>
            </a:r>
            <a:endParaRPr lang="tr-TR" sz="2000" dirty="0" smtClean="0"/>
          </a:p>
          <a:p>
            <a:r>
              <a:rPr lang="tr-TR" sz="2000" dirty="0" smtClean="0"/>
              <a:t>kümeleme</a:t>
            </a:r>
            <a:r>
              <a:rPr lang="tr-TR" sz="2000" dirty="0"/>
              <a:t>, </a:t>
            </a:r>
            <a:endParaRPr lang="tr-TR" sz="2000" dirty="0" smtClean="0"/>
          </a:p>
          <a:p>
            <a:r>
              <a:rPr lang="tr-TR" sz="2000" dirty="0" smtClean="0"/>
              <a:t>veri </a:t>
            </a:r>
            <a:r>
              <a:rPr lang="tr-TR" sz="2000" dirty="0"/>
              <a:t>özetleme, </a:t>
            </a:r>
            <a:endParaRPr lang="tr-TR" sz="2000" dirty="0" smtClean="0"/>
          </a:p>
          <a:p>
            <a:r>
              <a:rPr lang="tr-TR" sz="2000" dirty="0" smtClean="0"/>
              <a:t>değişikliklerin </a:t>
            </a:r>
            <a:r>
              <a:rPr lang="tr-TR" sz="2000" dirty="0"/>
              <a:t>analizi, </a:t>
            </a:r>
            <a:endParaRPr lang="tr-TR" sz="2000" dirty="0" smtClean="0"/>
          </a:p>
          <a:p>
            <a:r>
              <a:rPr lang="tr-TR" sz="2000" dirty="0" smtClean="0"/>
              <a:t>sapmaların </a:t>
            </a:r>
            <a:r>
              <a:rPr lang="tr-TR" sz="2000" dirty="0"/>
              <a:t>tespiti gibi belirli sayıda teknik yaklaşımları içerir</a:t>
            </a:r>
            <a:r>
              <a:rPr lang="tr-TR" sz="2000" dirty="0" smtClean="0"/>
              <a:t>.</a:t>
            </a:r>
          </a:p>
          <a:p>
            <a:endParaRPr lang="tr-TR" sz="2000" b="1" dirty="0">
              <a:solidFill>
                <a:schemeClr val="accent5">
                  <a:lumMod val="25000"/>
                </a:schemeClr>
              </a:solidFill>
            </a:endParaRPr>
          </a:p>
          <a:p>
            <a:r>
              <a:rPr lang="tr-TR" sz="1600" b="1" dirty="0" smtClean="0">
                <a:solidFill>
                  <a:schemeClr val="bg2">
                    <a:lumMod val="50000"/>
                  </a:schemeClr>
                </a:solidFill>
              </a:rPr>
              <a:t>Bazı alışveriş sitelerinde görülen «</a:t>
            </a:r>
            <a:r>
              <a:rPr lang="tr-TR" sz="1600" b="1" dirty="0" smtClean="0">
                <a:solidFill>
                  <a:schemeClr val="accent5">
                    <a:lumMod val="10000"/>
                  </a:schemeClr>
                </a:solidFill>
              </a:rPr>
              <a:t>bu ürünü alanlar şu ürünü de aldılar</a:t>
            </a:r>
            <a:r>
              <a:rPr lang="tr-TR" sz="1600" b="1" dirty="0" smtClean="0">
                <a:solidFill>
                  <a:schemeClr val="bg2">
                    <a:lumMod val="50000"/>
                  </a:schemeClr>
                </a:solidFill>
              </a:rPr>
              <a:t>» ifadesi, veri madenciliğine bir örnektir.</a:t>
            </a:r>
            <a:endParaRPr lang="tr-TR" sz="1600" b="1" dirty="0">
              <a:solidFill>
                <a:schemeClr val="bg2">
                  <a:lumMod val="50000"/>
                </a:schemeClr>
              </a:solidFill>
            </a:endParaRPr>
          </a:p>
        </p:txBody>
      </p:sp>
    </p:spTree>
    <p:extLst>
      <p:ext uri="{BB962C8B-B14F-4D97-AF65-F5344CB8AC3E}">
        <p14:creationId xmlns:p14="http://schemas.microsoft.com/office/powerpoint/2010/main" val="213745823"/>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E-PAZARYERİ</a:t>
            </a:r>
            <a:endParaRPr lang="tr-TR" sz="2400" b="1" cap="all" dirty="0"/>
          </a:p>
        </p:txBody>
      </p:sp>
      <p:sp>
        <p:nvSpPr>
          <p:cNvPr id="2" name="Dikdörtgen 1"/>
          <p:cNvSpPr/>
          <p:nvPr/>
        </p:nvSpPr>
        <p:spPr>
          <a:xfrm>
            <a:off x="683532" y="1059970"/>
            <a:ext cx="8081736" cy="1569660"/>
          </a:xfrm>
          <a:prstGeom prst="rect">
            <a:avLst/>
          </a:prstGeom>
        </p:spPr>
        <p:txBody>
          <a:bodyPr wrap="square">
            <a:spAutoFit/>
          </a:bodyPr>
          <a:lstStyle/>
          <a:p>
            <a:r>
              <a:rPr lang="tr-TR" sz="1600" dirty="0"/>
              <a:t>E-Pazaryeri, çok sayıda alıcı ve satıcının ve başka katılımcıların ek hizmetlerle desteklenen dinamik ve merkezi bir pazaryeri sayesinde iletişimde bulunmalarını ve işlem yapmalarını sağlayan kurumlar arası bilgi </a:t>
            </a:r>
            <a:r>
              <a:rPr lang="tr-TR" sz="1600" dirty="0" smtClean="0"/>
              <a:t>sistemidir.</a:t>
            </a:r>
          </a:p>
          <a:p>
            <a:endParaRPr lang="tr-TR" sz="1600" dirty="0" smtClean="0"/>
          </a:p>
          <a:p>
            <a:r>
              <a:rPr lang="tr-TR" sz="1600" dirty="0" smtClean="0"/>
              <a:t>Firmalar arasında yani üretici-toptancı, üretici-perakendeci veya toptancı-perakendeci arasında alım satımın gerçekleştiği bir B2B sisteminin karakteristiğini taşımaktadır.</a:t>
            </a:r>
            <a:endParaRPr lang="tr-TR" sz="1200" b="1" dirty="0" smtClean="0">
              <a:solidFill>
                <a:schemeClr val="bg2">
                  <a:lumMod val="50000"/>
                </a:schemeClr>
              </a:solidFill>
            </a:endParaRPr>
          </a:p>
        </p:txBody>
      </p:sp>
      <p:sp>
        <p:nvSpPr>
          <p:cNvPr id="4" name="Dikdörtgen 3"/>
          <p:cNvSpPr/>
          <p:nvPr/>
        </p:nvSpPr>
        <p:spPr>
          <a:xfrm>
            <a:off x="1415052" y="2603504"/>
            <a:ext cx="7728948" cy="3600986"/>
          </a:xfrm>
          <a:prstGeom prst="rect">
            <a:avLst/>
          </a:prstGeom>
        </p:spPr>
        <p:txBody>
          <a:bodyPr wrap="square">
            <a:spAutoFit/>
          </a:bodyPr>
          <a:lstStyle/>
          <a:p>
            <a:r>
              <a:rPr lang="tr-TR" dirty="0"/>
              <a:t>E-pazaryerlerinin ana gelir kaynakları şunlardır</a:t>
            </a:r>
            <a:r>
              <a:rPr lang="tr-TR" dirty="0" smtClean="0"/>
              <a:t>:</a:t>
            </a:r>
          </a:p>
          <a:p>
            <a:pPr marL="285750" lvl="0" indent="-285750">
              <a:lnSpc>
                <a:spcPct val="150000"/>
              </a:lnSpc>
              <a:buFont typeface="Arial" pitchFamily="34" charset="0"/>
              <a:buChar char="•"/>
            </a:pPr>
            <a:r>
              <a:rPr lang="tr-TR" sz="1400" dirty="0"/>
              <a:t>Üyelik bedeli</a:t>
            </a:r>
          </a:p>
          <a:p>
            <a:pPr marL="285750" lvl="0" indent="-285750">
              <a:lnSpc>
                <a:spcPct val="150000"/>
              </a:lnSpc>
              <a:buFont typeface="Arial" pitchFamily="34" charset="0"/>
              <a:buChar char="•"/>
            </a:pPr>
            <a:r>
              <a:rPr lang="tr-TR" sz="1400" dirty="0"/>
              <a:t>Temel/basit hizmetlerden daha fazla ürün bilgisi sunulması durumunda talep edilen bedel</a:t>
            </a:r>
          </a:p>
          <a:p>
            <a:pPr marL="285750" lvl="0" indent="-285750">
              <a:lnSpc>
                <a:spcPct val="150000"/>
              </a:lnSpc>
              <a:buFont typeface="Arial" pitchFamily="34" charset="0"/>
              <a:buChar char="•"/>
            </a:pPr>
            <a:r>
              <a:rPr lang="tr-TR" sz="1400" dirty="0"/>
              <a:t>Reklam (banner ve link)</a:t>
            </a:r>
          </a:p>
          <a:p>
            <a:pPr marL="285750" lvl="0" indent="-285750">
              <a:lnSpc>
                <a:spcPct val="150000"/>
              </a:lnSpc>
              <a:buFont typeface="Arial" pitchFamily="34" charset="0"/>
              <a:buChar char="•"/>
            </a:pPr>
            <a:r>
              <a:rPr lang="tr-TR" sz="1400" dirty="0"/>
              <a:t>İşlem tutarının yüzdesi</a:t>
            </a:r>
          </a:p>
          <a:p>
            <a:pPr marL="285750" lvl="0" indent="-285750">
              <a:lnSpc>
                <a:spcPct val="150000"/>
              </a:lnSpc>
              <a:buFont typeface="Arial" pitchFamily="34" charset="0"/>
              <a:buChar char="•"/>
            </a:pPr>
            <a:r>
              <a:rPr lang="tr-TR" sz="1400" dirty="0"/>
              <a:t>Tamamlanan her işlem için sabit bir tutar</a:t>
            </a:r>
          </a:p>
          <a:p>
            <a:pPr marL="285750" lvl="0" indent="-285750">
              <a:lnSpc>
                <a:spcPct val="150000"/>
              </a:lnSpc>
              <a:buFont typeface="Arial" pitchFamily="34" charset="0"/>
              <a:buChar char="•"/>
            </a:pPr>
            <a:r>
              <a:rPr lang="tr-TR" sz="1400" dirty="0"/>
              <a:t>Firmanın ürün kataloğunu </a:t>
            </a:r>
            <a:r>
              <a:rPr lang="tr-TR" sz="1400" dirty="0" err="1"/>
              <a:t>host</a:t>
            </a:r>
            <a:r>
              <a:rPr lang="tr-TR" sz="1400" dirty="0"/>
              <a:t> etmek için alınan bedel</a:t>
            </a:r>
          </a:p>
          <a:p>
            <a:pPr marL="285750" lvl="0" indent="-285750">
              <a:lnSpc>
                <a:spcPct val="150000"/>
              </a:lnSpc>
              <a:buFont typeface="Arial" pitchFamily="34" charset="0"/>
              <a:buChar char="•"/>
            </a:pPr>
            <a:r>
              <a:rPr lang="tr-TR" sz="1400" dirty="0"/>
              <a:t>E-ticaret yazılımının satımı veya leasingi</a:t>
            </a:r>
          </a:p>
          <a:p>
            <a:pPr marL="285750" lvl="0" indent="-285750">
              <a:lnSpc>
                <a:spcPct val="150000"/>
              </a:lnSpc>
              <a:buFont typeface="Arial" pitchFamily="34" charset="0"/>
              <a:buChar char="•"/>
            </a:pPr>
            <a:r>
              <a:rPr lang="tr-TR" sz="1400" dirty="0"/>
              <a:t>Derlenen, sanayi ile ilgili bilginin satışı</a:t>
            </a:r>
          </a:p>
          <a:p>
            <a:pPr marL="285750" lvl="0" indent="-285750">
              <a:lnSpc>
                <a:spcPct val="150000"/>
              </a:lnSpc>
              <a:buFont typeface="Arial" pitchFamily="34" charset="0"/>
              <a:buChar char="•"/>
            </a:pPr>
            <a:r>
              <a:rPr lang="tr-TR" sz="1400" dirty="0"/>
              <a:t>Lojistik ve finansal hizmetler gibi ilave hizmet bedelleri</a:t>
            </a:r>
          </a:p>
          <a:p>
            <a:pPr marL="285750" lvl="0" indent="-285750">
              <a:lnSpc>
                <a:spcPct val="150000"/>
              </a:lnSpc>
              <a:buFont typeface="Arial" pitchFamily="34" charset="0"/>
              <a:buChar char="•"/>
            </a:pPr>
            <a:r>
              <a:rPr lang="tr-TR" sz="1400" dirty="0"/>
              <a:t>Danışmanlık </a:t>
            </a:r>
            <a:r>
              <a:rPr lang="tr-TR" sz="1400" dirty="0" smtClean="0"/>
              <a:t>bedeli</a:t>
            </a:r>
            <a:endParaRPr lang="tr-TR" sz="1400" dirty="0"/>
          </a:p>
        </p:txBody>
      </p:sp>
    </p:spTree>
    <p:extLst>
      <p:ext uri="{BB962C8B-B14F-4D97-AF65-F5344CB8AC3E}">
        <p14:creationId xmlns:p14="http://schemas.microsoft.com/office/powerpoint/2010/main" val="35619000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E-PAZARYERİ</a:t>
            </a:r>
            <a:endParaRPr lang="tr-TR" sz="2400" b="1" cap="all" dirty="0"/>
          </a:p>
        </p:txBody>
      </p:sp>
      <p:graphicFrame>
        <p:nvGraphicFramePr>
          <p:cNvPr id="3" name="Tablo 2"/>
          <p:cNvGraphicFramePr>
            <a:graphicFrameLocks noGrp="1"/>
          </p:cNvGraphicFramePr>
          <p:nvPr>
            <p:extLst>
              <p:ext uri="{D42A27DB-BD31-4B8C-83A1-F6EECF244321}">
                <p14:modId xmlns:p14="http://schemas.microsoft.com/office/powerpoint/2010/main" val="3463083835"/>
              </p:ext>
            </p:extLst>
          </p:nvPr>
        </p:nvGraphicFramePr>
        <p:xfrm>
          <a:off x="762498" y="1690719"/>
          <a:ext cx="8224748" cy="4135320"/>
        </p:xfrm>
        <a:graphic>
          <a:graphicData uri="http://schemas.openxmlformats.org/drawingml/2006/table">
            <a:tbl>
              <a:tblPr firstRow="1" firstCol="1" bandRow="1">
                <a:tableStyleId>{8799B23B-EC83-4686-B30A-512413B5E67A}</a:tableStyleId>
              </a:tblPr>
              <a:tblGrid>
                <a:gridCol w="4111932"/>
                <a:gridCol w="4112816"/>
              </a:tblGrid>
              <a:tr h="295380">
                <a:tc>
                  <a:txBody>
                    <a:bodyPr/>
                    <a:lstStyle/>
                    <a:p>
                      <a:pPr algn="just">
                        <a:lnSpc>
                          <a:spcPct val="115000"/>
                        </a:lnSpc>
                        <a:spcAft>
                          <a:spcPts val="0"/>
                        </a:spcAft>
                      </a:pPr>
                      <a:r>
                        <a:rPr lang="tr-TR" sz="1400" b="0" spc="20" dirty="0">
                          <a:effectLst/>
                        </a:rPr>
                        <a:t>www.alibaba.com</a:t>
                      </a:r>
                      <a:endParaRPr lang="tr-TR" sz="1400" b="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www.lubricants1.com</a:t>
                      </a:r>
                      <a:endParaRPr lang="tr-TR" sz="1400" b="0" dirty="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www.globalsources.com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www.tradeatlas.com</a:t>
                      </a:r>
                      <a:endParaRPr lang="tr-TR" sz="1400" b="0" dirty="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www.recycle.net</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www.environmental-expert.com</a:t>
                      </a:r>
                      <a:endParaRPr lang="tr-TR" sz="1400" b="0" dirty="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www.archiexpo.com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www.mesteel.com</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www.icomtrader.com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www.tradeboss.com</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www.steelorbis.com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www.europages.com</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www.bncnetwork.net</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www.mfg.com</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www.infomine.com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www.tradekey.com </a:t>
                      </a:r>
                      <a:endParaRPr lang="tr-TR" sz="1400" b="0" dirty="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www.tecdoc.de</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www.nauticexpo.com</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www.directindustry.com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www.turkishexporter.net</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www.kompass.com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a:effectLst/>
                        </a:rPr>
                        <a:t>www.fordaq.com</a:t>
                      </a:r>
                      <a:endParaRPr lang="tr-TR" sz="1400" b="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www.techpilot.net</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www.psi-network.de</a:t>
                      </a:r>
                      <a:endParaRPr lang="tr-TR" sz="1400" b="0" dirty="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www.dothealth.com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www.webpackaging.com</a:t>
                      </a:r>
                      <a:endParaRPr lang="tr-TR" sz="1400" b="0" dirty="0">
                        <a:effectLst/>
                        <a:latin typeface="Calibri"/>
                        <a:ea typeface="Calibri"/>
                        <a:cs typeface="Times New Roman"/>
                      </a:endParaRPr>
                    </a:p>
                  </a:txBody>
                  <a:tcPr marL="68580" marR="68580" marT="0" marB="0"/>
                </a:tc>
              </a:tr>
              <a:tr h="295380">
                <a:tc>
                  <a:txBody>
                    <a:bodyPr/>
                    <a:lstStyle/>
                    <a:p>
                      <a:pPr algn="just">
                        <a:lnSpc>
                          <a:spcPct val="115000"/>
                        </a:lnSpc>
                        <a:spcAft>
                          <a:spcPts val="0"/>
                        </a:spcAft>
                      </a:pPr>
                      <a:r>
                        <a:rPr lang="tr-TR" sz="1400" b="0" spc="20">
                          <a:effectLst/>
                        </a:rPr>
                        <a:t>www.fibre2fashion.com</a:t>
                      </a:r>
                      <a:endParaRPr lang="tr-TR" sz="1400" b="0">
                        <a:effectLst/>
                        <a:latin typeface="Calibri"/>
                        <a:ea typeface="Calibri"/>
                        <a:cs typeface="Times New Roman"/>
                      </a:endParaRPr>
                    </a:p>
                  </a:txBody>
                  <a:tcPr marL="68580" marR="68580" marT="0" marB="0"/>
                </a:tc>
                <a:tc>
                  <a:txBody>
                    <a:bodyPr/>
                    <a:lstStyle/>
                    <a:p>
                      <a:pPr algn="just">
                        <a:lnSpc>
                          <a:spcPct val="115000"/>
                        </a:lnSpc>
                        <a:spcAft>
                          <a:spcPts val="0"/>
                        </a:spcAft>
                      </a:pPr>
                      <a:r>
                        <a:rPr lang="tr-TR" sz="1400" b="0" spc="20" dirty="0">
                          <a:effectLst/>
                        </a:rPr>
                        <a:t> </a:t>
                      </a:r>
                      <a:endParaRPr lang="tr-TR" sz="1400" b="0" dirty="0">
                        <a:effectLst/>
                        <a:latin typeface="Calibri"/>
                        <a:ea typeface="Calibri"/>
                        <a:cs typeface="Times New Roman"/>
                      </a:endParaRPr>
                    </a:p>
                  </a:txBody>
                  <a:tcPr marL="68580" marR="68580" marT="0" marB="0"/>
                </a:tc>
              </a:tr>
            </a:tbl>
          </a:graphicData>
        </a:graphic>
      </p:graphicFrame>
      <p:sp>
        <p:nvSpPr>
          <p:cNvPr id="5" name="Dikdörtgen 4"/>
          <p:cNvSpPr/>
          <p:nvPr/>
        </p:nvSpPr>
        <p:spPr>
          <a:xfrm>
            <a:off x="594219" y="1276775"/>
            <a:ext cx="6150210" cy="307777"/>
          </a:xfrm>
          <a:prstGeom prst="rect">
            <a:avLst/>
          </a:prstGeom>
        </p:spPr>
        <p:txBody>
          <a:bodyPr wrap="none">
            <a:spAutoFit/>
          </a:bodyPr>
          <a:lstStyle/>
          <a:p>
            <a:r>
              <a:rPr lang="tr-TR" sz="1400" b="1" dirty="0" smtClean="0"/>
              <a:t>Resmi Kurumlar  Tarafından Ön </a:t>
            </a:r>
            <a:r>
              <a:rPr lang="tr-TR" sz="1400" b="1" dirty="0"/>
              <a:t>Onay Verilen </a:t>
            </a:r>
            <a:r>
              <a:rPr lang="tr-TR" sz="1400" b="1" dirty="0" smtClean="0"/>
              <a:t>Elektronik </a:t>
            </a:r>
            <a:r>
              <a:rPr lang="tr-TR" sz="1400" b="1" dirty="0"/>
              <a:t>Ticaret Siteleri</a:t>
            </a:r>
          </a:p>
        </p:txBody>
      </p:sp>
    </p:spTree>
    <p:extLst>
      <p:ext uri="{BB962C8B-B14F-4D97-AF65-F5344CB8AC3E}">
        <p14:creationId xmlns:p14="http://schemas.microsoft.com/office/powerpoint/2010/main" val="4093686354"/>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511175" y="0"/>
            <a:ext cx="8229600" cy="1143000"/>
          </a:xfrm>
        </p:spPr>
        <p:txBody>
          <a:bodyPr/>
          <a:lstStyle/>
          <a:p>
            <a:pPr lvl="1"/>
            <a:r>
              <a:rPr lang="tr-TR" sz="2400" b="1" dirty="0"/>
              <a:t>E-DEVLET</a:t>
            </a:r>
            <a:endParaRPr lang="tr-TR" sz="2400" b="1" cap="all" dirty="0"/>
          </a:p>
        </p:txBody>
      </p:sp>
      <p:sp>
        <p:nvSpPr>
          <p:cNvPr id="2" name="Dikdörtgen 1"/>
          <p:cNvSpPr/>
          <p:nvPr/>
        </p:nvSpPr>
        <p:spPr>
          <a:xfrm>
            <a:off x="705395" y="1141047"/>
            <a:ext cx="7942216" cy="830997"/>
          </a:xfrm>
          <a:prstGeom prst="rect">
            <a:avLst/>
          </a:prstGeom>
        </p:spPr>
        <p:txBody>
          <a:bodyPr wrap="square">
            <a:spAutoFit/>
          </a:bodyPr>
          <a:lstStyle/>
          <a:p>
            <a:r>
              <a:rPr lang="tr-TR" sz="1600" dirty="0" smtClean="0"/>
              <a:t>Vatandaşların </a:t>
            </a:r>
            <a:r>
              <a:rPr lang="tr-TR" sz="1600" dirty="0"/>
              <a:t>ve aynı zamanda özel kurum ve kuruluşların kamu kurumlarıyla olan mal, hizmet ve bilgi alışverişi şeklindeki ilişki ve işlemlerinin bilgi ve iletişim teknolojilerinin yardımıyla elektronik ortamda gerçekleştirilmesidir.</a:t>
            </a:r>
          </a:p>
        </p:txBody>
      </p:sp>
      <p:grpSp>
        <p:nvGrpSpPr>
          <p:cNvPr id="7" name="Grup 6"/>
          <p:cNvGrpSpPr>
            <a:grpSpLocks/>
          </p:cNvGrpSpPr>
          <p:nvPr/>
        </p:nvGrpSpPr>
        <p:grpSpPr bwMode="auto">
          <a:xfrm>
            <a:off x="884555" y="2585720"/>
            <a:ext cx="7109914" cy="2365103"/>
            <a:chOff x="2487" y="9313"/>
            <a:chExt cx="7873" cy="2645"/>
          </a:xfrm>
        </p:grpSpPr>
        <p:sp>
          <p:nvSpPr>
            <p:cNvPr id="8" name="Text Box 285"/>
            <p:cNvSpPr txBox="1">
              <a:spLocks noChangeArrowheads="1"/>
            </p:cNvSpPr>
            <p:nvPr/>
          </p:nvSpPr>
          <p:spPr bwMode="auto">
            <a:xfrm>
              <a:off x="2487" y="9313"/>
              <a:ext cx="7873" cy="543"/>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1600" b="1">
                  <a:effectLst/>
                  <a:latin typeface="Times New Roman"/>
                  <a:ea typeface="Calibri"/>
                  <a:cs typeface="Times New Roman"/>
                </a:rPr>
                <a:t>e-devlet</a:t>
              </a:r>
              <a:endParaRPr lang="tr-TR" sz="1400">
                <a:effectLst/>
                <a:latin typeface="Calibri"/>
                <a:ea typeface="Calibri"/>
                <a:cs typeface="Times New Roman"/>
              </a:endParaRPr>
            </a:p>
          </p:txBody>
        </p:sp>
        <p:sp>
          <p:nvSpPr>
            <p:cNvPr id="9" name="Text Box 286"/>
            <p:cNvSpPr txBox="1">
              <a:spLocks noChangeArrowheads="1"/>
            </p:cNvSpPr>
            <p:nvPr/>
          </p:nvSpPr>
          <p:spPr bwMode="auto">
            <a:xfrm>
              <a:off x="2487" y="10420"/>
              <a:ext cx="2431" cy="543"/>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1600" b="1">
                  <a:effectLst/>
                  <a:latin typeface="Times New Roman"/>
                  <a:ea typeface="Calibri"/>
                  <a:cs typeface="Times New Roman"/>
                </a:rPr>
                <a:t>e-Vatandaş</a:t>
              </a:r>
              <a:endParaRPr lang="tr-TR" sz="1400">
                <a:effectLst/>
                <a:latin typeface="Calibri"/>
                <a:ea typeface="Calibri"/>
                <a:cs typeface="Times New Roman"/>
              </a:endParaRPr>
            </a:p>
          </p:txBody>
        </p:sp>
        <p:sp>
          <p:nvSpPr>
            <p:cNvPr id="10" name="Text Box 287"/>
            <p:cNvSpPr txBox="1">
              <a:spLocks noChangeArrowheads="1"/>
            </p:cNvSpPr>
            <p:nvPr/>
          </p:nvSpPr>
          <p:spPr bwMode="auto">
            <a:xfrm>
              <a:off x="5236" y="10420"/>
              <a:ext cx="2431" cy="543"/>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1600" b="1">
                  <a:effectLst/>
                  <a:latin typeface="Times New Roman"/>
                  <a:ea typeface="Calibri"/>
                  <a:cs typeface="Times New Roman"/>
                </a:rPr>
                <a:t>e-Şirket/İşyeri</a:t>
              </a:r>
              <a:endParaRPr lang="tr-TR" sz="1400">
                <a:effectLst/>
                <a:latin typeface="Calibri"/>
                <a:ea typeface="Calibri"/>
                <a:cs typeface="Times New Roman"/>
              </a:endParaRPr>
            </a:p>
          </p:txBody>
        </p:sp>
        <p:sp>
          <p:nvSpPr>
            <p:cNvPr id="11" name="Text Box 288"/>
            <p:cNvSpPr txBox="1">
              <a:spLocks noChangeArrowheads="1"/>
            </p:cNvSpPr>
            <p:nvPr/>
          </p:nvSpPr>
          <p:spPr bwMode="auto">
            <a:xfrm>
              <a:off x="5236" y="11415"/>
              <a:ext cx="2431" cy="543"/>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1600" b="1">
                  <a:effectLst/>
                  <a:latin typeface="Times New Roman"/>
                  <a:ea typeface="Calibri"/>
                  <a:cs typeface="Times New Roman"/>
                </a:rPr>
                <a:t>e-Çalışan</a:t>
              </a:r>
              <a:endParaRPr lang="tr-TR" sz="1400">
                <a:effectLst/>
                <a:latin typeface="Calibri"/>
                <a:ea typeface="Calibri"/>
                <a:cs typeface="Times New Roman"/>
              </a:endParaRPr>
            </a:p>
          </p:txBody>
        </p:sp>
        <p:sp>
          <p:nvSpPr>
            <p:cNvPr id="12" name="Text Box 289"/>
            <p:cNvSpPr txBox="1">
              <a:spLocks noChangeArrowheads="1"/>
            </p:cNvSpPr>
            <p:nvPr/>
          </p:nvSpPr>
          <p:spPr bwMode="auto">
            <a:xfrm>
              <a:off x="7929" y="10420"/>
              <a:ext cx="2431" cy="543"/>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1600" b="1">
                  <a:effectLst/>
                  <a:latin typeface="Times New Roman"/>
                  <a:ea typeface="Calibri"/>
                  <a:cs typeface="Times New Roman"/>
                </a:rPr>
                <a:t>e-Kurum</a:t>
              </a:r>
              <a:endParaRPr lang="tr-TR" sz="1400">
                <a:effectLst/>
                <a:latin typeface="Calibri"/>
                <a:ea typeface="Calibri"/>
                <a:cs typeface="Times New Roman"/>
              </a:endParaRPr>
            </a:p>
          </p:txBody>
        </p:sp>
        <p:sp>
          <p:nvSpPr>
            <p:cNvPr id="13" name="Text Box 290"/>
            <p:cNvSpPr txBox="1">
              <a:spLocks noChangeArrowheads="1"/>
            </p:cNvSpPr>
            <p:nvPr/>
          </p:nvSpPr>
          <p:spPr bwMode="auto">
            <a:xfrm>
              <a:off x="7929" y="11415"/>
              <a:ext cx="2431" cy="543"/>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1600" b="1">
                  <a:effectLst/>
                  <a:latin typeface="Times New Roman"/>
                  <a:ea typeface="Calibri"/>
                  <a:cs typeface="Times New Roman"/>
                </a:rPr>
                <a:t>e-Memur</a:t>
              </a:r>
              <a:endParaRPr lang="tr-TR" sz="1400">
                <a:effectLst/>
                <a:latin typeface="Calibri"/>
                <a:ea typeface="Calibri"/>
                <a:cs typeface="Times New Roman"/>
              </a:endParaRPr>
            </a:p>
          </p:txBody>
        </p:sp>
        <p:cxnSp>
          <p:nvCxnSpPr>
            <p:cNvPr id="14" name="AutoShape 291"/>
            <p:cNvCxnSpPr>
              <a:cxnSpLocks noChangeShapeType="1"/>
            </p:cNvCxnSpPr>
            <p:nvPr/>
          </p:nvCxnSpPr>
          <p:spPr bwMode="auto">
            <a:xfrm>
              <a:off x="3572" y="9913"/>
              <a:ext cx="0" cy="430"/>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 name="AutoShape 292"/>
            <p:cNvCxnSpPr>
              <a:cxnSpLocks noChangeShapeType="1"/>
            </p:cNvCxnSpPr>
            <p:nvPr/>
          </p:nvCxnSpPr>
          <p:spPr bwMode="auto">
            <a:xfrm>
              <a:off x="6433" y="9913"/>
              <a:ext cx="0" cy="430"/>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AutoShape 293"/>
            <p:cNvCxnSpPr>
              <a:cxnSpLocks noChangeShapeType="1"/>
            </p:cNvCxnSpPr>
            <p:nvPr/>
          </p:nvCxnSpPr>
          <p:spPr bwMode="auto">
            <a:xfrm>
              <a:off x="9276" y="9913"/>
              <a:ext cx="0" cy="430"/>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AutoShape 294"/>
            <p:cNvCxnSpPr>
              <a:cxnSpLocks noChangeShapeType="1"/>
            </p:cNvCxnSpPr>
            <p:nvPr/>
          </p:nvCxnSpPr>
          <p:spPr bwMode="auto">
            <a:xfrm>
              <a:off x="9276" y="10963"/>
              <a:ext cx="0" cy="430"/>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AutoShape 295"/>
            <p:cNvCxnSpPr>
              <a:cxnSpLocks noChangeShapeType="1"/>
            </p:cNvCxnSpPr>
            <p:nvPr/>
          </p:nvCxnSpPr>
          <p:spPr bwMode="auto">
            <a:xfrm>
              <a:off x="6433" y="10985"/>
              <a:ext cx="0" cy="430"/>
            </a:xfrm>
            <a:prstGeom prst="straightConnector1">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6" name="Rectangle 2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p:txBody>
      </p:sp>
      <p:sp>
        <p:nvSpPr>
          <p:cNvPr id="19" name="Dikdörtgen 18"/>
          <p:cNvSpPr/>
          <p:nvPr/>
        </p:nvSpPr>
        <p:spPr>
          <a:xfrm>
            <a:off x="705395" y="4950823"/>
            <a:ext cx="7811588" cy="1077218"/>
          </a:xfrm>
          <a:prstGeom prst="rect">
            <a:avLst/>
          </a:prstGeom>
        </p:spPr>
        <p:txBody>
          <a:bodyPr wrap="square">
            <a:spAutoFit/>
          </a:bodyPr>
          <a:lstStyle/>
          <a:p>
            <a:r>
              <a:rPr lang="tr-TR" sz="1600" dirty="0"/>
              <a:t>E-devlet modeli, vatandaşlara daha kaliteli, hızlı, ekonomik ve daha iyi hizmet sunmak üzere düşünülen kamusal hizmet sunumunda devleti katlanmak zorunda kaldığı ek maliyetlerden kurtaran, daha az maliyetle daha çok iş yapabilir hale getiren bir devlet modelini tanımlamaktadır. </a:t>
            </a:r>
          </a:p>
        </p:txBody>
      </p:sp>
      <p:sp>
        <p:nvSpPr>
          <p:cNvPr id="20" name="Dikdörtgen 19"/>
          <p:cNvSpPr/>
          <p:nvPr/>
        </p:nvSpPr>
        <p:spPr>
          <a:xfrm>
            <a:off x="705395" y="2139443"/>
            <a:ext cx="7576456" cy="307777"/>
          </a:xfrm>
          <a:prstGeom prst="rect">
            <a:avLst/>
          </a:prstGeom>
        </p:spPr>
        <p:txBody>
          <a:bodyPr wrap="square">
            <a:spAutoFit/>
          </a:bodyPr>
          <a:lstStyle/>
          <a:p>
            <a:r>
              <a:rPr lang="tr-TR" sz="1400" dirty="0" smtClean="0"/>
              <a:t>E-Devlet, B2G (İşletmeden Devlete) ve C2G (Tüketiciden Devlete) elektronik ticaret türüdür.</a:t>
            </a:r>
            <a:endParaRPr lang="tr-TR" sz="1400" dirty="0"/>
          </a:p>
        </p:txBody>
      </p:sp>
    </p:spTree>
    <p:extLst>
      <p:ext uri="{BB962C8B-B14F-4D97-AF65-F5344CB8AC3E}">
        <p14:creationId xmlns:p14="http://schemas.microsoft.com/office/powerpoint/2010/main" val="146769907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77875"/>
            <a:ext cx="7772400" cy="1470025"/>
          </a:xfrm>
        </p:spPr>
        <p:txBody>
          <a:bodyPr/>
          <a:lstStyle/>
          <a:p>
            <a:pPr eaLnBrk="1" hangingPunct="1"/>
            <a:r>
              <a:rPr lang="tr-TR" b="1" dirty="0" smtClean="0"/>
              <a:t>Elektronik Ticaret</a:t>
            </a:r>
            <a:endParaRPr lang="en-GB" b="1" dirty="0" smtClean="0"/>
          </a:p>
        </p:txBody>
      </p:sp>
      <p:sp>
        <p:nvSpPr>
          <p:cNvPr id="3075" name="Rectangle 3"/>
          <p:cNvSpPr>
            <a:spLocks noGrp="1" noChangeArrowheads="1"/>
          </p:cNvSpPr>
          <p:nvPr>
            <p:ph type="subTitle" idx="1"/>
          </p:nvPr>
        </p:nvSpPr>
        <p:spPr>
          <a:xfrm>
            <a:off x="1371600" y="2533650"/>
            <a:ext cx="6221413" cy="1752600"/>
          </a:xfrm>
        </p:spPr>
        <p:txBody>
          <a:bodyPr/>
          <a:lstStyle/>
          <a:p>
            <a:pPr eaLnBrk="1" hangingPunct="1"/>
            <a:r>
              <a:rPr lang="tr-TR" sz="4000" dirty="0" smtClean="0"/>
              <a:t>(E-Ticaret)</a:t>
            </a:r>
            <a:endParaRPr lang="en-GB" sz="4000" dirty="0" smtClean="0"/>
          </a:p>
        </p:txBody>
      </p:sp>
    </p:spTree>
    <p:extLst>
      <p:ext uri="{BB962C8B-B14F-4D97-AF65-F5344CB8AC3E}">
        <p14:creationId xmlns:p14="http://schemas.microsoft.com/office/powerpoint/2010/main" val="404685618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arabi\Desktop\p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2119312"/>
            <a:ext cx="2352675" cy="2619375"/>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GELENEKSEL TİCARET VE ELEKTRONİK TİCARET</a:t>
            </a:r>
            <a:endParaRPr lang="en-GB" sz="2400" b="1" dirty="0">
              <a:cs typeface="Arial" charset="0"/>
            </a:endParaRPr>
          </a:p>
        </p:txBody>
      </p:sp>
      <p:sp>
        <p:nvSpPr>
          <p:cNvPr id="11268" name="Text Box 4"/>
          <p:cNvSpPr txBox="1">
            <a:spLocks noChangeArrowheads="1"/>
          </p:cNvSpPr>
          <p:nvPr/>
        </p:nvSpPr>
        <p:spPr bwMode="auto">
          <a:xfrm>
            <a:off x="477966" y="1268413"/>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t>Elektronik ticaretin özellikleri şunlardır:</a:t>
            </a:r>
          </a:p>
        </p:txBody>
      </p:sp>
      <p:sp>
        <p:nvSpPr>
          <p:cNvPr id="7" name="Rectangle 3"/>
          <p:cNvSpPr txBox="1">
            <a:spLocks noChangeArrowheads="1"/>
          </p:cNvSpPr>
          <p:nvPr/>
        </p:nvSpPr>
        <p:spPr bwMode="auto">
          <a:xfrm>
            <a:off x="539750" y="1835210"/>
            <a:ext cx="682650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tr-TR" sz="1800" dirty="0"/>
              <a:t>Elektronik ticarette taraflar yalnızca sanal platformda karşı karşıya gelmektedir.</a:t>
            </a:r>
          </a:p>
          <a:p>
            <a:pPr lvl="0">
              <a:lnSpc>
                <a:spcPct val="150000"/>
              </a:lnSpc>
            </a:pPr>
            <a:r>
              <a:rPr lang="tr-TR" sz="1800" dirty="0"/>
              <a:t>Elektronik ticaret 7 gün 24 saat çalışan bir sistemdir.</a:t>
            </a:r>
          </a:p>
          <a:p>
            <a:pPr lvl="0">
              <a:lnSpc>
                <a:spcPct val="150000"/>
              </a:lnSpc>
            </a:pPr>
            <a:r>
              <a:rPr lang="tr-TR" sz="1800" dirty="0"/>
              <a:t>Elektronik ticarette pazar, bütün dünyadır.</a:t>
            </a:r>
          </a:p>
          <a:p>
            <a:pPr lvl="0">
              <a:lnSpc>
                <a:spcPct val="150000"/>
              </a:lnSpc>
            </a:pPr>
            <a:r>
              <a:rPr lang="tr-TR" sz="1800" dirty="0"/>
              <a:t>Elektronik ticarette tüketicilere ait temel veriler kolayca elde edilebilir ve bu verilerle tüketici davranışlarına yönelik birçok sonuca ulaşılabilir.</a:t>
            </a:r>
          </a:p>
          <a:p>
            <a:pPr lvl="0">
              <a:lnSpc>
                <a:spcPct val="150000"/>
              </a:lnSpc>
            </a:pPr>
            <a:r>
              <a:rPr lang="tr-TR" sz="1800" dirty="0"/>
              <a:t>Elektronik ticarette güven esastır.</a:t>
            </a:r>
          </a:p>
          <a:p>
            <a:pPr lvl="0">
              <a:lnSpc>
                <a:spcPct val="150000"/>
              </a:lnSpc>
            </a:pPr>
            <a:r>
              <a:rPr lang="tr-TR" sz="1800" dirty="0"/>
              <a:t>Elektronik ticarette girişimcilik kolay, maliyetler düşüktür.</a:t>
            </a:r>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tr-TR" sz="2400" b="1" dirty="0" smtClean="0"/>
              <a:t>GELENEKSEL TİCARET VE ELEKTRONİK TİCARET</a:t>
            </a:r>
            <a:endParaRPr lang="en-US" sz="2400" dirty="0" smtClean="0"/>
          </a:p>
        </p:txBody>
      </p:sp>
      <p:graphicFrame>
        <p:nvGraphicFramePr>
          <p:cNvPr id="19490" name="Group 34"/>
          <p:cNvGraphicFramePr>
            <a:graphicFrameLocks noGrp="1"/>
          </p:cNvGraphicFramePr>
          <p:nvPr>
            <p:ph type="tbl" idx="1"/>
            <p:extLst>
              <p:ext uri="{D42A27DB-BD31-4B8C-83A1-F6EECF244321}">
                <p14:modId xmlns:p14="http://schemas.microsoft.com/office/powerpoint/2010/main" val="1581702"/>
              </p:ext>
            </p:extLst>
          </p:nvPr>
        </p:nvGraphicFramePr>
        <p:xfrm>
          <a:off x="1231900" y="1500188"/>
          <a:ext cx="7356046" cy="4154802"/>
        </p:xfrm>
        <a:graphic>
          <a:graphicData uri="http://schemas.openxmlformats.org/drawingml/2006/table">
            <a:tbl>
              <a:tblPr/>
              <a:tblGrid>
                <a:gridCol w="2452716"/>
                <a:gridCol w="2451665"/>
                <a:gridCol w="2451665"/>
              </a:tblGrid>
              <a:tr h="300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400" b="1" kern="1200" dirty="0" smtClean="0">
                          <a:solidFill>
                            <a:schemeClr val="tx1"/>
                          </a:solidFill>
                          <a:effectLst/>
                          <a:latin typeface="+mn-lt"/>
                          <a:ea typeface="+mn-ea"/>
                          <a:cs typeface="+mn-cs"/>
                        </a:rPr>
                        <a:t>Satın Almayı Yapan Firma</a:t>
                      </a:r>
                      <a:endParaRPr kumimoji="0" lang="en-US" sz="18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effectLst/>
                          <a:latin typeface="+mn-lt"/>
                          <a:ea typeface="+mn-ea"/>
                          <a:cs typeface="+mn-cs"/>
                        </a:rPr>
                        <a:t>Geleneksel Ticaret</a:t>
                      </a:r>
                      <a:endParaRPr kumimoji="0" lang="en-US" sz="24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effectLst/>
                          <a:latin typeface="+mn-lt"/>
                          <a:ea typeface="+mn-ea"/>
                          <a:cs typeface="+mn-cs"/>
                        </a:rPr>
                        <a:t>Elektronik Ticaret</a:t>
                      </a:r>
                      <a:endParaRPr kumimoji="0" lang="en-US" sz="24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264486">
                <a:tc>
                  <a:txBody>
                    <a:bodyPr/>
                    <a:lstStyle/>
                    <a:p>
                      <a:pPr>
                        <a:lnSpc>
                          <a:spcPct val="115000"/>
                        </a:lnSpc>
                        <a:spcAft>
                          <a:spcPts val="1000"/>
                        </a:spcAft>
                      </a:pPr>
                      <a:r>
                        <a:rPr lang="tr-TR" sz="1100" b="1">
                          <a:effectLst/>
                          <a:latin typeface="Segoe Script" pitchFamily="34" charset="0"/>
                          <a:ea typeface="Calibri"/>
                          <a:cs typeface="Times New Roman"/>
                        </a:rPr>
                        <a:t>Bilgi Edinme Yöntemleri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Görüşmeler, dergiler, kataloglar, reklamlar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a:effectLst/>
                          <a:latin typeface="Tahoma" pitchFamily="34" charset="0"/>
                          <a:ea typeface="Tahoma" pitchFamily="34" charset="0"/>
                          <a:cs typeface="Tahoma" pitchFamily="34" charset="0"/>
                        </a:rPr>
                        <a:t>Web sayfaları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Talep Belirtme Yöntemi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Elektronik posta</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3616">
                <a:tc>
                  <a:txBody>
                    <a:bodyPr/>
                    <a:lstStyle/>
                    <a:p>
                      <a:pPr>
                        <a:lnSpc>
                          <a:spcPct val="115000"/>
                        </a:lnSpc>
                        <a:spcAft>
                          <a:spcPts val="1000"/>
                        </a:spcAft>
                      </a:pPr>
                      <a:r>
                        <a:rPr lang="tr-TR" sz="1100" b="1">
                          <a:effectLst/>
                          <a:latin typeface="Segoe Script" pitchFamily="34" charset="0"/>
                          <a:ea typeface="Calibri"/>
                          <a:cs typeface="Times New Roman"/>
                        </a:rPr>
                        <a:t>Talep Onayı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Elektronik posta</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Fiyat Araştırması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Kataloglar, görüşmeler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Web sayfaları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100" b="1">
                          <a:effectLst/>
                          <a:latin typeface="Segoe Script" pitchFamily="34" charset="0"/>
                          <a:ea typeface="Calibri"/>
                          <a:cs typeface="Times New Roman"/>
                        </a:rPr>
                        <a:t>Sipariş Verme</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 </a:t>
                      </a:r>
                      <a:r>
                        <a:rPr lang="tr-TR" sz="1100" dirty="0" smtClean="0">
                          <a:effectLst/>
                          <a:latin typeface="Times New Roman" pitchFamily="18" charset="0"/>
                          <a:ea typeface="Tahoma" pitchFamily="34" charset="0"/>
                          <a:cs typeface="Times New Roman" pitchFamily="18" charset="0"/>
                        </a:rPr>
                        <a:t>faks</a:t>
                      </a:r>
                      <a:endParaRPr lang="tr-TR" sz="1100" dirty="0">
                        <a:effectLst/>
                        <a:latin typeface="Times New Roman" pitchFamily="18" charset="0"/>
                        <a:ea typeface="Tahoma" pitchFamily="34" charset="0"/>
                        <a:cs typeface="Times New Roman" pitchFamily="18" charset="0"/>
                      </a:endParaRP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Elektronik posta,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400" b="1" kern="1200" dirty="0" smtClean="0">
                          <a:solidFill>
                            <a:schemeClr val="tx1"/>
                          </a:solidFill>
                          <a:effectLst/>
                          <a:latin typeface="+mn-lt"/>
                          <a:ea typeface="+mn-ea"/>
                          <a:cs typeface="+mn-cs"/>
                        </a:rPr>
                        <a:t>Satın Almayı Yapan Firma</a:t>
                      </a:r>
                      <a:endParaRPr kumimoji="0" lang="en-US" sz="18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imes New Roman" pitchFamily="18" charset="0"/>
                        <a:ea typeface="Tahoma" pitchFamily="34" charset="0"/>
                        <a:cs typeface="Times New Roman" pitchFamily="18"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264486">
                <a:tc>
                  <a:txBody>
                    <a:bodyPr/>
                    <a:lstStyle/>
                    <a:p>
                      <a:pPr>
                        <a:lnSpc>
                          <a:spcPct val="115000"/>
                        </a:lnSpc>
                        <a:spcAft>
                          <a:spcPts val="1000"/>
                        </a:spcAft>
                      </a:pPr>
                      <a:r>
                        <a:rPr lang="tr-TR" sz="1100" b="1">
                          <a:effectLst/>
                          <a:latin typeface="Segoe Script" pitchFamily="34" charset="0"/>
                          <a:ea typeface="Calibri"/>
                          <a:cs typeface="Times New Roman"/>
                        </a:rPr>
                        <a:t>Stok Kontrolü</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 </a:t>
                      </a:r>
                      <a:r>
                        <a:rPr lang="tr-TR" sz="1100" dirty="0" smtClean="0">
                          <a:effectLst/>
                          <a:latin typeface="Times New Roman" pitchFamily="18" charset="0"/>
                          <a:ea typeface="Tahoma" pitchFamily="34" charset="0"/>
                          <a:cs typeface="Times New Roman" pitchFamily="18" charset="0"/>
                        </a:rPr>
                        <a:t>faks, </a:t>
                      </a:r>
                      <a:r>
                        <a:rPr lang="tr-TR" sz="1100" dirty="0">
                          <a:effectLst/>
                          <a:latin typeface="Times New Roman" pitchFamily="18" charset="0"/>
                          <a:ea typeface="Tahoma" pitchFamily="34" charset="0"/>
                          <a:cs typeface="Times New Roman" pitchFamily="18" charset="0"/>
                        </a:rPr>
                        <a:t>telefon</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Online </a:t>
                      </a:r>
                      <a:r>
                        <a:rPr lang="tr-TR" sz="1100" dirty="0" err="1">
                          <a:effectLst/>
                          <a:latin typeface="Tahoma" pitchFamily="34" charset="0"/>
                          <a:ea typeface="Tahoma" pitchFamily="34" charset="0"/>
                          <a:cs typeface="Tahoma" pitchFamily="34" charset="0"/>
                        </a:rPr>
                        <a:t>Veritabanı</a:t>
                      </a:r>
                      <a:r>
                        <a:rPr lang="tr-TR" sz="1100" dirty="0">
                          <a:effectLst/>
                          <a:latin typeface="Tahoma" pitchFamily="34" charset="0"/>
                          <a:ea typeface="Tahoma" pitchFamily="34" charset="0"/>
                          <a:cs typeface="Tahoma" pitchFamily="34" charset="0"/>
                        </a:rPr>
                        <a:t>,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Sevkiyat Hazırlığı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 </a:t>
                      </a:r>
                      <a:r>
                        <a:rPr lang="tr-TR" sz="1100" dirty="0" smtClean="0">
                          <a:effectLst/>
                          <a:latin typeface="Times New Roman" pitchFamily="18" charset="0"/>
                          <a:ea typeface="Tahoma" pitchFamily="34" charset="0"/>
                          <a:cs typeface="Times New Roman" pitchFamily="18" charset="0"/>
                        </a:rPr>
                        <a:t>faks, </a:t>
                      </a:r>
                      <a:r>
                        <a:rPr lang="tr-TR" sz="1100" dirty="0">
                          <a:effectLst/>
                          <a:latin typeface="Times New Roman" pitchFamily="18" charset="0"/>
                          <a:ea typeface="Tahoma" pitchFamily="34" charset="0"/>
                          <a:cs typeface="Times New Roman" pitchFamily="18" charset="0"/>
                        </a:rPr>
                        <a:t>telefon</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Elektronik </a:t>
                      </a:r>
                      <a:r>
                        <a:rPr lang="tr-TR" sz="1100" dirty="0" err="1">
                          <a:effectLst/>
                          <a:latin typeface="Tahoma" pitchFamily="34" charset="0"/>
                          <a:ea typeface="Tahoma" pitchFamily="34" charset="0"/>
                          <a:cs typeface="Tahoma" pitchFamily="34" charset="0"/>
                        </a:rPr>
                        <a:t>Veritabanı</a:t>
                      </a:r>
                      <a:r>
                        <a:rPr lang="tr-TR" sz="1100" dirty="0">
                          <a:effectLst/>
                          <a:latin typeface="Tahoma" pitchFamily="34" charset="0"/>
                          <a:ea typeface="Tahoma" pitchFamily="34" charset="0"/>
                          <a:cs typeface="Tahoma" pitchFamily="34" charset="0"/>
                        </a:rPr>
                        <a:t>,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100" b="1">
                          <a:effectLst/>
                          <a:latin typeface="Segoe Script" pitchFamily="34" charset="0"/>
                          <a:ea typeface="Calibri"/>
                          <a:cs typeface="Times New Roman"/>
                        </a:rPr>
                        <a:t>İrsaliye Kesimi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Online </a:t>
                      </a:r>
                      <a:r>
                        <a:rPr lang="tr-TR" sz="1100" dirty="0" err="1">
                          <a:effectLst/>
                          <a:latin typeface="Tahoma" pitchFamily="34" charset="0"/>
                          <a:ea typeface="Tahoma" pitchFamily="34" charset="0"/>
                          <a:cs typeface="Tahoma" pitchFamily="34" charset="0"/>
                        </a:rPr>
                        <a:t>Veritabanı</a:t>
                      </a:r>
                      <a:r>
                        <a:rPr lang="tr-TR" sz="1100" dirty="0">
                          <a:effectLst/>
                          <a:latin typeface="Tahoma" pitchFamily="34" charset="0"/>
                          <a:ea typeface="Tahoma" pitchFamily="34" charset="0"/>
                          <a:cs typeface="Tahoma" pitchFamily="34" charset="0"/>
                        </a:rPr>
                        <a:t>,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Fatura Kesimi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Elektronik Posta,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400" b="1" kern="1200" dirty="0" smtClean="0">
                          <a:solidFill>
                            <a:schemeClr val="tx1"/>
                          </a:solidFill>
                          <a:effectLst/>
                          <a:latin typeface="+mn-lt"/>
                          <a:ea typeface="+mn-ea"/>
                          <a:cs typeface="+mn-cs"/>
                        </a:rPr>
                        <a:t>Satın Almayı Yapan Firma</a:t>
                      </a:r>
                      <a:endParaRPr kumimoji="0" lang="en-US" sz="18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bg1"/>
                        </a:solidFill>
                        <a:effectLst/>
                        <a:latin typeface="Times New Roman" pitchFamily="18" charset="0"/>
                        <a:ea typeface="Tahoma" pitchFamily="34" charset="0"/>
                        <a:cs typeface="Times New Roman" pitchFamily="18"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Teslimat Onayı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Elektronik Posta,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Ödeme Programı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Yazılı form</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Online </a:t>
                      </a:r>
                      <a:r>
                        <a:rPr lang="tr-TR" sz="1100" dirty="0" err="1">
                          <a:effectLst/>
                          <a:latin typeface="Tahoma" pitchFamily="34" charset="0"/>
                          <a:ea typeface="Tahoma" pitchFamily="34" charset="0"/>
                          <a:cs typeface="Tahoma" pitchFamily="34" charset="0"/>
                        </a:rPr>
                        <a:t>Veritabanı</a:t>
                      </a:r>
                      <a:r>
                        <a:rPr lang="tr-TR" sz="1100" dirty="0">
                          <a:effectLst/>
                          <a:latin typeface="Tahoma" pitchFamily="34" charset="0"/>
                          <a:ea typeface="Tahoma" pitchFamily="34" charset="0"/>
                          <a:cs typeface="Tahoma" pitchFamily="34" charset="0"/>
                        </a:rPr>
                        <a:t>, EDI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100" b="1" dirty="0">
                          <a:effectLst/>
                          <a:latin typeface="Segoe Script" pitchFamily="34" charset="0"/>
                          <a:ea typeface="Calibri"/>
                          <a:cs typeface="Times New Roman"/>
                        </a:rPr>
                        <a:t>Ödeme</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imes New Roman" pitchFamily="18" charset="0"/>
                          <a:ea typeface="Tahoma" pitchFamily="34" charset="0"/>
                          <a:cs typeface="Times New Roman" pitchFamily="18" charset="0"/>
                        </a:rPr>
                        <a:t>Banka Havalesi, Posta, </a:t>
                      </a:r>
                      <a:r>
                        <a:rPr lang="tr-TR" sz="1100" dirty="0" err="1">
                          <a:effectLst/>
                          <a:latin typeface="Times New Roman" pitchFamily="18" charset="0"/>
                          <a:ea typeface="Tahoma" pitchFamily="34" charset="0"/>
                          <a:cs typeface="Times New Roman" pitchFamily="18" charset="0"/>
                        </a:rPr>
                        <a:t>Tahsild</a:t>
                      </a:r>
                      <a:r>
                        <a:rPr lang="tr-TR" sz="1100" dirty="0">
                          <a:effectLst/>
                          <a:latin typeface="Times New Roman" pitchFamily="18" charset="0"/>
                          <a:ea typeface="Tahoma" pitchFamily="34" charset="0"/>
                          <a:cs typeface="Times New Roman" pitchFamily="18" charset="0"/>
                        </a:rPr>
                        <a:t>.</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100" dirty="0">
                          <a:effectLst/>
                          <a:latin typeface="Tahoma" pitchFamily="34" charset="0"/>
                          <a:ea typeface="Tahoma" pitchFamily="34" charset="0"/>
                          <a:cs typeface="Tahoma" pitchFamily="34" charset="0"/>
                        </a:rPr>
                        <a:t>İnternet bankacılığı, EDI, EFT</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8331047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tr-TR" sz="2400" b="1" dirty="0" smtClean="0"/>
              <a:t>GELENEKSEL TİCARET VE ELEKTRONİK TİCARET</a:t>
            </a:r>
            <a:endParaRPr lang="en-US" sz="2400" dirty="0" smtClean="0"/>
          </a:p>
        </p:txBody>
      </p:sp>
      <p:graphicFrame>
        <p:nvGraphicFramePr>
          <p:cNvPr id="19490" name="Group 34"/>
          <p:cNvGraphicFramePr>
            <a:graphicFrameLocks noGrp="1"/>
          </p:cNvGraphicFramePr>
          <p:nvPr>
            <p:ph type="tbl" idx="1"/>
            <p:extLst>
              <p:ext uri="{D42A27DB-BD31-4B8C-83A1-F6EECF244321}">
                <p14:modId xmlns:p14="http://schemas.microsoft.com/office/powerpoint/2010/main" val="3939290261"/>
              </p:ext>
            </p:extLst>
          </p:nvPr>
        </p:nvGraphicFramePr>
        <p:xfrm>
          <a:off x="873553" y="1512545"/>
          <a:ext cx="7467257" cy="4692594"/>
        </p:xfrm>
        <a:graphic>
          <a:graphicData uri="http://schemas.openxmlformats.org/drawingml/2006/table">
            <a:tbl>
              <a:tblPr/>
              <a:tblGrid>
                <a:gridCol w="3024264"/>
                <a:gridCol w="4442993"/>
              </a:tblGrid>
              <a:tr h="300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effectLst/>
                          <a:latin typeface="+mn-lt"/>
                          <a:ea typeface="+mn-ea"/>
                          <a:cs typeface="+mn-cs"/>
                        </a:rPr>
                        <a:t>Fiziksel Mağaza</a:t>
                      </a:r>
                      <a:endParaRPr kumimoji="0" lang="en-US" sz="16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effectLst/>
                          <a:latin typeface="+mn-lt"/>
                          <a:ea typeface="+mn-ea"/>
                          <a:cs typeface="+mn-cs"/>
                        </a:rPr>
                        <a:t>Çevrimiçi Perakende Mağazası</a:t>
                      </a:r>
                      <a:endParaRPr kumimoji="0" lang="en-US" sz="2000" b="1"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Tezgahtarlık hizmeti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Ürün tarifleri, bilgi sayfaları, hediye hizmetleri, arama işlevi, telefonla/eposta ile tezgahtara bağlanma</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Mağazanın tanıtımı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Özel teklifler, çevrimiçi oyun ve çekilişler, ilgili diğer sitelere linkler, </a:t>
                      </a:r>
                      <a:r>
                        <a:rPr lang="tr-TR" sz="1300" dirty="0" err="1">
                          <a:effectLst/>
                          <a:latin typeface="Tahoma" pitchFamily="34" charset="0"/>
                          <a:ea typeface="Tahoma" pitchFamily="34" charset="0"/>
                          <a:cs typeface="Tahoma" pitchFamily="34" charset="0"/>
                        </a:rPr>
                        <a:t>şevklendirici</a:t>
                      </a:r>
                      <a:r>
                        <a:rPr lang="tr-TR" sz="1300" dirty="0">
                          <a:effectLst/>
                          <a:latin typeface="Tahoma" pitchFamily="34" charset="0"/>
                          <a:ea typeface="Tahoma" pitchFamily="34" charset="0"/>
                          <a:cs typeface="Tahoma" pitchFamily="34" charset="0"/>
                        </a:rPr>
                        <a:t> bilgi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361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 vitrin düzenlemeleri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Ana sayfa</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 atmosferi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300" dirty="0" err="1">
                          <a:effectLst/>
                          <a:latin typeface="Tahoma" pitchFamily="34" charset="0"/>
                          <a:ea typeface="Tahoma" pitchFamily="34" charset="0"/>
                          <a:cs typeface="Tahoma" pitchFamily="34" charset="0"/>
                        </a:rPr>
                        <a:t>Arayüz</a:t>
                      </a:r>
                      <a:r>
                        <a:rPr lang="tr-TR" sz="1300" dirty="0">
                          <a:effectLst/>
                          <a:latin typeface="Tahoma" pitchFamily="34" charset="0"/>
                          <a:ea typeface="Tahoma" pitchFamily="34" charset="0"/>
                          <a:cs typeface="Tahoma" pitchFamily="34" charset="0"/>
                        </a:rPr>
                        <a:t> sürekliliği, mağazanın organizasyonu, grafikler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Orta yerlere konulan toplu ürün sepetleri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Mağazanın hiyerarşik seviye başlangıçlarında gösterilen ürünler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 düzeni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Ekran derinliği, arama ve tarama işlevleri, göstergeler, imaj haritaları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Mağazadaki kat sayıları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Mağazanın hiyerarşik seviyeleri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Mağazanın giriş sayıları ve </a:t>
                      </a:r>
                      <a:r>
                        <a:rPr lang="tr-TR" sz="1400" dirty="0" err="1">
                          <a:effectLst/>
                          <a:latin typeface="Times New Roman" pitchFamily="18" charset="0"/>
                          <a:ea typeface="Tahoma" pitchFamily="34" charset="0"/>
                          <a:cs typeface="Times New Roman" pitchFamily="18" charset="0"/>
                        </a:rPr>
                        <a:t>outlet</a:t>
                      </a:r>
                      <a:r>
                        <a:rPr lang="tr-TR" sz="1400" dirty="0">
                          <a:effectLst/>
                          <a:latin typeface="Times New Roman" pitchFamily="18" charset="0"/>
                          <a:ea typeface="Tahoma" pitchFamily="34" charset="0"/>
                          <a:cs typeface="Times New Roman" pitchFamily="18" charset="0"/>
                        </a:rPr>
                        <a:t>/şubeleri</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Özel bir çevrimiçi mağazaya verilen linkler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Çıkış ödeme noktası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Çevrimiçi alışveriş sepeti ve sipariş formu</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Ürünü görme ve dokunma</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İmaj kalite ve tanımıyla sınırlıdır, ses ve görsel uygulamalarda potansiyel vardır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Mağazayı ziyaret eden kişi sayısı</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Çevrimiçi mağazaya yapılan bireysel ziyaretler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4486">
                <a:tc>
                  <a:txBody>
                    <a:bodyPr/>
                    <a:lstStyle/>
                    <a:p>
                      <a:pPr>
                        <a:lnSpc>
                          <a:spcPct val="115000"/>
                        </a:lnSpc>
                        <a:spcAft>
                          <a:spcPts val="1000"/>
                        </a:spcAft>
                      </a:pPr>
                      <a:r>
                        <a:rPr lang="tr-TR" sz="1400" dirty="0">
                          <a:effectLst/>
                          <a:latin typeface="Times New Roman" pitchFamily="18" charset="0"/>
                          <a:ea typeface="Tahoma" pitchFamily="34" charset="0"/>
                          <a:cs typeface="Times New Roman" pitchFamily="18" charset="0"/>
                        </a:rPr>
                        <a:t>Periyodik satışlar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nSpc>
                          <a:spcPct val="115000"/>
                        </a:lnSpc>
                        <a:spcAft>
                          <a:spcPts val="1000"/>
                        </a:spcAft>
                      </a:pPr>
                      <a:r>
                        <a:rPr lang="tr-TR" sz="1300" dirty="0">
                          <a:effectLst/>
                          <a:latin typeface="Tahoma" pitchFamily="34" charset="0"/>
                          <a:ea typeface="Tahoma" pitchFamily="34" charset="0"/>
                          <a:cs typeface="Tahoma" pitchFamily="34" charset="0"/>
                        </a:rPr>
                        <a:t>Periyodik satışlar</a:t>
                      </a:r>
                    </a:p>
                  </a:txBody>
                  <a:tcPr marL="25400" marR="254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246673835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rabi\Desktop\p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49" y="1268413"/>
            <a:ext cx="3595007" cy="4635998"/>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r>
              <a:rPr lang="tr-TR" sz="3600" b="1" dirty="0"/>
              <a:t>ELEKTRONİK TİCARETİN ÖNEMİ</a:t>
            </a:r>
            <a:endParaRPr lang="en-US" sz="3600" b="1" dirty="0" smtClean="0"/>
          </a:p>
        </p:txBody>
      </p:sp>
      <p:sp>
        <p:nvSpPr>
          <p:cNvPr id="11268" name="Text Box 4"/>
          <p:cNvSpPr txBox="1">
            <a:spLocks noChangeArrowheads="1"/>
          </p:cNvSpPr>
          <p:nvPr/>
        </p:nvSpPr>
        <p:spPr bwMode="auto">
          <a:xfrm>
            <a:off x="1150938" y="1435100"/>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dirty="0"/>
              <a:t>E-Ticaret sadece </a:t>
            </a:r>
            <a:r>
              <a:rPr lang="tr-TR" sz="2000" dirty="0" smtClean="0"/>
              <a:t>13-15 </a:t>
            </a:r>
            <a:r>
              <a:rPr lang="tr-TR" sz="2000" dirty="0"/>
              <a:t>yıllık bir geçmişe sahiptir. </a:t>
            </a:r>
            <a:endParaRPr lang="en-GB" sz="2000" b="1" dirty="0">
              <a:cs typeface="Arial" charset="0"/>
            </a:endParaRPr>
          </a:p>
        </p:txBody>
      </p:sp>
      <p:sp>
        <p:nvSpPr>
          <p:cNvPr id="11272" name="Text Box 8"/>
          <p:cNvSpPr txBox="1">
            <a:spLocks noChangeArrowheads="1"/>
          </p:cNvSpPr>
          <p:nvPr/>
        </p:nvSpPr>
        <p:spPr bwMode="auto">
          <a:xfrm>
            <a:off x="666206" y="2055594"/>
            <a:ext cx="574765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400" dirty="0"/>
              <a:t>Bu yazarlara göre elektronik ticaret, matbaanın icadı, ya da endüstri devrimi kadar önemli bir dönüşümü simgelemektedir. Bu devrimin, dünya üzerindeki etkilerinin tahmin edilenden çok daha geniş olacağı ileri sürülmekte ve içinde bulunulan bu dönemde, elektronik ticaret devriminin başlarında olunduğu özellikle belirtilmektedir</a:t>
            </a:r>
            <a:r>
              <a:rPr lang="tr-TR" sz="1400" dirty="0" smtClean="0"/>
              <a:t>.</a:t>
            </a:r>
          </a:p>
          <a:p>
            <a:pPr eaLnBrk="1" hangingPunct="1">
              <a:spcBef>
                <a:spcPct val="50000"/>
              </a:spcBef>
            </a:pPr>
            <a:endParaRPr lang="tr-TR" sz="1400" dirty="0">
              <a:cs typeface="Arial" charset="0"/>
            </a:endParaRPr>
          </a:p>
          <a:p>
            <a:pPr eaLnBrk="1" hangingPunct="1">
              <a:spcBef>
                <a:spcPct val="50000"/>
              </a:spcBef>
            </a:pPr>
            <a:r>
              <a:rPr lang="tr-TR" sz="1400" dirty="0"/>
              <a:t>Amerika'daki çevrimiçi perakende satış­larının 2013 yılında 229,1 milyar Dolara çıkacağı ve Ame­rika'daki toplam perakende satışlarının %8'ini oluşturacağı tahmin edilmektedir</a:t>
            </a:r>
            <a:r>
              <a:rPr lang="tr-TR" sz="1400" dirty="0" smtClean="0"/>
              <a:t>.</a:t>
            </a:r>
          </a:p>
          <a:p>
            <a:pPr eaLnBrk="1" hangingPunct="1">
              <a:spcBef>
                <a:spcPct val="50000"/>
              </a:spcBef>
            </a:pPr>
            <a:endParaRPr lang="tr-TR" sz="1400" dirty="0">
              <a:cs typeface="Arial" charset="0"/>
            </a:endParaRPr>
          </a:p>
          <a:p>
            <a:pPr eaLnBrk="1" hangingPunct="1">
              <a:spcBef>
                <a:spcPct val="50000"/>
              </a:spcBef>
            </a:pPr>
            <a:r>
              <a:rPr lang="tr-TR" sz="1400" dirty="0" err="1"/>
              <a:t>Forrester</a:t>
            </a:r>
            <a:r>
              <a:rPr lang="tr-TR" sz="1400" dirty="0"/>
              <a:t>, 2012 yılına kadar tüm perakende satışlarının yaklaşık üçte birinin internetten gerçekleşeceğini </a:t>
            </a:r>
            <a:r>
              <a:rPr lang="tr-TR" sz="1400" dirty="0" smtClean="0"/>
              <a:t>öngörmektedir.</a:t>
            </a:r>
          </a:p>
          <a:p>
            <a:pPr eaLnBrk="1" hangingPunct="1">
              <a:spcBef>
                <a:spcPct val="50000"/>
              </a:spcBef>
            </a:pPr>
            <a:endParaRPr lang="tr-TR" sz="1400" dirty="0">
              <a:cs typeface="Arial" charset="0"/>
            </a:endParaRPr>
          </a:p>
          <a:p>
            <a:pPr eaLnBrk="1" hangingPunct="1">
              <a:spcBef>
                <a:spcPct val="50000"/>
              </a:spcBef>
            </a:pPr>
            <a:r>
              <a:rPr lang="tr-TR" sz="1400" dirty="0"/>
              <a:t>Yeni nesil telefon kullanıcıları önemli bir oranda internete erişmekte ve yarısından fazlası her gün internete girmektedir.</a:t>
            </a:r>
            <a:endParaRPr lang="en-US" sz="1400" dirty="0">
              <a:cs typeface="Arial" charset="0"/>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sz="3600" b="1" dirty="0"/>
              <a:t>ELEKTRONİK TİCARETİN TÜRLERİ</a:t>
            </a:r>
            <a:endParaRPr lang="en-US" sz="3600" b="1" dirty="0" smtClean="0"/>
          </a:p>
        </p:txBody>
      </p:sp>
      <p:sp>
        <p:nvSpPr>
          <p:cNvPr id="7171" name="Rectangle 3"/>
          <p:cNvSpPr>
            <a:spLocks noGrp="1" noChangeArrowheads="1"/>
          </p:cNvSpPr>
          <p:nvPr>
            <p:ph type="body" sz="half" idx="1"/>
          </p:nvPr>
        </p:nvSpPr>
        <p:spPr>
          <a:xfrm>
            <a:off x="457200" y="1600200"/>
            <a:ext cx="4707924" cy="4525963"/>
          </a:xfrm>
        </p:spPr>
        <p:txBody>
          <a:bodyPr/>
          <a:lstStyle/>
          <a:p>
            <a:pPr eaLnBrk="1" hangingPunct="1">
              <a:spcAft>
                <a:spcPts val="1200"/>
              </a:spcAft>
            </a:pPr>
            <a:r>
              <a:rPr lang="tr-TR" sz="2200" dirty="0"/>
              <a:t>İşletmeden Tüketiciye </a:t>
            </a:r>
            <a:r>
              <a:rPr lang="tr-TR" sz="2200" dirty="0" smtClean="0"/>
              <a:t/>
            </a:r>
            <a:br>
              <a:rPr lang="tr-TR" sz="2200" dirty="0" smtClean="0"/>
            </a:br>
            <a:r>
              <a:rPr lang="tr-TR" sz="2200" dirty="0" smtClean="0"/>
              <a:t>(</a:t>
            </a:r>
            <a:r>
              <a:rPr lang="tr-TR" sz="2200" b="1" dirty="0"/>
              <a:t>B2C</a:t>
            </a:r>
            <a:r>
              <a:rPr lang="tr-TR" sz="2200" dirty="0"/>
              <a:t> - </a:t>
            </a:r>
            <a:r>
              <a:rPr lang="en-US" sz="2200" dirty="0"/>
              <a:t>Business to Consumer</a:t>
            </a:r>
            <a:r>
              <a:rPr lang="tr-TR" sz="2200" dirty="0" smtClean="0"/>
              <a:t>)</a:t>
            </a:r>
          </a:p>
          <a:p>
            <a:pPr eaLnBrk="1" hangingPunct="1">
              <a:spcAft>
                <a:spcPts val="1200"/>
              </a:spcAft>
            </a:pPr>
            <a:r>
              <a:rPr lang="tr-TR" sz="2200" dirty="0"/>
              <a:t>İşletmeden İşletmeye </a:t>
            </a:r>
            <a:r>
              <a:rPr lang="tr-TR" sz="2200" dirty="0" smtClean="0"/>
              <a:t/>
            </a:r>
            <a:br>
              <a:rPr lang="tr-TR" sz="2200" dirty="0" smtClean="0"/>
            </a:br>
            <a:r>
              <a:rPr lang="tr-TR" sz="2200" dirty="0" smtClean="0"/>
              <a:t>(</a:t>
            </a:r>
            <a:r>
              <a:rPr lang="tr-TR" sz="2200" b="1" dirty="0"/>
              <a:t>B2B</a:t>
            </a:r>
            <a:r>
              <a:rPr lang="tr-TR" sz="2200" dirty="0"/>
              <a:t> - </a:t>
            </a:r>
            <a:r>
              <a:rPr lang="en-US" sz="2200" dirty="0"/>
              <a:t>Business to Business</a:t>
            </a:r>
            <a:r>
              <a:rPr lang="tr-TR" sz="2200" dirty="0" smtClean="0"/>
              <a:t>)</a:t>
            </a:r>
          </a:p>
          <a:p>
            <a:pPr eaLnBrk="1" hangingPunct="1">
              <a:spcAft>
                <a:spcPts val="1200"/>
              </a:spcAft>
            </a:pPr>
            <a:r>
              <a:rPr lang="tr-TR" sz="2200" dirty="0"/>
              <a:t>Tüketiciden Tüketiciye </a:t>
            </a:r>
            <a:r>
              <a:rPr lang="tr-TR" sz="2200" dirty="0" smtClean="0"/>
              <a:t/>
            </a:r>
            <a:br>
              <a:rPr lang="tr-TR" sz="2200" dirty="0" smtClean="0"/>
            </a:br>
            <a:r>
              <a:rPr lang="tr-TR" sz="2200" dirty="0" smtClean="0"/>
              <a:t>(</a:t>
            </a:r>
            <a:r>
              <a:rPr lang="tr-TR" sz="2200" b="1" dirty="0"/>
              <a:t>C2C</a:t>
            </a:r>
            <a:r>
              <a:rPr lang="tr-TR" sz="2200" dirty="0"/>
              <a:t> - </a:t>
            </a:r>
            <a:r>
              <a:rPr lang="en-US" sz="2200" dirty="0"/>
              <a:t>Consumer to Consumer</a:t>
            </a:r>
            <a:r>
              <a:rPr lang="tr-TR" sz="2200" dirty="0" smtClean="0"/>
              <a:t>)</a:t>
            </a:r>
          </a:p>
          <a:p>
            <a:pPr eaLnBrk="1" hangingPunct="1">
              <a:spcAft>
                <a:spcPts val="1200"/>
              </a:spcAft>
            </a:pPr>
            <a:r>
              <a:rPr lang="tr-TR" sz="2200" dirty="0" smtClean="0"/>
              <a:t>İşletmeden/Tüketiciden </a:t>
            </a:r>
            <a:r>
              <a:rPr lang="tr-TR" sz="2200" dirty="0"/>
              <a:t>Kamuya </a:t>
            </a:r>
            <a:r>
              <a:rPr lang="tr-TR" sz="2200" dirty="0" smtClean="0"/>
              <a:t/>
            </a:r>
            <a:br>
              <a:rPr lang="tr-TR" sz="2200" dirty="0" smtClean="0"/>
            </a:br>
            <a:r>
              <a:rPr lang="tr-TR" sz="2200" dirty="0" smtClean="0"/>
              <a:t>(</a:t>
            </a:r>
            <a:r>
              <a:rPr lang="tr-TR" sz="2200" b="1" dirty="0"/>
              <a:t>B2G/C2G</a:t>
            </a:r>
            <a:r>
              <a:rPr lang="tr-TR" sz="2200" dirty="0"/>
              <a:t> - </a:t>
            </a:r>
            <a:r>
              <a:rPr lang="en-US" sz="2200" dirty="0"/>
              <a:t>Business or Consumer to Government</a:t>
            </a:r>
            <a:r>
              <a:rPr lang="tr-TR" sz="2200" dirty="0"/>
              <a:t>)</a:t>
            </a:r>
            <a:endParaRPr lang="en-US" sz="2200" dirty="0" smtClean="0"/>
          </a:p>
        </p:txBody>
      </p:sp>
      <p:pic>
        <p:nvPicPr>
          <p:cNvPr id="1026" name="Picture 2" descr="C:\Users\farabi\Desktop\E-Commerce-Web-Ho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530" y="1491887"/>
            <a:ext cx="3753214" cy="413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0357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2823</Words>
  <Application>Microsoft Office PowerPoint</Application>
  <PresentationFormat>Ekran Gösterisi (4:3)</PresentationFormat>
  <Paragraphs>667</Paragraphs>
  <Slides>44</Slides>
  <Notes>44</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Default Design</vt:lpstr>
      <vt:lpstr>Elektronik Ticaret</vt:lpstr>
      <vt:lpstr>Elektronik Ticaret</vt:lpstr>
      <vt:lpstr>Elektronik Ticaretin Tanımı</vt:lpstr>
      <vt:lpstr>Elektronik Ticaretin Tanımı</vt:lpstr>
      <vt:lpstr>GELENEKSEL TİCARET VE ELEKTRONİK TİCARET</vt:lpstr>
      <vt:lpstr>GELENEKSEL TİCARET VE ELEKTRONİK TİCARET</vt:lpstr>
      <vt:lpstr>GELENEKSEL TİCARET VE ELEKTRONİK TİCARET</vt:lpstr>
      <vt:lpstr>ELEKTRONİK TİCARETİN ÖNEMİ</vt:lpstr>
      <vt:lpstr>ELEKTRONİK TİCARETİN TÜRLERİ</vt:lpstr>
      <vt:lpstr>İşletmeden Tüketiciye (B2C - Business to Consumer)</vt:lpstr>
      <vt:lpstr>İşletmeden İşletmeye (B2B - Business to Business)</vt:lpstr>
      <vt:lpstr>Tüketiciden Tüketiciye (C2C - Consumer to Consumer)</vt:lpstr>
      <vt:lpstr>Tüketiciden Tüketiciye (C2C - Consumer to Consumer)</vt:lpstr>
      <vt:lpstr>İşletmeden veya Tüketiciden Kamuya  (B2G/C2G - Business or Consumer to Government)</vt:lpstr>
      <vt:lpstr>ELEKTRONİK TİCARETİN KAPSAMI</vt:lpstr>
      <vt:lpstr>ELEKTRONİK TİCARETİN TARAFLARI</vt:lpstr>
      <vt:lpstr>ELEKTRONİK TİCARETİN TARAFLARI</vt:lpstr>
      <vt:lpstr>ELEKTRONİK TİCARETİN TARAFLARI</vt:lpstr>
      <vt:lpstr>ELEKTRONİK TİCARETTE SATIN ALINAN  MAL VE HİZMETLER</vt:lpstr>
      <vt:lpstr>ELEKTRONİK TİCARETİN AVANTAJLARI VE DEZAVANTAJLARI</vt:lpstr>
      <vt:lpstr>ELEKTRONİK TİCARETİN AVANTAJLARI VE DEZAVANTAJLARI</vt:lpstr>
      <vt:lpstr>ELEKTRONİK TİCARETİN AVANTAJLARI VE DEZAVANTAJLARI</vt:lpstr>
      <vt:lpstr>ELEKTRONİK TİCARETİN AVANTAJLARI VE DEZAVANTAJLARI</vt:lpstr>
      <vt:lpstr>ELEKTRONİK TİCARETİN AVANTAJLARI VE DEZAVANTAJLARI</vt:lpstr>
      <vt:lpstr>ELEKTRONİK TİCARETİN ÇALIŞMA SİSTEMİ</vt:lpstr>
      <vt:lpstr>ELEKTRONİK TİCARETİN ÇALIŞMA SİSTEMİ</vt:lpstr>
      <vt:lpstr>ELEKTRONİK TİCARETİN ÇALIŞMA SİSTEMİ</vt:lpstr>
      <vt:lpstr>ELEKTRONİK TİCARETİN ÇALIŞMA SİSTEMİ</vt:lpstr>
      <vt:lpstr>ELEKTRONİK TİCARETİN TEKNİK ALTYAPISI</vt:lpstr>
      <vt:lpstr>ELEKTRONİK TİCARETİN TEKNİK ALTYAPISI</vt:lpstr>
      <vt:lpstr>ELEKTRONİK TİCARETİN TEKNİK ALTYAPISI</vt:lpstr>
      <vt:lpstr>ELEKTRONİK TİCARETİN TEKNİK ALTYAPISI</vt:lpstr>
      <vt:lpstr>ELEKTRONİK TİCARETİN TEKNİK ALTYAPISI</vt:lpstr>
      <vt:lpstr>ELEKTRONİK TİCARETİN TEKNİK ALTYAPISI</vt:lpstr>
      <vt:lpstr>ELEKTRONİK TİCARETİN TEKNİK ALTYAPISI</vt:lpstr>
      <vt:lpstr>ELEKTRONİK TİCARETİN TEKNİK ALTYAPISI</vt:lpstr>
      <vt:lpstr>ELEKTRONİK TİCARETİN TEKNİK ALTYAPISI</vt:lpstr>
      <vt:lpstr>WEB SİTESİNİN TANITIMI</vt:lpstr>
      <vt:lpstr>WEB SİTESİNİN TANITIMI</vt:lpstr>
      <vt:lpstr>ELEKTRONİK TİCARETTE VERİ MADENCİLİĞİ</vt:lpstr>
      <vt:lpstr>E-PAZARYERİ</vt:lpstr>
      <vt:lpstr>E-PAZARYERİ</vt:lpstr>
      <vt:lpstr>E-DEVLET</vt:lpstr>
      <vt:lpstr>Elektronik Ticaret</vt:lpstr>
    </vt:vector>
  </TitlesOfParts>
  <Company>Clearly Presented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farabi</cp:lastModifiedBy>
  <cp:revision>81</cp:revision>
  <dcterms:created xsi:type="dcterms:W3CDTF">2009-11-03T13:35:13Z</dcterms:created>
  <dcterms:modified xsi:type="dcterms:W3CDTF">2012-04-02T20:56:27Z</dcterms:modified>
</cp:coreProperties>
</file>