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283"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535" autoAdjust="0"/>
    <p:restoredTop sz="94660"/>
  </p:normalViewPr>
  <p:slideViewPr>
    <p:cSldViewPr>
      <p:cViewPr varScale="1">
        <p:scale>
          <a:sx n="83" d="100"/>
          <a:sy n="83" d="100"/>
        </p:scale>
        <p:origin x="-13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26.12.2016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ail@aliosmangokcan.com" TargetMode="External"/><Relationship Id="rId2" Type="http://schemas.openxmlformats.org/officeDocument/2006/relationships/hyperlink" Target="http://www.aliosmangokcan.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45747" y="2113769"/>
            <a:ext cx="6696745" cy="936104"/>
          </a:xfrm>
        </p:spPr>
        <p:txBody>
          <a:bodyPr>
            <a:normAutofit/>
          </a:bodyPr>
          <a:lstStyle/>
          <a:p>
            <a:r>
              <a:rPr lang="tr-TR" sz="2400" dirty="0" smtClean="0">
                <a:latin typeface="Palatino Linotype" panose="02040502050505030304" pitchFamily="18" charset="0"/>
              </a:rPr>
              <a:t>11.Hafta</a:t>
            </a:r>
            <a:endParaRPr lang="tr-TR" sz="2400" dirty="0">
              <a:latin typeface="Palatino Linotype" panose="02040502050505030304" pitchFamily="18"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00016" y="3212977"/>
            <a:ext cx="4188208" cy="25129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Başlık 1"/>
          <p:cNvSpPr txBox="1">
            <a:spLocks/>
          </p:cNvSpPr>
          <p:nvPr/>
        </p:nvSpPr>
        <p:spPr>
          <a:xfrm>
            <a:off x="1884348" y="1124744"/>
            <a:ext cx="5495964" cy="969221"/>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smtClean="0">
                <a:latin typeface="Palatino Linotype" panose="02040502050505030304" pitchFamily="18" charset="0"/>
              </a:rPr>
              <a:t>İnternet Adresleri</a:t>
            </a:r>
          </a:p>
          <a:p>
            <a:r>
              <a:rPr lang="tr-TR" sz="3200" b="1" dirty="0" smtClean="0">
                <a:latin typeface="Palatino Linotype" panose="02040502050505030304" pitchFamily="18" charset="0"/>
              </a:rPr>
              <a:t>IP Kavramı</a:t>
            </a:r>
            <a:endParaRPr lang="tr-TR" sz="3200" b="1" dirty="0">
              <a:latin typeface="Palatino Linotype" panose="02040502050505030304" pitchFamily="18" charset="0"/>
            </a:endParaRPr>
          </a:p>
        </p:txBody>
      </p:sp>
    </p:spTree>
    <p:extLst>
      <p:ext uri="{BB962C8B-B14F-4D97-AF65-F5344CB8AC3E}">
        <p14:creationId xmlns:p14="http://schemas.microsoft.com/office/powerpoint/2010/main" val="3478945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A Sınıfı 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611560" y="2924944"/>
            <a:ext cx="8229600" cy="2836912"/>
          </a:xfrm>
        </p:spPr>
        <p:txBody>
          <a:bodyPr>
            <a:noAutofit/>
          </a:bodyPr>
          <a:lstStyle/>
          <a:p>
            <a:pPr>
              <a:lnSpc>
                <a:spcPct val="170000"/>
              </a:lnSpc>
              <a:spcBef>
                <a:spcPts val="200"/>
              </a:spcBef>
              <a:buFont typeface="Arial" charset="0"/>
              <a:buChar char="•"/>
            </a:pPr>
            <a:r>
              <a:rPr lang="tr-TR" sz="1600" dirty="0" smtClean="0">
                <a:latin typeface="Palatino Linotype" panose="02040502050505030304" pitchFamily="18" charset="0"/>
              </a:rPr>
              <a:t>A </a:t>
            </a:r>
            <a:r>
              <a:rPr lang="tr-TR" sz="1600" dirty="0">
                <a:latin typeface="Palatino Linotype" panose="02040502050505030304" pitchFamily="18" charset="0"/>
              </a:rPr>
              <a:t>sınıfı IP adreslerinin ilk 8 biti ağı (</a:t>
            </a:r>
            <a:r>
              <a:rPr lang="tr-TR" sz="1600" dirty="0" err="1">
                <a:latin typeface="Palatino Linotype" panose="02040502050505030304" pitchFamily="18" charset="0"/>
              </a:rPr>
              <a:t>NetID</a:t>
            </a:r>
            <a:r>
              <a:rPr lang="tr-TR" sz="1600" dirty="0">
                <a:latin typeface="Palatino Linotype" panose="02040502050505030304" pitchFamily="18" charset="0"/>
              </a:rPr>
              <a:t>), sonraki 24 biti ağdaki bilgisayarları (</a:t>
            </a:r>
            <a:r>
              <a:rPr lang="tr-TR" sz="1600" dirty="0" err="1">
                <a:latin typeface="Palatino Linotype" panose="02040502050505030304" pitchFamily="18" charset="0"/>
              </a:rPr>
              <a:t>HostID</a:t>
            </a:r>
            <a:r>
              <a:rPr lang="tr-TR" sz="1600" dirty="0">
                <a:latin typeface="Palatino Linotype" panose="02040502050505030304" pitchFamily="18" charset="0"/>
              </a:rPr>
              <a:t>) temsil eder. A sınıfı adresler çok büyük ağları adreslemek için uygundur</a:t>
            </a:r>
            <a:r>
              <a:rPr lang="tr-TR" sz="1600" dirty="0" smtClean="0">
                <a:latin typeface="Palatino Linotype" panose="02040502050505030304" pitchFamily="18" charset="0"/>
              </a:rPr>
              <a:t>. </a:t>
            </a:r>
          </a:p>
          <a:p>
            <a:pPr>
              <a:lnSpc>
                <a:spcPct val="170000"/>
              </a:lnSpc>
              <a:spcBef>
                <a:spcPts val="200"/>
              </a:spcBef>
              <a:buFont typeface="Arial" charset="0"/>
              <a:buChar char="•"/>
            </a:pPr>
            <a:r>
              <a:rPr lang="tr-TR" sz="1600" dirty="0">
                <a:latin typeface="Palatino Linotype" panose="02040502050505030304" pitchFamily="18" charset="0"/>
              </a:rPr>
              <a:t>127.0.0.0 adresi yerel çevrim için, 0.0.0.0 adresi </a:t>
            </a:r>
            <a:r>
              <a:rPr lang="tr-TR" sz="1600" dirty="0" err="1">
                <a:latin typeface="Palatino Linotype" panose="02040502050505030304" pitchFamily="18" charset="0"/>
              </a:rPr>
              <a:t>default</a:t>
            </a:r>
            <a:r>
              <a:rPr lang="tr-TR" sz="1600" dirty="0">
                <a:latin typeface="Palatino Linotype" panose="02040502050505030304" pitchFamily="18" charset="0"/>
              </a:rPr>
              <a:t> yönlendirme için kullanılan özel adreslerdir. Bu iki adres kullanılmaz</a:t>
            </a:r>
            <a:r>
              <a:rPr lang="tr-TR" sz="1600" dirty="0" smtClean="0">
                <a:latin typeface="Palatino Linotype" panose="02040502050505030304" pitchFamily="18" charset="0"/>
              </a:rPr>
              <a:t>.</a:t>
            </a:r>
          </a:p>
          <a:p>
            <a:pPr>
              <a:lnSpc>
                <a:spcPct val="170000"/>
              </a:lnSpc>
              <a:spcBef>
                <a:spcPts val="200"/>
              </a:spcBef>
              <a:buFont typeface="Arial" charset="0"/>
              <a:buChar char="•"/>
            </a:pPr>
            <a:r>
              <a:rPr lang="tr-TR" sz="1600" dirty="0">
                <a:latin typeface="Palatino Linotype" panose="02040502050505030304" pitchFamily="18" charset="0"/>
              </a:rPr>
              <a:t>Tüm kombinasyonlar hesaplandığında A sınıfı adres kullanan bir organizasyonda toplam 16.777.214 adet </a:t>
            </a:r>
            <a:r>
              <a:rPr lang="tr-TR" sz="1600" dirty="0" err="1">
                <a:latin typeface="Palatino Linotype" panose="02040502050505030304" pitchFamily="18" charset="0"/>
              </a:rPr>
              <a:t>host</a:t>
            </a:r>
            <a:r>
              <a:rPr lang="tr-TR" sz="1600" dirty="0">
                <a:latin typeface="Palatino Linotype" panose="02040502050505030304" pitchFamily="18" charset="0"/>
              </a:rPr>
              <a:t> networke bağlanır.</a:t>
            </a:r>
          </a:p>
        </p:txBody>
      </p:sp>
      <p:pic>
        <p:nvPicPr>
          <p:cNvPr id="1026" name="Picture 2" descr="C:\Users\aLoNSo\Desktop\sunucu slide\a sınıf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458076"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183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Palatino Linotype" panose="02040502050505030304" pitchFamily="18" charset="0"/>
              </a:rPr>
              <a:t>B</a:t>
            </a:r>
            <a:r>
              <a:rPr lang="tr-TR" b="1" dirty="0" smtClean="0">
                <a:latin typeface="Palatino Linotype" panose="02040502050505030304" pitchFamily="18" charset="0"/>
              </a:rPr>
              <a:t> Sınıfı 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611560" y="2348880"/>
            <a:ext cx="8136904" cy="2836912"/>
          </a:xfrm>
        </p:spPr>
        <p:txBody>
          <a:bodyPr>
            <a:noAutofit/>
          </a:bodyPr>
          <a:lstStyle/>
          <a:p>
            <a:pPr>
              <a:lnSpc>
                <a:spcPct val="170000"/>
              </a:lnSpc>
              <a:spcBef>
                <a:spcPts val="200"/>
              </a:spcBef>
              <a:buFont typeface="Arial" charset="0"/>
              <a:buChar char="•"/>
            </a:pPr>
            <a:r>
              <a:rPr lang="tr-TR" sz="1500" dirty="0">
                <a:latin typeface="Palatino Linotype" panose="02040502050505030304" pitchFamily="18" charset="0"/>
              </a:rPr>
              <a:t>B sınıfı IP adreslerinin ilk 16 biti ağı (</a:t>
            </a:r>
            <a:r>
              <a:rPr lang="tr-TR" sz="1500" dirty="0" err="1">
                <a:latin typeface="Palatino Linotype" panose="02040502050505030304" pitchFamily="18" charset="0"/>
              </a:rPr>
              <a:t>NetID</a:t>
            </a:r>
            <a:r>
              <a:rPr lang="tr-TR" sz="1500" dirty="0">
                <a:latin typeface="Palatino Linotype" panose="02040502050505030304" pitchFamily="18" charset="0"/>
              </a:rPr>
              <a:t>), sonraki 16 biti ağdaki bilgisayarları (</a:t>
            </a:r>
            <a:r>
              <a:rPr lang="tr-TR" sz="1500" dirty="0" err="1">
                <a:latin typeface="Palatino Linotype" panose="02040502050505030304" pitchFamily="18" charset="0"/>
              </a:rPr>
              <a:t>HostID</a:t>
            </a:r>
            <a:r>
              <a:rPr lang="tr-TR" sz="1500" dirty="0">
                <a:latin typeface="Palatino Linotype" panose="02040502050505030304" pitchFamily="18" charset="0"/>
              </a:rPr>
              <a:t>) temsil eder. </a:t>
            </a:r>
            <a:r>
              <a:rPr lang="tr-TR" sz="1500" dirty="0" smtClean="0">
                <a:latin typeface="Palatino Linotype" panose="02040502050505030304" pitchFamily="18" charset="0"/>
              </a:rPr>
              <a:t>B </a:t>
            </a:r>
            <a:r>
              <a:rPr lang="tr-TR" sz="1500" dirty="0">
                <a:latin typeface="Palatino Linotype" panose="02040502050505030304" pitchFamily="18" charset="0"/>
              </a:rPr>
              <a:t>sınıfı adresler genelde büyük ya da orta büyüklükteki ağları adreslemek için kullanılır</a:t>
            </a:r>
            <a:r>
              <a:rPr lang="tr-TR" sz="1500" dirty="0" smtClean="0">
                <a:latin typeface="Palatino Linotype" panose="02040502050505030304" pitchFamily="18" charset="0"/>
              </a:rPr>
              <a:t>.</a:t>
            </a:r>
          </a:p>
          <a:p>
            <a:pPr>
              <a:lnSpc>
                <a:spcPct val="170000"/>
              </a:lnSpc>
              <a:spcBef>
                <a:spcPts val="200"/>
              </a:spcBef>
              <a:buFont typeface="Arial" charset="0"/>
              <a:buChar char="•"/>
            </a:pPr>
            <a:r>
              <a:rPr lang="tr-TR" sz="1500" dirty="0">
                <a:latin typeface="Palatino Linotype" panose="02040502050505030304" pitchFamily="18" charset="0"/>
              </a:rPr>
              <a:t>B sınıfı adreslerin en soldaki iki biti daima 1 0 (bir ve sıfır)’</a:t>
            </a:r>
            <a:r>
              <a:rPr lang="tr-TR" sz="1500" dirty="0" err="1">
                <a:latin typeface="Palatino Linotype" panose="02040502050505030304" pitchFamily="18" charset="0"/>
              </a:rPr>
              <a:t>dır</a:t>
            </a:r>
            <a:r>
              <a:rPr lang="tr-TR" sz="1500" dirty="0">
                <a:latin typeface="Palatino Linotype" panose="02040502050505030304" pitchFamily="18" charset="0"/>
              </a:rPr>
              <a:t>. </a:t>
            </a:r>
            <a:r>
              <a:rPr lang="tr-TR" sz="1500" dirty="0" err="1">
                <a:latin typeface="Palatino Linotype" panose="02040502050505030304" pitchFamily="18" charset="0"/>
              </a:rPr>
              <a:t>Oktetin</a:t>
            </a:r>
            <a:r>
              <a:rPr lang="tr-TR" sz="1500" dirty="0">
                <a:latin typeface="Palatino Linotype" panose="02040502050505030304" pitchFamily="18" charset="0"/>
              </a:rPr>
              <a:t> alabileceği en küçük ve en büyük değerler;</a:t>
            </a:r>
          </a:p>
          <a:p>
            <a:pPr marL="0" indent="0">
              <a:lnSpc>
                <a:spcPct val="170000"/>
              </a:lnSpc>
              <a:spcBef>
                <a:spcPts val="200"/>
              </a:spcBef>
              <a:buNone/>
            </a:pPr>
            <a:r>
              <a:rPr lang="tr-TR" sz="1500" dirty="0" smtClean="0">
                <a:latin typeface="Palatino Linotype" panose="02040502050505030304" pitchFamily="18" charset="0"/>
              </a:rPr>
              <a:t>		Geri </a:t>
            </a:r>
            <a:r>
              <a:rPr lang="tr-TR" sz="1500" dirty="0">
                <a:latin typeface="Palatino Linotype" panose="02040502050505030304" pitchFamily="18" charset="0"/>
              </a:rPr>
              <a:t>kalan 6 bitin hepsi 0 olursa </a:t>
            </a:r>
            <a:r>
              <a:rPr lang="tr-TR" sz="1500" dirty="0" smtClean="0">
                <a:latin typeface="Palatino Linotype" panose="02040502050505030304" pitchFamily="18" charset="0"/>
                <a:sym typeface="Wingdings" panose="05000000000000000000" pitchFamily="2" charset="2"/>
              </a:rPr>
              <a:t> </a:t>
            </a:r>
            <a:r>
              <a:rPr lang="tr-TR" sz="1500" dirty="0" smtClean="0">
                <a:latin typeface="Palatino Linotype" panose="02040502050505030304" pitchFamily="18" charset="0"/>
              </a:rPr>
              <a:t>10000000 </a:t>
            </a:r>
            <a:r>
              <a:rPr lang="tr-TR" sz="1500" dirty="0">
                <a:latin typeface="Palatino Linotype" panose="02040502050505030304" pitchFamily="18" charset="0"/>
              </a:rPr>
              <a:t>= 128</a:t>
            </a:r>
          </a:p>
          <a:p>
            <a:pPr marL="0" indent="0">
              <a:lnSpc>
                <a:spcPct val="170000"/>
              </a:lnSpc>
              <a:spcBef>
                <a:spcPts val="200"/>
              </a:spcBef>
              <a:buNone/>
            </a:pPr>
            <a:r>
              <a:rPr lang="tr-TR" sz="1500" dirty="0" smtClean="0">
                <a:latin typeface="Palatino Linotype" panose="02040502050505030304" pitchFamily="18" charset="0"/>
              </a:rPr>
              <a:t>		Geri </a:t>
            </a:r>
            <a:r>
              <a:rPr lang="tr-TR" sz="1500" dirty="0">
                <a:latin typeface="Palatino Linotype" panose="02040502050505030304" pitchFamily="18" charset="0"/>
              </a:rPr>
              <a:t>kalan 6 bitin hepsi 1 </a:t>
            </a:r>
            <a:r>
              <a:rPr lang="tr-TR" sz="1500" dirty="0" err="1">
                <a:latin typeface="Palatino Linotype" panose="02040502050505030304" pitchFamily="18" charset="0"/>
              </a:rPr>
              <a:t>oursa</a:t>
            </a:r>
            <a:r>
              <a:rPr lang="tr-TR" sz="1500" dirty="0">
                <a:latin typeface="Palatino Linotype" panose="02040502050505030304" pitchFamily="18" charset="0"/>
              </a:rPr>
              <a:t> </a:t>
            </a:r>
            <a:r>
              <a:rPr lang="tr-TR" sz="1500" dirty="0" smtClean="0">
                <a:latin typeface="Palatino Linotype" panose="02040502050505030304" pitchFamily="18" charset="0"/>
              </a:rPr>
              <a:t> </a:t>
            </a:r>
            <a:r>
              <a:rPr lang="tr-TR" sz="1500" dirty="0" smtClean="0">
                <a:latin typeface="Palatino Linotype" panose="02040502050505030304" pitchFamily="18" charset="0"/>
                <a:sym typeface="Wingdings" panose="05000000000000000000" pitchFamily="2" charset="2"/>
              </a:rPr>
              <a:t></a:t>
            </a:r>
            <a:r>
              <a:rPr lang="tr-TR" sz="1500" dirty="0" smtClean="0">
                <a:latin typeface="Palatino Linotype" panose="02040502050505030304" pitchFamily="18" charset="0"/>
              </a:rPr>
              <a:t> </a:t>
            </a:r>
            <a:r>
              <a:rPr lang="tr-TR" sz="1500" dirty="0">
                <a:latin typeface="Palatino Linotype" panose="02040502050505030304" pitchFamily="18" charset="0"/>
              </a:rPr>
              <a:t>101111111= 191</a:t>
            </a:r>
          </a:p>
          <a:p>
            <a:pPr>
              <a:lnSpc>
                <a:spcPct val="170000"/>
              </a:lnSpc>
              <a:spcBef>
                <a:spcPts val="200"/>
              </a:spcBef>
              <a:buFont typeface="Arial" charset="0"/>
              <a:buChar char="•"/>
            </a:pPr>
            <a:r>
              <a:rPr lang="tr-TR" sz="1500" dirty="0" smtClean="0">
                <a:latin typeface="Palatino Linotype" panose="02040502050505030304" pitchFamily="18" charset="0"/>
              </a:rPr>
              <a:t>İlk </a:t>
            </a:r>
            <a:r>
              <a:rPr lang="tr-TR" sz="1500" dirty="0" err="1">
                <a:latin typeface="Palatino Linotype" panose="02040502050505030304" pitchFamily="18" charset="0"/>
              </a:rPr>
              <a:t>oktet</a:t>
            </a:r>
            <a:r>
              <a:rPr lang="tr-TR" sz="1500" dirty="0">
                <a:latin typeface="Palatino Linotype" panose="02040502050505030304" pitchFamily="18" charset="0"/>
              </a:rPr>
              <a:t> 128-191 arasında ise B sınıfı adrestir.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9592" y="1340768"/>
            <a:ext cx="7458076" cy="1069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662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C Sınıfı 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611560" y="2492896"/>
            <a:ext cx="8229600" cy="3096344"/>
          </a:xfrm>
        </p:spPr>
        <p:txBody>
          <a:bodyPr>
            <a:noAutofit/>
          </a:bodyPr>
          <a:lstStyle/>
          <a:p>
            <a:pPr>
              <a:lnSpc>
                <a:spcPct val="170000"/>
              </a:lnSpc>
              <a:spcBef>
                <a:spcPts val="200"/>
              </a:spcBef>
              <a:buFont typeface="Arial" charset="0"/>
              <a:buChar char="•"/>
            </a:pPr>
            <a:r>
              <a:rPr lang="tr-TR" sz="1600" dirty="0">
                <a:latin typeface="Palatino Linotype" panose="02040502050505030304" pitchFamily="18" charset="0"/>
              </a:rPr>
              <a:t>C sınıfı IP adreslerinin ilk 24 biti ağı (</a:t>
            </a:r>
            <a:r>
              <a:rPr lang="tr-TR" sz="1600" dirty="0" err="1">
                <a:latin typeface="Palatino Linotype" panose="02040502050505030304" pitchFamily="18" charset="0"/>
              </a:rPr>
              <a:t>NetID</a:t>
            </a:r>
            <a:r>
              <a:rPr lang="tr-TR" sz="1600" dirty="0">
                <a:latin typeface="Palatino Linotype" panose="02040502050505030304" pitchFamily="18" charset="0"/>
              </a:rPr>
              <a:t>), son 8 biti ağdaki bilgisayarları (</a:t>
            </a:r>
            <a:r>
              <a:rPr lang="tr-TR" sz="1600" dirty="0" err="1">
                <a:latin typeface="Palatino Linotype" panose="02040502050505030304" pitchFamily="18" charset="0"/>
              </a:rPr>
              <a:t>HostID</a:t>
            </a:r>
            <a:r>
              <a:rPr lang="tr-TR" sz="1600" dirty="0">
                <a:latin typeface="Palatino Linotype" panose="02040502050505030304" pitchFamily="18" charset="0"/>
              </a:rPr>
              <a:t>) temsil eder. </a:t>
            </a:r>
            <a:r>
              <a:rPr lang="tr-TR" sz="1600" dirty="0" smtClean="0">
                <a:latin typeface="Palatino Linotype" panose="02040502050505030304" pitchFamily="18" charset="0"/>
              </a:rPr>
              <a:t>Günümüzde </a:t>
            </a:r>
            <a:r>
              <a:rPr lang="tr-TR" sz="1600" dirty="0">
                <a:latin typeface="Palatino Linotype" panose="02040502050505030304" pitchFamily="18" charset="0"/>
              </a:rPr>
              <a:t>şirketler en çok C sınıfı adres yapısını kullanmaktadır</a:t>
            </a:r>
            <a:r>
              <a:rPr lang="tr-TR" sz="1600" dirty="0" smtClean="0">
                <a:latin typeface="Palatino Linotype" panose="02040502050505030304" pitchFamily="18" charset="0"/>
              </a:rPr>
              <a:t>.</a:t>
            </a:r>
          </a:p>
          <a:p>
            <a:pPr>
              <a:lnSpc>
                <a:spcPct val="170000"/>
              </a:lnSpc>
              <a:spcBef>
                <a:spcPts val="200"/>
              </a:spcBef>
              <a:buFont typeface="Arial" charset="0"/>
              <a:buChar char="•"/>
            </a:pPr>
            <a:r>
              <a:rPr lang="tr-TR" sz="1600" dirty="0">
                <a:latin typeface="Palatino Linotype" panose="02040502050505030304" pitchFamily="18" charset="0"/>
              </a:rPr>
              <a:t>C sınıfı adreslerin ilk 3 biti daima 110 (bir </a:t>
            </a:r>
            <a:r>
              <a:rPr lang="tr-TR" sz="1600" dirty="0" err="1">
                <a:latin typeface="Palatino Linotype" panose="02040502050505030304" pitchFamily="18" charset="0"/>
              </a:rPr>
              <a:t>bir</a:t>
            </a:r>
            <a:r>
              <a:rPr lang="tr-TR" sz="1600" dirty="0">
                <a:latin typeface="Palatino Linotype" panose="02040502050505030304" pitchFamily="18" charset="0"/>
              </a:rPr>
              <a:t> sıfır) değerindedir. </a:t>
            </a:r>
            <a:r>
              <a:rPr lang="tr-TR" sz="1600" dirty="0" err="1">
                <a:latin typeface="Palatino Linotype" panose="02040502050505030304" pitchFamily="18" charset="0"/>
              </a:rPr>
              <a:t>Oktetin</a:t>
            </a:r>
            <a:r>
              <a:rPr lang="tr-TR" sz="1600" dirty="0">
                <a:latin typeface="Palatino Linotype" panose="02040502050505030304" pitchFamily="18" charset="0"/>
              </a:rPr>
              <a:t> alabileceği en küçük ve en büyük değerler;</a:t>
            </a:r>
          </a:p>
          <a:p>
            <a:pPr marL="0" indent="0">
              <a:lnSpc>
                <a:spcPct val="170000"/>
              </a:lnSpc>
              <a:spcBef>
                <a:spcPts val="200"/>
              </a:spcBef>
              <a:buNone/>
            </a:pPr>
            <a:r>
              <a:rPr lang="tr-TR" sz="1600" dirty="0" smtClean="0">
                <a:latin typeface="Palatino Linotype" panose="02040502050505030304" pitchFamily="18" charset="0"/>
              </a:rPr>
              <a:t>		Geri </a:t>
            </a:r>
            <a:r>
              <a:rPr lang="tr-TR" sz="1600" dirty="0">
                <a:latin typeface="Palatino Linotype" panose="02040502050505030304" pitchFamily="18" charset="0"/>
              </a:rPr>
              <a:t>kalan 5 bitin hepsi 0 olursa </a:t>
            </a:r>
            <a:r>
              <a:rPr lang="tr-TR" sz="1600" dirty="0" smtClean="0">
                <a:latin typeface="Palatino Linotype" panose="02040502050505030304" pitchFamily="18" charset="0"/>
                <a:sym typeface="Wingdings" panose="05000000000000000000" pitchFamily="2" charset="2"/>
              </a:rPr>
              <a:t> </a:t>
            </a:r>
            <a:r>
              <a:rPr lang="tr-TR" sz="1600" dirty="0" smtClean="0">
                <a:latin typeface="Palatino Linotype" panose="02040502050505030304" pitchFamily="18" charset="0"/>
              </a:rPr>
              <a:t> </a:t>
            </a:r>
            <a:r>
              <a:rPr lang="tr-TR" sz="1600" dirty="0">
                <a:latin typeface="Palatino Linotype" panose="02040502050505030304" pitchFamily="18" charset="0"/>
              </a:rPr>
              <a:t>11000000 = 192</a:t>
            </a:r>
          </a:p>
          <a:p>
            <a:pPr marL="0" indent="0">
              <a:lnSpc>
                <a:spcPct val="170000"/>
              </a:lnSpc>
              <a:spcBef>
                <a:spcPts val="200"/>
              </a:spcBef>
              <a:buNone/>
            </a:pPr>
            <a:r>
              <a:rPr lang="tr-TR" sz="1600" dirty="0" smtClean="0">
                <a:latin typeface="Palatino Linotype" panose="02040502050505030304" pitchFamily="18" charset="0"/>
              </a:rPr>
              <a:t>		Geri </a:t>
            </a:r>
            <a:r>
              <a:rPr lang="tr-TR" sz="1600" dirty="0">
                <a:latin typeface="Palatino Linotype" panose="02040502050505030304" pitchFamily="18" charset="0"/>
              </a:rPr>
              <a:t>kalan 5 bitin hepsi 1 olursa </a:t>
            </a:r>
            <a:r>
              <a:rPr lang="tr-TR" sz="1600" dirty="0" smtClean="0">
                <a:latin typeface="Palatino Linotype" panose="02040502050505030304" pitchFamily="18" charset="0"/>
                <a:sym typeface="Wingdings" panose="05000000000000000000" pitchFamily="2" charset="2"/>
              </a:rPr>
              <a:t>  </a:t>
            </a:r>
            <a:r>
              <a:rPr lang="tr-TR" sz="1600" dirty="0" smtClean="0">
                <a:latin typeface="Palatino Linotype" panose="02040502050505030304" pitchFamily="18" charset="0"/>
              </a:rPr>
              <a:t>110111111</a:t>
            </a:r>
            <a:r>
              <a:rPr lang="tr-TR" sz="1600" dirty="0">
                <a:latin typeface="Palatino Linotype" panose="02040502050505030304" pitchFamily="18" charset="0"/>
              </a:rPr>
              <a:t>= </a:t>
            </a:r>
            <a:r>
              <a:rPr lang="tr-TR" sz="1600" dirty="0" smtClean="0">
                <a:latin typeface="Palatino Linotype" panose="02040502050505030304" pitchFamily="18" charset="0"/>
              </a:rPr>
              <a:t>223</a:t>
            </a:r>
            <a:endParaRPr lang="tr-TR" sz="1600" dirty="0">
              <a:latin typeface="Palatino Linotype" panose="02040502050505030304" pitchFamily="18" charset="0"/>
            </a:endParaRPr>
          </a:p>
          <a:p>
            <a:pPr>
              <a:lnSpc>
                <a:spcPct val="170000"/>
              </a:lnSpc>
              <a:spcBef>
                <a:spcPts val="200"/>
              </a:spcBef>
            </a:pPr>
            <a:r>
              <a:rPr lang="tr-TR" sz="1600" dirty="0">
                <a:latin typeface="Palatino Linotype" panose="02040502050505030304" pitchFamily="18" charset="0"/>
              </a:rPr>
              <a:t>C sınıfı adreslerin ilk </a:t>
            </a:r>
            <a:r>
              <a:rPr lang="tr-TR" sz="1600" dirty="0" err="1">
                <a:latin typeface="Palatino Linotype" panose="02040502050505030304" pitchFamily="18" charset="0"/>
              </a:rPr>
              <a:t>oktetinin</a:t>
            </a:r>
            <a:r>
              <a:rPr lang="tr-TR" sz="1600" dirty="0">
                <a:latin typeface="Palatino Linotype" panose="02040502050505030304" pitchFamily="18" charset="0"/>
              </a:rPr>
              <a:t> alacağı değer 192-223 arasındadır.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9592" y="1412776"/>
            <a:ext cx="7458076" cy="1056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136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D ve E Sınıfı 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611560" y="2132856"/>
            <a:ext cx="8229600" cy="3672408"/>
          </a:xfrm>
        </p:spPr>
        <p:txBody>
          <a:bodyPr>
            <a:noAutofit/>
          </a:bodyPr>
          <a:lstStyle/>
          <a:p>
            <a:pPr>
              <a:lnSpc>
                <a:spcPct val="170000"/>
              </a:lnSpc>
              <a:spcBef>
                <a:spcPts val="200"/>
              </a:spcBef>
              <a:buFont typeface="Arial" charset="0"/>
              <a:buChar char="•"/>
            </a:pPr>
            <a:r>
              <a:rPr lang="tr-TR" sz="1600" dirty="0">
                <a:latin typeface="Palatino Linotype" panose="02040502050505030304" pitchFamily="18" charset="0"/>
              </a:rPr>
              <a:t>D sınıfı adreslerin ilk dört biti her zaman 1110 (bir </a:t>
            </a:r>
            <a:r>
              <a:rPr lang="tr-TR" sz="1600" dirty="0" err="1">
                <a:latin typeface="Palatino Linotype" panose="02040502050505030304" pitchFamily="18" charset="0"/>
              </a:rPr>
              <a:t>bir</a:t>
            </a:r>
            <a:r>
              <a:rPr lang="tr-TR" sz="1600" dirty="0">
                <a:latin typeface="Palatino Linotype" panose="02040502050505030304" pitchFamily="18" charset="0"/>
              </a:rPr>
              <a:t> </a:t>
            </a:r>
            <a:r>
              <a:rPr lang="tr-TR" sz="1600" dirty="0" err="1">
                <a:latin typeface="Palatino Linotype" panose="02040502050505030304" pitchFamily="18" charset="0"/>
              </a:rPr>
              <a:t>bir</a:t>
            </a:r>
            <a:r>
              <a:rPr lang="tr-TR" sz="1600" dirty="0">
                <a:latin typeface="Palatino Linotype" panose="02040502050505030304" pitchFamily="18" charset="0"/>
              </a:rPr>
              <a:t> sıfır) </a:t>
            </a:r>
            <a:r>
              <a:rPr lang="tr-TR" sz="1600" dirty="0" err="1">
                <a:latin typeface="Palatino Linotype" panose="02040502050505030304" pitchFamily="18" charset="0"/>
              </a:rPr>
              <a:t>dır</a:t>
            </a:r>
            <a:r>
              <a:rPr lang="tr-TR" sz="1600" dirty="0">
                <a:latin typeface="Palatino Linotype" panose="02040502050505030304" pitchFamily="18" charset="0"/>
              </a:rPr>
              <a:t>. </a:t>
            </a:r>
            <a:endParaRPr lang="tr-TR" sz="1600" dirty="0" smtClean="0">
              <a:latin typeface="Palatino Linotype" panose="02040502050505030304" pitchFamily="18" charset="0"/>
            </a:endParaRPr>
          </a:p>
          <a:p>
            <a:pPr>
              <a:lnSpc>
                <a:spcPct val="170000"/>
              </a:lnSpc>
              <a:spcBef>
                <a:spcPts val="200"/>
              </a:spcBef>
              <a:buFont typeface="Arial" charset="0"/>
              <a:buChar char="•"/>
            </a:pPr>
            <a:r>
              <a:rPr lang="tr-TR" sz="1600" dirty="0" smtClean="0">
                <a:latin typeface="Palatino Linotype" panose="02040502050505030304" pitchFamily="18" charset="0"/>
              </a:rPr>
              <a:t>D </a:t>
            </a:r>
            <a:r>
              <a:rPr lang="tr-TR" sz="1600" dirty="0">
                <a:latin typeface="Palatino Linotype" panose="02040502050505030304" pitchFamily="18" charset="0"/>
              </a:rPr>
              <a:t>sınıfı adresler </a:t>
            </a:r>
            <a:r>
              <a:rPr lang="tr-TR" sz="1600" dirty="0" err="1">
                <a:latin typeface="Palatino Linotype" panose="02040502050505030304" pitchFamily="18" charset="0"/>
              </a:rPr>
              <a:t>multicast</a:t>
            </a:r>
            <a:r>
              <a:rPr lang="tr-TR" sz="1600" dirty="0">
                <a:latin typeface="Palatino Linotype" panose="02040502050505030304" pitchFamily="18" charset="0"/>
              </a:rPr>
              <a:t> yayınlarda yani aynı anda birden fazla hedefe bilgi göndermek amaçlı kullanılırlar</a:t>
            </a:r>
            <a:r>
              <a:rPr lang="tr-TR" sz="1600" dirty="0" smtClean="0">
                <a:latin typeface="Palatino Linotype" panose="02040502050505030304" pitchFamily="18" charset="0"/>
              </a:rPr>
              <a:t>.</a:t>
            </a:r>
          </a:p>
          <a:p>
            <a:pPr>
              <a:lnSpc>
                <a:spcPct val="170000"/>
              </a:lnSpc>
              <a:spcBef>
                <a:spcPts val="200"/>
              </a:spcBef>
              <a:buFont typeface="Arial" charset="0"/>
              <a:buChar char="•"/>
            </a:pPr>
            <a:endParaRPr lang="tr-TR" sz="1600" dirty="0">
              <a:latin typeface="Palatino Linotype" panose="02040502050505030304" pitchFamily="18" charset="0"/>
            </a:endParaRPr>
          </a:p>
          <a:p>
            <a:pPr>
              <a:lnSpc>
                <a:spcPct val="170000"/>
              </a:lnSpc>
              <a:spcBef>
                <a:spcPts val="200"/>
              </a:spcBef>
              <a:buFont typeface="Arial" charset="0"/>
              <a:buChar char="•"/>
            </a:pPr>
            <a:endParaRPr lang="tr-TR" sz="1600" dirty="0" smtClean="0">
              <a:latin typeface="Palatino Linotype" panose="02040502050505030304" pitchFamily="18" charset="0"/>
            </a:endParaRPr>
          </a:p>
          <a:p>
            <a:pPr marL="0" indent="0">
              <a:lnSpc>
                <a:spcPct val="170000"/>
              </a:lnSpc>
              <a:spcBef>
                <a:spcPts val="200"/>
              </a:spcBef>
              <a:buNone/>
            </a:pPr>
            <a:endParaRPr lang="tr-TR" sz="1600" dirty="0" smtClean="0">
              <a:latin typeface="Palatino Linotype" panose="02040502050505030304" pitchFamily="18" charset="0"/>
            </a:endParaRPr>
          </a:p>
          <a:p>
            <a:pPr>
              <a:lnSpc>
                <a:spcPct val="170000"/>
              </a:lnSpc>
              <a:spcBef>
                <a:spcPts val="200"/>
              </a:spcBef>
              <a:buFont typeface="Arial" charset="0"/>
              <a:buChar char="•"/>
            </a:pPr>
            <a:r>
              <a:rPr lang="tr-TR" sz="1600" dirty="0">
                <a:latin typeface="Palatino Linotype" panose="02040502050505030304" pitchFamily="18" charset="0"/>
              </a:rPr>
              <a:t>E sınıfı adreslerin ilk dört biti her </a:t>
            </a:r>
            <a:r>
              <a:rPr lang="tr-TR" sz="1600" dirty="0" smtClean="0">
                <a:latin typeface="Palatino Linotype" panose="02040502050505030304" pitchFamily="18" charset="0"/>
              </a:rPr>
              <a:t>zaman 1111 </a:t>
            </a:r>
            <a:r>
              <a:rPr lang="tr-TR" sz="1600" dirty="0">
                <a:latin typeface="Palatino Linotype" panose="02040502050505030304" pitchFamily="18" charset="0"/>
              </a:rPr>
              <a:t>(bir </a:t>
            </a:r>
            <a:r>
              <a:rPr lang="tr-TR" sz="1600" dirty="0" err="1">
                <a:latin typeface="Palatino Linotype" panose="02040502050505030304" pitchFamily="18" charset="0"/>
              </a:rPr>
              <a:t>bir</a:t>
            </a:r>
            <a:r>
              <a:rPr lang="tr-TR" sz="1600" dirty="0">
                <a:latin typeface="Palatino Linotype" panose="02040502050505030304" pitchFamily="18" charset="0"/>
              </a:rPr>
              <a:t> </a:t>
            </a:r>
            <a:r>
              <a:rPr lang="tr-TR" sz="1600" dirty="0" err="1">
                <a:latin typeface="Palatino Linotype" panose="02040502050505030304" pitchFamily="18" charset="0"/>
              </a:rPr>
              <a:t>bir</a:t>
            </a:r>
            <a:r>
              <a:rPr lang="tr-TR" sz="1600" dirty="0">
                <a:latin typeface="Palatino Linotype" panose="02040502050505030304" pitchFamily="18" charset="0"/>
              </a:rPr>
              <a:t> bir)’</a:t>
            </a:r>
            <a:r>
              <a:rPr lang="tr-TR" sz="1600" dirty="0" err="1">
                <a:latin typeface="Palatino Linotype" panose="02040502050505030304" pitchFamily="18" charset="0"/>
              </a:rPr>
              <a:t>dir</a:t>
            </a:r>
            <a:r>
              <a:rPr lang="tr-TR" sz="1600" dirty="0">
                <a:latin typeface="Palatino Linotype" panose="02040502050505030304" pitchFamily="18" charset="0"/>
              </a:rPr>
              <a:t>. E sınıfı adresler İnternet’in ilerideki uygulamaları için ayrılmıştır.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57964" y="1268760"/>
            <a:ext cx="7053406" cy="105609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aLoNSo\Desktop\sunucu slide\e sınıf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964" y="3573016"/>
            <a:ext cx="7053406"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40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Özel 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611560" y="1556792"/>
            <a:ext cx="8229600" cy="4608512"/>
          </a:xfrm>
        </p:spPr>
        <p:txBody>
          <a:bodyPr>
            <a:noAutofit/>
          </a:bodyPr>
          <a:lstStyle/>
          <a:p>
            <a:pPr marL="0" indent="0">
              <a:lnSpc>
                <a:spcPct val="170000"/>
              </a:lnSpc>
              <a:spcBef>
                <a:spcPts val="200"/>
              </a:spcBef>
              <a:buNone/>
            </a:pPr>
            <a:r>
              <a:rPr lang="tr-TR" sz="1600" dirty="0">
                <a:latin typeface="Palatino Linotype" panose="02040502050505030304" pitchFamily="18" charset="0"/>
              </a:rPr>
              <a:t>Bazı adresler belirli amaçlarda kullanılmak üzere ayrılmıştır. Bunlara özel adresler denir. Bu adresler internete bağlı olmayan makinelerde, ya da internet bağlantısını </a:t>
            </a:r>
            <a:r>
              <a:rPr lang="tr-TR" sz="1600" dirty="0" err="1">
                <a:latin typeface="Palatino Linotype" panose="02040502050505030304" pitchFamily="18" charset="0"/>
              </a:rPr>
              <a:t>proxy</a:t>
            </a:r>
            <a:r>
              <a:rPr lang="tr-TR" sz="1600" dirty="0">
                <a:latin typeface="Palatino Linotype" panose="02040502050505030304" pitchFamily="18" charset="0"/>
              </a:rPr>
              <a:t> server veya NAT aracılığıyla sağlayan iç networkte bulunan makinelerde kullanılabilir. Yani bu adresler internete direk bağlı makinelerde kullanılamaz. Özel IP adres aralıkları aşağıda gösterilmiştir</a:t>
            </a:r>
            <a:r>
              <a:rPr lang="tr-TR" sz="1600" dirty="0" smtClean="0">
                <a:latin typeface="Palatino Linotype" panose="02040502050505030304" pitchFamily="18" charset="0"/>
              </a:rPr>
              <a:t>;</a:t>
            </a:r>
          </a:p>
          <a:p>
            <a:pPr marL="0" indent="0">
              <a:lnSpc>
                <a:spcPct val="170000"/>
              </a:lnSpc>
              <a:spcBef>
                <a:spcPts val="200"/>
              </a:spcBef>
              <a:buNone/>
            </a:pPr>
            <a:r>
              <a:rPr lang="tr-TR" sz="1600" b="1" dirty="0" smtClean="0">
                <a:latin typeface="Palatino Linotype" panose="02040502050505030304" pitchFamily="18" charset="0"/>
              </a:rPr>
              <a:t>	10.0.0.0       - </a:t>
            </a:r>
            <a:r>
              <a:rPr lang="tr-TR" sz="1600" b="1" dirty="0">
                <a:latin typeface="Palatino Linotype" panose="02040502050505030304" pitchFamily="18" charset="0"/>
              </a:rPr>
              <a:t>10.255.255.254</a:t>
            </a:r>
          </a:p>
          <a:p>
            <a:pPr marL="0" indent="0">
              <a:lnSpc>
                <a:spcPct val="170000"/>
              </a:lnSpc>
              <a:spcBef>
                <a:spcPts val="200"/>
              </a:spcBef>
              <a:buNone/>
            </a:pPr>
            <a:r>
              <a:rPr lang="tr-TR" sz="1600" b="1" dirty="0" smtClean="0">
                <a:latin typeface="Palatino Linotype" panose="02040502050505030304" pitchFamily="18" charset="0"/>
              </a:rPr>
              <a:t>	172.16.0.0   - </a:t>
            </a:r>
            <a:r>
              <a:rPr lang="tr-TR" sz="1600" b="1" dirty="0">
                <a:latin typeface="Palatino Linotype" panose="02040502050505030304" pitchFamily="18" charset="0"/>
              </a:rPr>
              <a:t>172.31.255.254</a:t>
            </a:r>
          </a:p>
          <a:p>
            <a:pPr marL="0" indent="0">
              <a:lnSpc>
                <a:spcPct val="170000"/>
              </a:lnSpc>
              <a:spcBef>
                <a:spcPts val="200"/>
              </a:spcBef>
              <a:buNone/>
            </a:pPr>
            <a:r>
              <a:rPr lang="tr-TR" sz="1600" b="1" dirty="0" smtClean="0">
                <a:latin typeface="Palatino Linotype" panose="02040502050505030304" pitchFamily="18" charset="0"/>
              </a:rPr>
              <a:t>	192.168.0.0 </a:t>
            </a:r>
            <a:r>
              <a:rPr lang="tr-TR" sz="1600" b="1" dirty="0">
                <a:latin typeface="Palatino Linotype" panose="02040502050505030304" pitchFamily="18" charset="0"/>
              </a:rPr>
              <a:t>- 192.168.255.254</a:t>
            </a:r>
          </a:p>
        </p:txBody>
      </p:sp>
    </p:spTree>
    <p:extLst>
      <p:ext uri="{BB962C8B-B14F-4D97-AF65-F5344CB8AC3E}">
        <p14:creationId xmlns:p14="http://schemas.microsoft.com/office/powerpoint/2010/main" val="1987206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Özel 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611560" y="1556792"/>
            <a:ext cx="8229600" cy="4608512"/>
          </a:xfrm>
        </p:spPr>
        <p:txBody>
          <a:bodyPr>
            <a:noAutofit/>
          </a:bodyPr>
          <a:lstStyle/>
          <a:p>
            <a:pPr marL="0" indent="0">
              <a:lnSpc>
                <a:spcPct val="170000"/>
              </a:lnSpc>
              <a:spcBef>
                <a:spcPts val="200"/>
              </a:spcBef>
              <a:buNone/>
            </a:pPr>
            <a:r>
              <a:rPr lang="tr-TR" sz="1600" dirty="0" smtClean="0">
                <a:latin typeface="Palatino Linotype" panose="02040502050505030304" pitchFamily="18" charset="0"/>
              </a:rPr>
              <a:t>	Örneğin </a:t>
            </a:r>
            <a:r>
              <a:rPr lang="tr-TR" sz="1600" dirty="0">
                <a:latin typeface="Palatino Linotype" panose="02040502050505030304" pitchFamily="18" charset="0"/>
              </a:rPr>
              <a:t>bankalar geniş ağlara sahiptir ve bankacılık işlemlerinin yürümesi için kendi aralarında bağlantının olması yeterlidir. Bu tip kurumlar özel IP adreslerini kullanırlar.</a:t>
            </a:r>
          </a:p>
          <a:p>
            <a:pPr marL="0" indent="0">
              <a:lnSpc>
                <a:spcPct val="170000"/>
              </a:lnSpc>
              <a:spcBef>
                <a:spcPts val="200"/>
              </a:spcBef>
              <a:buNone/>
            </a:pPr>
            <a:r>
              <a:rPr lang="tr-TR" sz="1600" dirty="0" smtClean="0">
                <a:latin typeface="Palatino Linotype" panose="02040502050505030304" pitchFamily="18" charset="0"/>
              </a:rPr>
              <a:t>	Sistemde IP </a:t>
            </a:r>
            <a:r>
              <a:rPr lang="tr-TR" sz="1600" dirty="0">
                <a:latin typeface="Palatino Linotype" panose="02040502050505030304" pitchFamily="18" charset="0"/>
              </a:rPr>
              <a:t>adresi alamayan bir cihaz var ise 0.0.0.0 adresini alır ve yeni bir IP adresi alana kadar bu adres ile devam eder. </a:t>
            </a:r>
            <a:endParaRPr lang="tr-TR" sz="1600" dirty="0" smtClean="0">
              <a:latin typeface="Palatino Linotype" panose="02040502050505030304" pitchFamily="18" charset="0"/>
            </a:endParaRPr>
          </a:p>
          <a:p>
            <a:pPr marL="0" indent="0">
              <a:lnSpc>
                <a:spcPct val="170000"/>
              </a:lnSpc>
              <a:spcBef>
                <a:spcPts val="200"/>
              </a:spcBef>
              <a:buNone/>
            </a:pPr>
            <a:r>
              <a:rPr lang="tr-TR" sz="1600" dirty="0">
                <a:latin typeface="Palatino Linotype" panose="02040502050505030304" pitchFamily="18" charset="0"/>
              </a:rPr>
              <a:t>	</a:t>
            </a:r>
            <a:r>
              <a:rPr lang="tr-TR" sz="1600" dirty="0" smtClean="0">
                <a:latin typeface="Palatino Linotype" panose="02040502050505030304" pitchFamily="18" charset="0"/>
              </a:rPr>
              <a:t>Bir </a:t>
            </a:r>
            <a:r>
              <a:rPr lang="tr-TR" sz="1600" dirty="0">
                <a:latin typeface="Palatino Linotype" panose="02040502050505030304" pitchFamily="18" charset="0"/>
              </a:rPr>
              <a:t>IP adresinin </a:t>
            </a:r>
            <a:r>
              <a:rPr lang="tr-TR" sz="1600" dirty="0" err="1">
                <a:latin typeface="Palatino Linotype" panose="02040502050505030304" pitchFamily="18" charset="0"/>
              </a:rPr>
              <a:t>host</a:t>
            </a:r>
            <a:r>
              <a:rPr lang="tr-TR" sz="1600" dirty="0">
                <a:latin typeface="Palatino Linotype" panose="02040502050505030304" pitchFamily="18" charset="0"/>
              </a:rPr>
              <a:t> kısmı 255 ise bu adres bir </a:t>
            </a:r>
            <a:r>
              <a:rPr lang="tr-TR" sz="1600" dirty="0" err="1">
                <a:latin typeface="Palatino Linotype" panose="02040502050505030304" pitchFamily="18" charset="0"/>
              </a:rPr>
              <a:t>broadcast</a:t>
            </a:r>
            <a:r>
              <a:rPr lang="tr-TR" sz="1600" dirty="0">
                <a:latin typeface="Palatino Linotype" panose="02040502050505030304" pitchFamily="18" charset="0"/>
              </a:rPr>
              <a:t> adrestir. </a:t>
            </a:r>
            <a:r>
              <a:rPr lang="tr-TR" sz="1600" dirty="0" err="1">
                <a:latin typeface="Palatino Linotype" panose="02040502050505030304" pitchFamily="18" charset="0"/>
              </a:rPr>
              <a:t>Ağ’daki</a:t>
            </a:r>
            <a:r>
              <a:rPr lang="tr-TR" sz="1600" dirty="0">
                <a:latin typeface="Palatino Linotype" panose="02040502050505030304" pitchFamily="18" charset="0"/>
              </a:rPr>
              <a:t> tüm </a:t>
            </a:r>
            <a:r>
              <a:rPr lang="tr-TR" sz="1600" dirty="0" err="1">
                <a:latin typeface="Palatino Linotype" panose="02040502050505030304" pitchFamily="18" charset="0"/>
              </a:rPr>
              <a:t>host’lara</a:t>
            </a:r>
            <a:r>
              <a:rPr lang="tr-TR" sz="1600" dirty="0">
                <a:latin typeface="Palatino Linotype" panose="02040502050505030304" pitchFamily="18" charset="0"/>
              </a:rPr>
              <a:t> yayın yapar. IP adresi 224 ile başlıyor ise bu adres </a:t>
            </a:r>
            <a:r>
              <a:rPr lang="tr-TR" sz="1600" dirty="0" err="1">
                <a:latin typeface="Palatino Linotype" panose="02040502050505030304" pitchFamily="18" charset="0"/>
              </a:rPr>
              <a:t>multicast</a:t>
            </a:r>
            <a:r>
              <a:rPr lang="tr-TR" sz="1600" dirty="0">
                <a:latin typeface="Palatino Linotype" panose="02040502050505030304" pitchFamily="18" charset="0"/>
              </a:rPr>
              <a:t> adrestir yani ağda belirlenen hedef cihazlara bir kerede mesaj göndermeyi sağlar. 127.0.0.1 adresi yerel </a:t>
            </a:r>
            <a:r>
              <a:rPr lang="tr-TR" sz="1600" dirty="0" err="1">
                <a:latin typeface="Palatino Linotype" panose="02040502050505030304" pitchFamily="18" charset="0"/>
              </a:rPr>
              <a:t>hostu</a:t>
            </a:r>
            <a:r>
              <a:rPr lang="tr-TR" sz="1600" dirty="0">
                <a:latin typeface="Palatino Linotype" panose="02040502050505030304" pitchFamily="18" charset="0"/>
              </a:rPr>
              <a:t> tanımlayan </a:t>
            </a:r>
            <a:r>
              <a:rPr lang="tr-TR" sz="1600" dirty="0" err="1">
                <a:latin typeface="Palatino Linotype" panose="02040502050505030304" pitchFamily="18" charset="0"/>
              </a:rPr>
              <a:t>Loopback</a:t>
            </a:r>
            <a:r>
              <a:rPr lang="tr-TR" sz="1600" dirty="0">
                <a:latin typeface="Palatino Linotype" panose="02040502050505030304" pitchFamily="18" charset="0"/>
              </a:rPr>
              <a:t> adrestir. TCP/IP adresinin düzgün çalışıp çalışmadığını kontrol etmek amacıyla kullanılır.</a:t>
            </a:r>
            <a:endParaRPr lang="tr-TR" sz="1600" b="1" dirty="0">
              <a:latin typeface="Palatino Linotype" panose="02040502050505030304" pitchFamily="18" charset="0"/>
            </a:endParaRPr>
          </a:p>
        </p:txBody>
      </p:sp>
    </p:spTree>
    <p:extLst>
      <p:ext uri="{BB962C8B-B14F-4D97-AF65-F5344CB8AC3E}">
        <p14:creationId xmlns:p14="http://schemas.microsoft.com/office/powerpoint/2010/main" val="2351376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v6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412776"/>
            <a:ext cx="8229600" cy="4565103"/>
          </a:xfrm>
        </p:spPr>
        <p:txBody>
          <a:bodyPr>
            <a:noAutofit/>
          </a:bodyPr>
          <a:lstStyle/>
          <a:p>
            <a:pPr marL="0" indent="0" algn="just">
              <a:buNone/>
            </a:pPr>
            <a:r>
              <a:rPr lang="tr-TR" sz="2100" b="1" dirty="0" smtClean="0">
                <a:latin typeface="Palatino Linotype" panose="02040502050505030304" pitchFamily="18" charset="0"/>
              </a:rPr>
              <a:t>***</a:t>
            </a:r>
            <a:r>
              <a:rPr lang="tr-TR" sz="2100" dirty="0" smtClean="0">
                <a:latin typeface="Palatino Linotype" panose="02040502050505030304" pitchFamily="18" charset="0"/>
              </a:rPr>
              <a:t> Ipv6 </a:t>
            </a:r>
            <a:r>
              <a:rPr lang="tr-TR" sz="2100" dirty="0">
                <a:latin typeface="Palatino Linotype" panose="02040502050505030304" pitchFamily="18" charset="0"/>
              </a:rPr>
              <a:t>(IP version6), TCP/IP'nin yeni nesil yönlendirme katmanı </a:t>
            </a:r>
            <a:r>
              <a:rPr lang="tr-TR" sz="2100" dirty="0" smtClean="0">
                <a:latin typeface="Palatino Linotype" panose="02040502050505030304" pitchFamily="18" charset="0"/>
              </a:rPr>
              <a:t>protokolüdür. </a:t>
            </a:r>
            <a:r>
              <a:rPr lang="tr-TR" sz="2100" dirty="0">
                <a:latin typeface="Palatino Linotype" panose="02040502050505030304" pitchFamily="18" charset="0"/>
              </a:rPr>
              <a:t>Her geçen gün internete bağlanan bilgisayar sayısının artması 32 bitlik mevcut Ipv4 adres yapısının yetersiz kalmasına neden olmuştur. Bu nedenle 32 bitlik Ipv4 geliştirilerek 128 bitlik Ipv6 geliştirilmiştir. Böylece IP adres alanı oldukça genişletilmiştir</a:t>
            </a:r>
            <a:r>
              <a:rPr lang="tr-TR" sz="2100" dirty="0" smtClean="0">
                <a:latin typeface="Palatino Linotype" panose="02040502050505030304" pitchFamily="18" charset="0"/>
              </a:rPr>
              <a:t>.</a:t>
            </a:r>
          </a:p>
          <a:p>
            <a:pPr marL="0" indent="0">
              <a:buNone/>
            </a:pPr>
            <a:endParaRPr lang="tr-TR" sz="2100" dirty="0" smtClean="0">
              <a:latin typeface="Palatino Linotype" panose="02040502050505030304" pitchFamily="18" charset="0"/>
            </a:endParaRPr>
          </a:p>
          <a:p>
            <a:pPr marL="0" indent="0" algn="just">
              <a:buNone/>
            </a:pPr>
            <a:r>
              <a:rPr lang="tr-TR" sz="2100" b="1" dirty="0">
                <a:latin typeface="Palatino Linotype" panose="02040502050505030304" pitchFamily="18" charset="0"/>
              </a:rPr>
              <a:t>***</a:t>
            </a:r>
            <a:r>
              <a:rPr lang="tr-TR" sz="2100" dirty="0">
                <a:latin typeface="Palatino Linotype" panose="02040502050505030304" pitchFamily="18" charset="0"/>
              </a:rPr>
              <a:t> Çok geniş kitlelerin Ipv4’ü kullanmasıyla oldukça büyük bir güvenlik sorunu ortaya çıkmıştır. Ipv6 sayesinde güvenlik konusu da geliştirilmiş üst düzeye çıkartılmıştır. Özellikle Ipv4 sayısında sıkıntı çeken ülkelerde kullanılmaya başlanmıştır. Birçok cihaz üreticisi de Ipv6’yı desteklemeye başlamıştır.</a:t>
            </a:r>
          </a:p>
        </p:txBody>
      </p:sp>
    </p:spTree>
    <p:extLst>
      <p:ext uri="{BB962C8B-B14F-4D97-AF65-F5344CB8AC3E}">
        <p14:creationId xmlns:p14="http://schemas.microsoft.com/office/powerpoint/2010/main" val="2222042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v6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340768"/>
            <a:ext cx="8229600" cy="4565103"/>
          </a:xfrm>
        </p:spPr>
        <p:txBody>
          <a:bodyPr>
            <a:normAutofit/>
          </a:bodyPr>
          <a:lstStyle/>
          <a:p>
            <a:pPr marL="0" indent="0">
              <a:buNone/>
            </a:pPr>
            <a:r>
              <a:rPr lang="tr-TR" sz="2100" b="1" dirty="0" smtClean="0">
                <a:latin typeface="Palatino Linotype" panose="02040502050505030304" pitchFamily="18" charset="0"/>
              </a:rPr>
              <a:t>Ipv6 ile gelen yenilikler;</a:t>
            </a:r>
          </a:p>
          <a:p>
            <a:pPr marL="0" indent="0">
              <a:buNone/>
            </a:pPr>
            <a:r>
              <a:rPr lang="tr-TR" sz="2100" b="1" dirty="0" smtClean="0">
                <a:latin typeface="Palatino Linotype" panose="02040502050505030304" pitchFamily="18" charset="0"/>
              </a:rPr>
              <a:t></a:t>
            </a:r>
            <a:r>
              <a:rPr lang="tr-TR" sz="2100" dirty="0" smtClean="0">
                <a:latin typeface="Palatino Linotype" panose="02040502050505030304" pitchFamily="18" charset="0"/>
              </a:rPr>
              <a:t>  32 bitlik adres yapısı 128 bite çıkarılmış böylece IP adres sayısı artmıştır.</a:t>
            </a:r>
          </a:p>
          <a:p>
            <a:pPr marL="0" indent="0">
              <a:buNone/>
            </a:pPr>
            <a:r>
              <a:rPr lang="tr-TR" sz="2100" b="1" dirty="0" smtClean="0">
                <a:latin typeface="Palatino Linotype" panose="02040502050505030304" pitchFamily="18" charset="0"/>
              </a:rPr>
              <a:t></a:t>
            </a:r>
            <a:r>
              <a:rPr lang="tr-TR" sz="2100" dirty="0" smtClean="0">
                <a:latin typeface="Palatino Linotype" panose="02040502050505030304" pitchFamily="18" charset="0"/>
              </a:rPr>
              <a:t>  IPv4’te adres yapılandırması elle veya DHCP gibi bir protokol kullanılarak yapılır, IPv6’da ise IP adresi yapılandırma işlemi protokolün içine entegre edilmiştir.</a:t>
            </a:r>
          </a:p>
          <a:p>
            <a:pPr marL="0" indent="0">
              <a:buNone/>
            </a:pPr>
            <a:r>
              <a:rPr lang="tr-TR" sz="2100" b="1" dirty="0" smtClean="0">
                <a:latin typeface="Palatino Linotype" panose="02040502050505030304" pitchFamily="18" charset="0"/>
              </a:rPr>
              <a:t> </a:t>
            </a:r>
            <a:r>
              <a:rPr lang="tr-TR" sz="2100" dirty="0" smtClean="0">
                <a:latin typeface="Palatino Linotype" panose="02040502050505030304" pitchFamily="18" charset="0"/>
              </a:rPr>
              <a:t> IPv6 protokolü başlığında bulunan 8 bitlik öncelik (</a:t>
            </a:r>
            <a:r>
              <a:rPr lang="tr-TR" sz="2100" dirty="0" err="1" smtClean="0">
                <a:latin typeface="Palatino Linotype" panose="02040502050505030304" pitchFamily="18" charset="0"/>
              </a:rPr>
              <a:t>Traffic</a:t>
            </a:r>
            <a:r>
              <a:rPr lang="tr-TR" sz="2100" dirty="0" smtClean="0">
                <a:latin typeface="Palatino Linotype" panose="02040502050505030304" pitchFamily="18" charset="0"/>
              </a:rPr>
              <a:t> Class) bölümü ile servis kalitesi (</a:t>
            </a:r>
            <a:r>
              <a:rPr lang="tr-TR" sz="2100" dirty="0" err="1" smtClean="0">
                <a:latin typeface="Palatino Linotype" panose="02040502050505030304" pitchFamily="18" charset="0"/>
              </a:rPr>
              <a:t>QoS</a:t>
            </a:r>
            <a:r>
              <a:rPr lang="tr-TR" sz="2100" dirty="0" smtClean="0">
                <a:latin typeface="Palatino Linotype" panose="02040502050505030304" pitchFamily="18" charset="0"/>
              </a:rPr>
              <a:t>) uygulamalarına tam uyumludur. Ses ve görüntü gibi gecikmeye tahammülsüz bilgilerin taşınmasında çok yaralıdır.</a:t>
            </a:r>
          </a:p>
          <a:p>
            <a:pPr marL="0" indent="0">
              <a:buNone/>
            </a:pPr>
            <a:r>
              <a:rPr lang="tr-TR" sz="2100" b="1" dirty="0" smtClean="0">
                <a:latin typeface="Palatino Linotype" panose="02040502050505030304" pitchFamily="18" charset="0"/>
              </a:rPr>
              <a:t></a:t>
            </a:r>
            <a:r>
              <a:rPr lang="tr-TR" sz="2100" dirty="0" smtClean="0">
                <a:latin typeface="Palatino Linotype" panose="02040502050505030304" pitchFamily="18" charset="0"/>
              </a:rPr>
              <a:t>  Ipv6 mobil iletişimi desteklemektedir.</a:t>
            </a:r>
          </a:p>
          <a:p>
            <a:pPr marL="0" indent="0">
              <a:buNone/>
            </a:pPr>
            <a:r>
              <a:rPr lang="tr-TR" sz="2100" b="1" dirty="0" smtClean="0">
                <a:latin typeface="Palatino Linotype" panose="02040502050505030304" pitchFamily="18" charset="0"/>
              </a:rPr>
              <a:t></a:t>
            </a:r>
            <a:r>
              <a:rPr lang="tr-TR" sz="2100" dirty="0" smtClean="0">
                <a:latin typeface="Palatino Linotype" panose="02040502050505030304" pitchFamily="18" charset="0"/>
              </a:rPr>
              <a:t>  Ipv6 ile iletişim güvenliği arttırılmıştır.</a:t>
            </a:r>
            <a:endParaRPr lang="tr-TR" sz="2100" dirty="0">
              <a:latin typeface="Palatino Linotype" panose="02040502050505030304" pitchFamily="18" charset="0"/>
            </a:endParaRPr>
          </a:p>
        </p:txBody>
      </p:sp>
    </p:spTree>
    <p:extLst>
      <p:ext uri="{BB962C8B-B14F-4D97-AF65-F5344CB8AC3E}">
        <p14:creationId xmlns:p14="http://schemas.microsoft.com/office/powerpoint/2010/main" val="3446970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v6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196752"/>
            <a:ext cx="8229600" cy="4565103"/>
          </a:xfrm>
        </p:spPr>
        <p:txBody>
          <a:bodyPr>
            <a:normAutofit/>
          </a:bodyPr>
          <a:lstStyle/>
          <a:p>
            <a:pPr marL="0" indent="0">
              <a:buNone/>
            </a:pPr>
            <a:r>
              <a:rPr lang="tr-TR" sz="2100" b="1" dirty="0">
                <a:latin typeface="Palatino Linotype" panose="02040502050505030304" pitchFamily="18" charset="0"/>
              </a:rPr>
              <a:t> </a:t>
            </a:r>
            <a:r>
              <a:rPr lang="tr-TR" sz="2100" b="1" dirty="0" smtClean="0">
                <a:latin typeface="Palatino Linotype" panose="02040502050505030304" pitchFamily="18" charset="0"/>
              </a:rPr>
              <a:t> </a:t>
            </a:r>
            <a:r>
              <a:rPr lang="tr-TR" sz="2100" dirty="0" smtClean="0">
                <a:latin typeface="Palatino Linotype" panose="02040502050505030304" pitchFamily="18" charset="0"/>
              </a:rPr>
              <a:t>IPv6 </a:t>
            </a:r>
            <a:r>
              <a:rPr lang="tr-TR" sz="2100" dirty="0">
                <a:latin typeface="Palatino Linotype" panose="02040502050505030304" pitchFamily="18" charset="0"/>
              </a:rPr>
              <a:t>adresleri her biri 16 bit uzunlukta olan x:x:x:x:x:x:x:x şeklinde 8 adres parçasıyla gösterilir. Tipik bir adres şöyle olabilir (16'lık tabanda);</a:t>
            </a:r>
          </a:p>
          <a:p>
            <a:pPr marL="0" indent="0" algn="ctr">
              <a:buNone/>
            </a:pPr>
            <a:r>
              <a:rPr lang="tr-TR" sz="2100" dirty="0" smtClean="0">
                <a:latin typeface="Palatino Linotype" panose="02040502050505030304" pitchFamily="18" charset="0"/>
              </a:rPr>
              <a:t>CDE3:EFE0:2389:ABF0:2183:1978:DBF0:2C09</a:t>
            </a:r>
          </a:p>
          <a:p>
            <a:pPr marL="0" indent="0">
              <a:buNone/>
            </a:pPr>
            <a:endParaRPr lang="tr-TR" sz="2100" dirty="0">
              <a:latin typeface="Palatino Linotype" panose="02040502050505030304" pitchFamily="18" charset="0"/>
            </a:endParaRPr>
          </a:p>
          <a:p>
            <a:pPr marL="0" indent="0">
              <a:buNone/>
            </a:pPr>
            <a:r>
              <a:rPr lang="tr-TR" sz="2100" b="1" dirty="0">
                <a:latin typeface="Palatino Linotype" panose="02040502050505030304" pitchFamily="18" charset="0"/>
              </a:rPr>
              <a:t> </a:t>
            </a:r>
            <a:r>
              <a:rPr lang="tr-TR" sz="2100" b="1" dirty="0" smtClean="0">
                <a:latin typeface="Palatino Linotype" panose="02040502050505030304" pitchFamily="18" charset="0"/>
              </a:rPr>
              <a:t> </a:t>
            </a:r>
            <a:r>
              <a:rPr lang="tr-TR" sz="2100" dirty="0" smtClean="0">
                <a:latin typeface="Palatino Linotype" panose="02040502050505030304" pitchFamily="18" charset="0"/>
              </a:rPr>
              <a:t>Eğer </a:t>
            </a:r>
            <a:r>
              <a:rPr lang="tr-TR" sz="2100" dirty="0">
                <a:latin typeface="Palatino Linotype" panose="02040502050505030304" pitchFamily="18" charset="0"/>
              </a:rPr>
              <a:t>ön tarafta veya arada değerleri sıfır olan adresler varsa onlar aşağıda gösterildiği gibi yazılmayabilir:</a:t>
            </a:r>
          </a:p>
          <a:p>
            <a:pPr marL="0" indent="0">
              <a:buNone/>
            </a:pPr>
            <a:r>
              <a:rPr lang="tr-TR" sz="2100" dirty="0">
                <a:latin typeface="Palatino Linotype" panose="02040502050505030304" pitchFamily="18" charset="0"/>
              </a:rPr>
              <a:t>0:0:0:0:0:0:0:5 </a:t>
            </a:r>
            <a:r>
              <a:rPr lang="tr-TR" sz="2100" dirty="0" smtClean="0">
                <a:latin typeface="Palatino Linotype" panose="02040502050505030304" pitchFamily="18" charset="0"/>
                <a:sym typeface="Wingdings" panose="05000000000000000000" pitchFamily="2" charset="2"/>
              </a:rPr>
              <a:t>  </a:t>
            </a:r>
            <a:r>
              <a:rPr lang="tr-TR" sz="2100" dirty="0" smtClean="0">
                <a:latin typeface="Palatino Linotype" panose="02040502050505030304" pitchFamily="18" charset="0"/>
              </a:rPr>
              <a:t> </a:t>
            </a:r>
            <a:r>
              <a:rPr lang="tr-TR" sz="2100" dirty="0">
                <a:latin typeface="Palatino Linotype" panose="02040502050505030304" pitchFamily="18" charset="0"/>
              </a:rPr>
              <a:t>::5</a:t>
            </a:r>
          </a:p>
          <a:p>
            <a:pPr marL="0" indent="0">
              <a:buNone/>
            </a:pPr>
            <a:r>
              <a:rPr lang="tr-TR" sz="2100" dirty="0">
                <a:latin typeface="Palatino Linotype" panose="02040502050505030304" pitchFamily="18" charset="0"/>
              </a:rPr>
              <a:t>2893:0:0:0:0:0:0:1075 </a:t>
            </a:r>
            <a:r>
              <a:rPr lang="tr-TR" sz="2100" dirty="0" smtClean="0">
                <a:latin typeface="Palatino Linotype" panose="02040502050505030304" pitchFamily="18" charset="0"/>
                <a:sym typeface="Wingdings" panose="05000000000000000000" pitchFamily="2" charset="2"/>
              </a:rPr>
              <a:t> </a:t>
            </a:r>
            <a:r>
              <a:rPr lang="tr-TR" sz="2100" dirty="0" smtClean="0">
                <a:latin typeface="Palatino Linotype" panose="02040502050505030304" pitchFamily="18" charset="0"/>
              </a:rPr>
              <a:t> </a:t>
            </a:r>
            <a:r>
              <a:rPr lang="tr-TR" sz="2100" dirty="0">
                <a:latin typeface="Palatino Linotype" panose="02040502050505030304" pitchFamily="18" charset="0"/>
              </a:rPr>
              <a:t>2893::</a:t>
            </a:r>
            <a:r>
              <a:rPr lang="tr-TR" sz="2100" dirty="0" smtClean="0">
                <a:latin typeface="Palatino Linotype" panose="02040502050505030304" pitchFamily="18" charset="0"/>
              </a:rPr>
              <a:t>1075</a:t>
            </a:r>
          </a:p>
          <a:p>
            <a:pPr marL="0" indent="0">
              <a:buNone/>
            </a:pPr>
            <a:endParaRPr lang="tr-TR" sz="2100" dirty="0">
              <a:latin typeface="Palatino Linotype" panose="02040502050505030304" pitchFamily="18" charset="0"/>
            </a:endParaRPr>
          </a:p>
          <a:p>
            <a:pPr marL="0" indent="0">
              <a:buNone/>
            </a:pPr>
            <a:r>
              <a:rPr lang="tr-TR" sz="2100" b="1" dirty="0">
                <a:latin typeface="Palatino Linotype" panose="02040502050505030304" pitchFamily="18" charset="0"/>
              </a:rPr>
              <a:t> </a:t>
            </a:r>
            <a:r>
              <a:rPr lang="tr-TR" sz="2100" b="1" dirty="0" smtClean="0">
                <a:latin typeface="Palatino Linotype" panose="02040502050505030304" pitchFamily="18" charset="0"/>
              </a:rPr>
              <a:t> </a:t>
            </a:r>
            <a:r>
              <a:rPr lang="tr-TR" sz="2100" dirty="0" smtClean="0">
                <a:latin typeface="Palatino Linotype" panose="02040502050505030304" pitchFamily="18" charset="0"/>
              </a:rPr>
              <a:t>IPv6'da </a:t>
            </a:r>
            <a:r>
              <a:rPr lang="tr-TR" sz="2100" dirty="0">
                <a:latin typeface="Palatino Linotype" panose="02040502050505030304" pitchFamily="18" charset="0"/>
              </a:rPr>
              <a:t>0:0:0:0:0:0:0:0 adresi boş adres, 0:0:0:0:0:0:0:1 adresi de yerel çevrim (</a:t>
            </a:r>
            <a:r>
              <a:rPr lang="tr-TR" sz="2100" dirty="0" err="1">
                <a:latin typeface="Palatino Linotype" panose="02040502050505030304" pitchFamily="18" charset="0"/>
              </a:rPr>
              <a:t>loopback</a:t>
            </a:r>
            <a:r>
              <a:rPr lang="tr-TR" sz="2100" dirty="0">
                <a:latin typeface="Palatino Linotype" panose="02040502050505030304" pitchFamily="18" charset="0"/>
              </a:rPr>
              <a:t>) için saklı tutulmuş özel adreslerdir.</a:t>
            </a:r>
          </a:p>
        </p:txBody>
      </p:sp>
    </p:spTree>
    <p:extLst>
      <p:ext uri="{BB962C8B-B14F-4D97-AF65-F5344CB8AC3E}">
        <p14:creationId xmlns:p14="http://schemas.microsoft.com/office/powerpoint/2010/main" val="3866147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Yapılandırma</a:t>
            </a:r>
            <a:endParaRPr lang="tr-TR" b="1" dirty="0">
              <a:latin typeface="Palatino Linotype" panose="02040502050505030304" pitchFamily="18" charset="0"/>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0387" y="1600200"/>
            <a:ext cx="8003226" cy="4525963"/>
          </a:xfrm>
        </p:spPr>
      </p:pic>
    </p:spTree>
    <p:extLst>
      <p:ext uri="{BB962C8B-B14F-4D97-AF65-F5344CB8AC3E}">
        <p14:creationId xmlns:p14="http://schemas.microsoft.com/office/powerpoint/2010/main" val="3967254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Adresi Nedir?</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196752"/>
            <a:ext cx="7931224" cy="4399589"/>
          </a:xfrm>
        </p:spPr>
        <p:txBody>
          <a:bodyPr>
            <a:normAutofit lnSpcReduction="10000"/>
          </a:bodyPr>
          <a:lstStyle/>
          <a:p>
            <a:pPr marL="0" indent="0">
              <a:buNone/>
            </a:pPr>
            <a:r>
              <a:rPr lang="tr-TR" sz="2400" b="1" dirty="0" smtClean="0">
                <a:latin typeface="Palatino Linotype" panose="02040502050505030304" pitchFamily="18" charset="0"/>
              </a:rPr>
              <a:t>IP Adresi (Internet Protocol </a:t>
            </a:r>
            <a:r>
              <a:rPr lang="tr-TR" sz="2400" b="1" dirty="0" err="1" smtClean="0">
                <a:latin typeface="Palatino Linotype" panose="02040502050505030304" pitchFamily="18" charset="0"/>
              </a:rPr>
              <a:t>Address</a:t>
            </a:r>
            <a:r>
              <a:rPr lang="tr-TR" sz="2400" b="1" dirty="0" smtClean="0">
                <a:latin typeface="Palatino Linotype" panose="02040502050505030304" pitchFamily="18" charset="0"/>
              </a:rPr>
              <a:t>), </a:t>
            </a:r>
            <a:r>
              <a:rPr lang="tr-TR" sz="2400" dirty="0" smtClean="0">
                <a:latin typeface="Palatino Linotype" panose="02040502050505030304" pitchFamily="18" charset="0"/>
              </a:rPr>
              <a:t>ağ üzerindeki cihazların birbirleri ile veri alış-verişi yapmak için kullandıkları adres.</a:t>
            </a:r>
          </a:p>
          <a:p>
            <a:pPr marL="0" indent="0">
              <a:buNone/>
            </a:pPr>
            <a:endParaRPr lang="tr-TR" sz="2400" dirty="0" smtClean="0">
              <a:latin typeface="Palatino Linotype" panose="02040502050505030304" pitchFamily="18" charset="0"/>
            </a:endParaRPr>
          </a:p>
          <a:p>
            <a:pPr marL="0" indent="0">
              <a:buNone/>
            </a:pPr>
            <a:r>
              <a:rPr lang="tr-TR" sz="2400" dirty="0" smtClean="0">
                <a:latin typeface="Palatino Linotype" panose="02040502050505030304" pitchFamily="18" charset="0"/>
              </a:rPr>
              <a:t>İnternete </a:t>
            </a:r>
            <a:r>
              <a:rPr lang="tr-TR" sz="2400" dirty="0">
                <a:latin typeface="Palatino Linotype" panose="02040502050505030304" pitchFamily="18" charset="0"/>
              </a:rPr>
              <a:t>bağlanan her bilgisayara, İnternet Servis </a:t>
            </a:r>
            <a:r>
              <a:rPr lang="tr-TR" sz="2400" dirty="0" smtClean="0">
                <a:latin typeface="Palatino Linotype" panose="02040502050505030304" pitchFamily="18" charset="0"/>
              </a:rPr>
              <a:t>Sağlayıcısı </a:t>
            </a:r>
            <a:r>
              <a:rPr lang="tr-TR" sz="2400" b="1" dirty="0" smtClean="0">
                <a:latin typeface="Palatino Linotype" panose="02040502050505030304" pitchFamily="18" charset="0"/>
              </a:rPr>
              <a:t>(ISS) </a:t>
            </a:r>
            <a:r>
              <a:rPr lang="tr-TR" sz="2400" dirty="0">
                <a:latin typeface="Palatino Linotype" panose="02040502050505030304" pitchFamily="18" charset="0"/>
              </a:rPr>
              <a:t>tarafından bir IP adresi atanır ve internetteki diğer bilgisayarlar bu bilgisayara verilen bu adres ile ulaşırlar. </a:t>
            </a:r>
            <a:endParaRPr lang="tr-TR" sz="2400" dirty="0" smtClean="0">
              <a:latin typeface="Palatino Linotype" panose="02040502050505030304" pitchFamily="18" charset="0"/>
            </a:endParaRPr>
          </a:p>
          <a:p>
            <a:pPr marL="0" indent="0">
              <a:buNone/>
            </a:pPr>
            <a:endParaRPr lang="tr-TR" sz="2400" dirty="0">
              <a:latin typeface="Palatino Linotype" panose="02040502050505030304" pitchFamily="18" charset="0"/>
            </a:endParaRPr>
          </a:p>
          <a:p>
            <a:pPr marL="0" indent="0">
              <a:buNone/>
            </a:pPr>
            <a:r>
              <a:rPr lang="tr-TR" sz="2400" dirty="0" smtClean="0">
                <a:latin typeface="Palatino Linotype" panose="02040502050505030304" pitchFamily="18" charset="0"/>
              </a:rPr>
              <a:t>IP </a:t>
            </a:r>
            <a:r>
              <a:rPr lang="tr-TR" sz="2400" dirty="0">
                <a:latin typeface="Palatino Linotype" panose="02040502050505030304" pitchFamily="18" charset="0"/>
              </a:rPr>
              <a:t>adresine sahip iki farklı cihaz aynı ağda olmasa dahi, yönlendiriciler vasıtası ile birbirleri ile iletişim kurabilirler.</a:t>
            </a:r>
            <a:endParaRPr lang="tr-TR" sz="2400" dirty="0" smtClean="0">
              <a:latin typeface="Palatino Linotype" panose="02040502050505030304" pitchFamily="18" charset="0"/>
            </a:endParaRPr>
          </a:p>
          <a:p>
            <a:pPr marL="0" indent="0">
              <a:buNone/>
            </a:pPr>
            <a:endParaRPr lang="tr-TR" sz="2400" dirty="0">
              <a:latin typeface="Palatino Linotype" panose="02040502050505030304" pitchFamily="18" charset="0"/>
            </a:endParaRPr>
          </a:p>
          <a:p>
            <a:pPr marL="0" indent="0">
              <a:buNone/>
            </a:pPr>
            <a:endParaRPr lang="tr-TR" sz="2400" dirty="0" smtClean="0">
              <a:latin typeface="Palatino Linotype" panose="02040502050505030304" pitchFamily="18" charset="0"/>
            </a:endParaRPr>
          </a:p>
          <a:p>
            <a:pPr marL="0" indent="0">
              <a:buNone/>
            </a:pPr>
            <a:endParaRPr lang="tr-TR" sz="2400" dirty="0">
              <a:latin typeface="Palatino Linotype" panose="02040502050505030304" pitchFamily="18" charset="0"/>
            </a:endParaRPr>
          </a:p>
          <a:p>
            <a:pPr marL="0" indent="0">
              <a:buNone/>
            </a:pPr>
            <a:endParaRPr lang="tr-TR" sz="2400" dirty="0" smtClean="0">
              <a:latin typeface="Palatino Linotype" panose="02040502050505030304" pitchFamily="18" charset="0"/>
            </a:endParaRPr>
          </a:p>
          <a:p>
            <a:pPr marL="0" indent="0">
              <a:buNone/>
            </a:pPr>
            <a:endParaRPr lang="tr-TR" sz="2400" dirty="0">
              <a:latin typeface="Palatino Linotype" panose="02040502050505030304" pitchFamily="18" charset="0"/>
            </a:endParaRPr>
          </a:p>
        </p:txBody>
      </p:sp>
    </p:spTree>
    <p:extLst>
      <p:ext uri="{BB962C8B-B14F-4D97-AF65-F5344CB8AC3E}">
        <p14:creationId xmlns:p14="http://schemas.microsoft.com/office/powerpoint/2010/main" val="2340166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Yapılandırma</a:t>
            </a:r>
            <a:endParaRPr lang="tr-TR" b="1" dirty="0">
              <a:latin typeface="Palatino Linotype" panose="02040502050505030304" pitchFamily="18" charset="0"/>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2957" y="1600200"/>
            <a:ext cx="6518085" cy="4525963"/>
          </a:xfrm>
        </p:spPr>
      </p:pic>
    </p:spTree>
    <p:extLst>
      <p:ext uri="{BB962C8B-B14F-4D97-AF65-F5344CB8AC3E}">
        <p14:creationId xmlns:p14="http://schemas.microsoft.com/office/powerpoint/2010/main" val="3351798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628800"/>
            <a:ext cx="8229600" cy="1143000"/>
          </a:xfrm>
        </p:spPr>
        <p:txBody>
          <a:bodyPr>
            <a:normAutofit/>
          </a:bodyPr>
          <a:lstStyle/>
          <a:p>
            <a:r>
              <a:rPr lang="tr-TR" sz="4000" b="1" dirty="0" smtClean="0">
                <a:latin typeface="Palatino Linotype" panose="02040502050505030304" pitchFamily="18" charset="0"/>
              </a:rPr>
              <a:t>Teşekkürler…</a:t>
            </a:r>
            <a:endParaRPr lang="tr-TR" sz="4000" b="1" dirty="0">
              <a:latin typeface="Palatino Linotype" panose="02040502050505030304" pitchFamily="18" charset="0"/>
            </a:endParaRPr>
          </a:p>
        </p:txBody>
      </p:sp>
      <p:sp>
        <p:nvSpPr>
          <p:cNvPr id="3" name="Başlık 1"/>
          <p:cNvSpPr txBox="1">
            <a:spLocks/>
          </p:cNvSpPr>
          <p:nvPr/>
        </p:nvSpPr>
        <p:spPr>
          <a:xfrm>
            <a:off x="539552" y="4077072"/>
            <a:ext cx="8229600" cy="1143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4000" b="1" dirty="0" smtClean="0">
              <a:latin typeface="Palatino Linotype" panose="02040502050505030304" pitchFamily="18" charset="0"/>
              <a:hlinkClick r:id="rId2"/>
            </a:endParaRPr>
          </a:p>
          <a:p>
            <a:r>
              <a:rPr lang="tr-TR" sz="4000" b="1" dirty="0" smtClean="0">
                <a:latin typeface="Palatino Linotype" panose="02040502050505030304" pitchFamily="18" charset="0"/>
                <a:hlinkClick r:id="rId2"/>
              </a:rPr>
              <a:t>www.aliosmangokcan.com</a:t>
            </a:r>
            <a:endParaRPr lang="tr-TR" sz="4000" b="1" dirty="0" smtClean="0">
              <a:latin typeface="Palatino Linotype" panose="02040502050505030304" pitchFamily="18" charset="0"/>
            </a:endParaRPr>
          </a:p>
          <a:p>
            <a:endParaRPr lang="tr-TR" sz="4000" b="1" dirty="0" smtClean="0">
              <a:latin typeface="Palatino Linotype" panose="02040502050505030304" pitchFamily="18" charset="0"/>
            </a:endParaRPr>
          </a:p>
          <a:p>
            <a:r>
              <a:rPr lang="tr-TR" sz="4000" b="1" dirty="0" smtClean="0">
                <a:latin typeface="Palatino Linotype" panose="02040502050505030304" pitchFamily="18" charset="0"/>
                <a:hlinkClick r:id="rId3"/>
              </a:rPr>
              <a:t>mail@aliosmangokcan.com</a:t>
            </a:r>
            <a:endParaRPr lang="tr-TR" sz="4000" b="1" dirty="0" smtClean="0">
              <a:latin typeface="Palatino Linotype" panose="02040502050505030304" pitchFamily="18" charset="0"/>
            </a:endParaRPr>
          </a:p>
          <a:p>
            <a:endParaRPr lang="tr-TR" sz="4000" b="1" dirty="0" smtClean="0">
              <a:latin typeface="Palatino Linotype" panose="02040502050505030304" pitchFamily="18" charset="0"/>
            </a:endParaRPr>
          </a:p>
          <a:p>
            <a:endParaRPr lang="tr-TR" sz="4000" b="1" dirty="0">
              <a:latin typeface="Palatino Linotype" panose="02040502050505030304" pitchFamily="18" charset="0"/>
            </a:endParaRPr>
          </a:p>
        </p:txBody>
      </p:sp>
    </p:spTree>
    <p:extLst>
      <p:ext uri="{BB962C8B-B14F-4D97-AF65-F5344CB8AC3E}">
        <p14:creationId xmlns:p14="http://schemas.microsoft.com/office/powerpoint/2010/main" val="1594129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395536" y="1268760"/>
            <a:ext cx="8280920" cy="4421087"/>
          </a:xfrm>
        </p:spPr>
        <p:txBody>
          <a:bodyPr>
            <a:normAutofit fontScale="25000" lnSpcReduction="20000"/>
          </a:bodyPr>
          <a:lstStyle/>
          <a:p>
            <a:pPr marL="0" indent="0">
              <a:buNone/>
            </a:pPr>
            <a:r>
              <a:rPr lang="tr-TR" sz="7200" dirty="0" smtClean="0">
                <a:latin typeface="Palatino Linotype" panose="02040502050505030304" pitchFamily="18" charset="0"/>
              </a:rPr>
              <a:t>IP adreslerinin 2 versiyonu bulunmaktadır.</a:t>
            </a:r>
          </a:p>
          <a:p>
            <a:pPr marL="457200" indent="258763">
              <a:buFont typeface="+mj-lt"/>
              <a:buAutoNum type="arabicParenR"/>
            </a:pPr>
            <a:r>
              <a:rPr lang="tr-TR" sz="7200" dirty="0" smtClean="0">
                <a:latin typeface="Palatino Linotype" panose="02040502050505030304" pitchFamily="18" charset="0"/>
              </a:rPr>
              <a:t>  IP v4</a:t>
            </a:r>
          </a:p>
          <a:p>
            <a:pPr marL="457200" indent="-12700">
              <a:buFont typeface="+mj-lt"/>
              <a:buAutoNum type="arabicParenR"/>
            </a:pPr>
            <a:r>
              <a:rPr lang="tr-TR" sz="7200" dirty="0" smtClean="0">
                <a:latin typeface="Palatino Linotype" panose="02040502050505030304" pitchFamily="18" charset="0"/>
              </a:rPr>
              <a:t>  IP v6</a:t>
            </a:r>
          </a:p>
          <a:p>
            <a:pPr marL="444500" indent="0">
              <a:buNone/>
            </a:pPr>
            <a:endParaRPr lang="tr-TR" sz="7200" dirty="0" smtClean="0">
              <a:latin typeface="Palatino Linotype" panose="02040502050505030304" pitchFamily="18" charset="0"/>
            </a:endParaRPr>
          </a:p>
          <a:p>
            <a:pPr marL="0" indent="0">
              <a:buNone/>
            </a:pPr>
            <a:r>
              <a:rPr lang="tr-TR" sz="7200" dirty="0" smtClean="0">
                <a:latin typeface="Palatino Linotype" panose="02040502050505030304" pitchFamily="18" charset="0"/>
              </a:rPr>
              <a:t>«IP versiyon 4» </a:t>
            </a:r>
            <a:r>
              <a:rPr lang="tr-TR" sz="7200" dirty="0">
                <a:latin typeface="Palatino Linotype" panose="02040502050505030304" pitchFamily="18" charset="0"/>
              </a:rPr>
              <a:t>adresleme sistemi toplam 32 bitten oluşur. </a:t>
            </a:r>
            <a:endParaRPr lang="tr-TR" sz="7200" dirty="0" smtClean="0">
              <a:latin typeface="Palatino Linotype" panose="02040502050505030304" pitchFamily="18" charset="0"/>
            </a:endParaRPr>
          </a:p>
          <a:p>
            <a:pPr marL="0" indent="0">
              <a:buNone/>
            </a:pPr>
            <a:endParaRPr lang="tr-TR" sz="7200" dirty="0" smtClean="0">
              <a:latin typeface="Palatino Linotype" panose="02040502050505030304" pitchFamily="18" charset="0"/>
            </a:endParaRPr>
          </a:p>
          <a:p>
            <a:pPr marL="0" indent="0">
              <a:buNone/>
            </a:pPr>
            <a:r>
              <a:rPr lang="tr-TR" sz="7200" dirty="0" smtClean="0">
                <a:latin typeface="Palatino Linotype" panose="02040502050505030304" pitchFamily="18" charset="0"/>
              </a:rPr>
              <a:t>* 32 bit, sekizerlik </a:t>
            </a:r>
            <a:r>
              <a:rPr lang="tr-TR" sz="7200" dirty="0">
                <a:latin typeface="Palatino Linotype" panose="02040502050505030304" pitchFamily="18" charset="0"/>
              </a:rPr>
              <a:t>gruplara ayrılarak gösterilir. Her bir sekizerlik gruba </a:t>
            </a:r>
            <a:r>
              <a:rPr lang="tr-TR" sz="7200" b="1" dirty="0" err="1">
                <a:latin typeface="Palatino Linotype" panose="02040502050505030304" pitchFamily="18" charset="0"/>
              </a:rPr>
              <a:t>oktet</a:t>
            </a:r>
            <a:r>
              <a:rPr lang="tr-TR" sz="7200" dirty="0">
                <a:latin typeface="Palatino Linotype" panose="02040502050505030304" pitchFamily="18" charset="0"/>
              </a:rPr>
              <a:t> adı verilir. </a:t>
            </a:r>
            <a:endParaRPr lang="tr-TR" sz="7200" dirty="0" smtClean="0">
              <a:latin typeface="Palatino Linotype" panose="02040502050505030304" pitchFamily="18" charset="0"/>
            </a:endParaRPr>
          </a:p>
          <a:p>
            <a:pPr marL="0" indent="0">
              <a:buNone/>
            </a:pPr>
            <a:endParaRPr lang="tr-TR" sz="7200" dirty="0" smtClean="0">
              <a:latin typeface="Palatino Linotype" panose="02040502050505030304" pitchFamily="18" charset="0"/>
            </a:endParaRPr>
          </a:p>
          <a:p>
            <a:pPr marL="0" indent="0">
              <a:buNone/>
            </a:pPr>
            <a:r>
              <a:rPr lang="tr-TR" sz="7200" dirty="0" smtClean="0">
                <a:latin typeface="Palatino Linotype" panose="02040502050505030304" pitchFamily="18" charset="0"/>
              </a:rPr>
              <a:t>* Her </a:t>
            </a:r>
            <a:r>
              <a:rPr lang="tr-TR" sz="7200" dirty="0">
                <a:latin typeface="Palatino Linotype" panose="02040502050505030304" pitchFamily="18" charset="0"/>
              </a:rPr>
              <a:t>bir IP adresinde toplam 4 adet </a:t>
            </a:r>
            <a:r>
              <a:rPr lang="tr-TR" sz="7200" dirty="0" err="1">
                <a:latin typeface="Palatino Linotype" panose="02040502050505030304" pitchFamily="18" charset="0"/>
              </a:rPr>
              <a:t>oktet</a:t>
            </a:r>
            <a:r>
              <a:rPr lang="tr-TR" sz="7200" dirty="0">
                <a:latin typeface="Palatino Linotype" panose="02040502050505030304" pitchFamily="18" charset="0"/>
              </a:rPr>
              <a:t> vardır. Bu rakamlar 0 ile 255 arasındadır.</a:t>
            </a:r>
            <a:endParaRPr lang="tr-TR" sz="7200" dirty="0" smtClean="0">
              <a:latin typeface="Palatino Linotype" panose="02040502050505030304" pitchFamily="18" charset="0"/>
            </a:endParaRPr>
          </a:p>
          <a:p>
            <a:pPr marL="0" indent="0">
              <a:buNone/>
            </a:pPr>
            <a:endParaRPr lang="tr-TR" sz="7200" dirty="0" smtClean="0">
              <a:latin typeface="Palatino Linotype" panose="02040502050505030304" pitchFamily="18" charset="0"/>
            </a:endParaRPr>
          </a:p>
          <a:p>
            <a:pPr marL="0" indent="0">
              <a:buNone/>
            </a:pPr>
            <a:r>
              <a:rPr lang="tr-TR" sz="7200" dirty="0">
                <a:latin typeface="Palatino Linotype" panose="02040502050505030304" pitchFamily="18" charset="0"/>
              </a:rPr>
              <a:t>* IP adresleri ağ numarası (Net ID) ve bilgisayar numarası (Host ID) olmak üzere </a:t>
            </a:r>
            <a:r>
              <a:rPr lang="tr-TR" sz="7200" dirty="0" smtClean="0">
                <a:latin typeface="Palatino Linotype" panose="02040502050505030304" pitchFamily="18" charset="0"/>
              </a:rPr>
              <a:t>iki bölümden </a:t>
            </a:r>
            <a:r>
              <a:rPr lang="tr-TR" sz="7200" dirty="0">
                <a:latin typeface="Palatino Linotype" panose="02040502050505030304" pitchFamily="18" charset="0"/>
              </a:rPr>
              <a:t>oluşur. “Net ID” bilgisayarın bulunduğu ağı belirtirken, “Host ID” ağ </a:t>
            </a:r>
            <a:r>
              <a:rPr lang="tr-TR" sz="7200" dirty="0" smtClean="0">
                <a:latin typeface="Palatino Linotype" panose="02040502050505030304" pitchFamily="18" charset="0"/>
              </a:rPr>
              <a:t>içerisinde bilgisayarların </a:t>
            </a:r>
            <a:r>
              <a:rPr lang="tr-TR" sz="7200" dirty="0">
                <a:latin typeface="Palatino Linotype" panose="02040502050505030304" pitchFamily="18" charset="0"/>
              </a:rPr>
              <a:t>birbirlerinden ayrılmasını sağlayan değerleri barındırır.</a:t>
            </a:r>
            <a:endParaRPr lang="tr-TR" sz="7200" dirty="0" smtClean="0">
              <a:latin typeface="Palatino Linotype" panose="02040502050505030304" pitchFamily="18" charset="0"/>
            </a:endParaRPr>
          </a:p>
          <a:p>
            <a:pPr marL="0" indent="0">
              <a:buNone/>
            </a:pPr>
            <a:endParaRPr lang="tr-TR" sz="2400" dirty="0" smtClean="0">
              <a:latin typeface="Palatino Linotype" panose="02040502050505030304" pitchFamily="18" charset="0"/>
            </a:endParaRPr>
          </a:p>
          <a:p>
            <a:pPr marL="0" indent="0">
              <a:buNone/>
            </a:pPr>
            <a:endParaRPr lang="tr-TR" sz="2400" dirty="0">
              <a:latin typeface="Palatino Linotype" panose="02040502050505030304" pitchFamily="18" charset="0"/>
            </a:endParaRPr>
          </a:p>
          <a:p>
            <a:pPr marL="0" indent="0">
              <a:buNone/>
            </a:pPr>
            <a:endParaRPr lang="tr-TR" sz="2400" dirty="0" smtClean="0">
              <a:latin typeface="Palatino Linotype" panose="02040502050505030304" pitchFamily="18" charset="0"/>
            </a:endParaRPr>
          </a:p>
          <a:p>
            <a:pPr marL="0" indent="0">
              <a:buNone/>
            </a:pPr>
            <a:endParaRPr lang="tr-TR" sz="2400" dirty="0">
              <a:latin typeface="Palatino Linotype" panose="02040502050505030304" pitchFamily="18" charset="0"/>
            </a:endParaRPr>
          </a:p>
        </p:txBody>
      </p:sp>
    </p:spTree>
    <p:extLst>
      <p:ext uri="{BB962C8B-B14F-4D97-AF65-F5344CB8AC3E}">
        <p14:creationId xmlns:p14="http://schemas.microsoft.com/office/powerpoint/2010/main" val="3311029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v4 Adresleri</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600201"/>
            <a:ext cx="8229600" cy="3845024"/>
          </a:xfrm>
        </p:spPr>
        <p:txBody>
          <a:bodyPr>
            <a:normAutofit fontScale="92500" lnSpcReduction="20000"/>
          </a:bodyPr>
          <a:lstStyle/>
          <a:p>
            <a:pPr marL="0" indent="0">
              <a:buNone/>
            </a:pPr>
            <a:r>
              <a:rPr lang="tr-TR" sz="2400" b="1" dirty="0" smtClean="0">
                <a:latin typeface="Palatino Linotype" panose="02040502050505030304" pitchFamily="18" charset="0"/>
              </a:rPr>
              <a:t>Örnek:           </a:t>
            </a:r>
          </a:p>
          <a:p>
            <a:pPr marL="0" indent="0" algn="ctr">
              <a:buNone/>
            </a:pPr>
            <a:r>
              <a:rPr lang="tr-TR" sz="2400" b="1" dirty="0" smtClean="0">
                <a:solidFill>
                  <a:srgbClr val="FF0000"/>
                </a:solidFill>
                <a:latin typeface="Palatino Linotype" panose="02040502050505030304" pitchFamily="18" charset="0"/>
              </a:rPr>
              <a:t>11010011.10101011.00010101.10011001</a:t>
            </a:r>
          </a:p>
          <a:p>
            <a:pPr marL="0" indent="0">
              <a:buNone/>
            </a:pPr>
            <a:r>
              <a:rPr lang="tr-TR" sz="2400" dirty="0">
                <a:latin typeface="Palatino Linotype" panose="02040502050505030304" pitchFamily="18" charset="0"/>
              </a:rPr>
              <a:t>IP adresleri ikilik (</a:t>
            </a:r>
            <a:r>
              <a:rPr lang="tr-TR" sz="2400" dirty="0" err="1">
                <a:latin typeface="Palatino Linotype" panose="02040502050505030304" pitchFamily="18" charset="0"/>
              </a:rPr>
              <a:t>binary</a:t>
            </a:r>
            <a:r>
              <a:rPr lang="tr-TR" sz="2400" dirty="0">
                <a:latin typeface="Palatino Linotype" panose="02040502050505030304" pitchFamily="18" charset="0"/>
              </a:rPr>
              <a:t>) düzende yazılır ancak kolay okumak ve yazmak için onluk düzene (</a:t>
            </a:r>
            <a:r>
              <a:rPr lang="tr-TR" sz="2400" dirty="0" err="1">
                <a:latin typeface="Palatino Linotype" panose="02040502050505030304" pitchFamily="18" charset="0"/>
              </a:rPr>
              <a:t>decimal</a:t>
            </a:r>
            <a:r>
              <a:rPr lang="tr-TR" sz="2400" dirty="0">
                <a:latin typeface="Palatino Linotype" panose="02040502050505030304" pitchFamily="18" charset="0"/>
              </a:rPr>
              <a:t>) </a:t>
            </a:r>
            <a:r>
              <a:rPr lang="tr-TR" sz="2400" dirty="0" err="1">
                <a:latin typeface="Palatino Linotype" panose="02040502050505030304" pitchFamily="18" charset="0"/>
              </a:rPr>
              <a:t>çevirilir</a:t>
            </a:r>
            <a:r>
              <a:rPr lang="tr-TR" sz="2400" dirty="0" smtClean="0">
                <a:latin typeface="Palatino Linotype" panose="02040502050505030304" pitchFamily="18" charset="0"/>
              </a:rPr>
              <a:t>.</a:t>
            </a:r>
          </a:p>
          <a:p>
            <a:pPr marL="0" indent="0">
              <a:buNone/>
            </a:pPr>
            <a:endParaRPr lang="tr-TR" sz="2400" dirty="0">
              <a:latin typeface="Palatino Linotype" panose="02040502050505030304" pitchFamily="18" charset="0"/>
            </a:endParaRPr>
          </a:p>
          <a:p>
            <a:pPr marL="0" indent="0" algn="ctr">
              <a:buNone/>
            </a:pPr>
            <a:endParaRPr lang="tr-TR" sz="2400" dirty="0" smtClean="0">
              <a:latin typeface="Palatino Linotype" panose="02040502050505030304" pitchFamily="18" charset="0"/>
            </a:endParaRPr>
          </a:p>
          <a:p>
            <a:pPr marL="0" indent="0" algn="ctr">
              <a:buNone/>
            </a:pPr>
            <a:endParaRPr lang="tr-TR" sz="2400" dirty="0" smtClean="0">
              <a:latin typeface="Palatino Linotype" panose="02040502050505030304" pitchFamily="18" charset="0"/>
            </a:endParaRPr>
          </a:p>
          <a:p>
            <a:pPr marL="0" indent="0" algn="ctr">
              <a:buNone/>
            </a:pPr>
            <a:r>
              <a:rPr lang="tr-TR" sz="2400" b="1" dirty="0" smtClean="0">
                <a:solidFill>
                  <a:srgbClr val="FF0000"/>
                </a:solidFill>
                <a:latin typeface="Palatino Linotype" panose="02040502050505030304" pitchFamily="18" charset="0"/>
              </a:rPr>
              <a:t>201.171.21.153</a:t>
            </a:r>
          </a:p>
          <a:p>
            <a:pPr marL="0" indent="0">
              <a:buNone/>
            </a:pPr>
            <a:endParaRPr lang="tr-TR" sz="2400" dirty="0" smtClean="0">
              <a:latin typeface="Palatino Linotype" panose="02040502050505030304" pitchFamily="18" charset="0"/>
            </a:endParaRPr>
          </a:p>
          <a:p>
            <a:pPr marL="0" indent="0">
              <a:buNone/>
            </a:pPr>
            <a:r>
              <a:rPr lang="tr-TR" sz="2400" dirty="0">
                <a:latin typeface="Palatino Linotype" panose="02040502050505030304" pitchFamily="18" charset="0"/>
              </a:rPr>
              <a:t>Her bir </a:t>
            </a:r>
            <a:r>
              <a:rPr lang="tr-TR" sz="2400" dirty="0" err="1">
                <a:latin typeface="Palatino Linotype" panose="02040502050505030304" pitchFamily="18" charset="0"/>
              </a:rPr>
              <a:t>oktet</a:t>
            </a:r>
            <a:r>
              <a:rPr lang="tr-TR" sz="2400" dirty="0">
                <a:latin typeface="Palatino Linotype" panose="02040502050505030304" pitchFamily="18" charset="0"/>
              </a:rPr>
              <a:t> nokta ile birbirinden ayrılır. Bu Ipv4 adresleme ile </a:t>
            </a:r>
            <a:r>
              <a:rPr lang="tr-TR" sz="2400" dirty="0" smtClean="0">
                <a:latin typeface="Palatino Linotype" panose="02040502050505030304" pitchFamily="18" charset="0"/>
              </a:rPr>
              <a:t>2^32 </a:t>
            </a:r>
            <a:r>
              <a:rPr lang="tr-TR" sz="2400" dirty="0">
                <a:latin typeface="Palatino Linotype" panose="02040502050505030304" pitchFamily="18" charset="0"/>
              </a:rPr>
              <a:t>yani 4 milyardan fazla adres üretilebilmektedir</a:t>
            </a:r>
            <a:r>
              <a:rPr lang="tr-TR" sz="2400" dirty="0" smtClean="0">
                <a:latin typeface="Palatino Linotype" panose="02040502050505030304" pitchFamily="18" charset="0"/>
              </a:rPr>
              <a:t>.</a:t>
            </a:r>
          </a:p>
          <a:p>
            <a:pPr marL="0" indent="0">
              <a:buNone/>
            </a:pPr>
            <a:endParaRPr lang="tr-TR" sz="2400" dirty="0">
              <a:latin typeface="Palatino Linotype" panose="02040502050505030304" pitchFamily="18" charset="0"/>
            </a:endParaRPr>
          </a:p>
        </p:txBody>
      </p:sp>
      <p:sp>
        <p:nvSpPr>
          <p:cNvPr id="4" name="Aşağı Ok 3"/>
          <p:cNvSpPr/>
          <p:nvPr/>
        </p:nvSpPr>
        <p:spPr>
          <a:xfrm>
            <a:off x="4373978" y="3284984"/>
            <a:ext cx="3240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7494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v4 Yayınları (CAST)</a:t>
            </a:r>
            <a:endParaRPr lang="tr-TR" b="1" dirty="0">
              <a:latin typeface="Palatino Linotype" panose="02040502050505030304" pitchFamily="18" charset="0"/>
            </a:endParaRPr>
          </a:p>
        </p:txBody>
      </p:sp>
      <p:sp>
        <p:nvSpPr>
          <p:cNvPr id="3" name="İçerik Yer Tutucusu 2"/>
          <p:cNvSpPr>
            <a:spLocks noGrp="1"/>
          </p:cNvSpPr>
          <p:nvPr>
            <p:ph idx="1"/>
          </p:nvPr>
        </p:nvSpPr>
        <p:spPr>
          <a:xfrm>
            <a:off x="467544" y="3378696"/>
            <a:ext cx="8229600" cy="1108720"/>
          </a:xfrm>
        </p:spPr>
        <p:txBody>
          <a:bodyPr>
            <a:normAutofit fontScale="92500" lnSpcReduction="10000"/>
          </a:bodyPr>
          <a:lstStyle/>
          <a:p>
            <a:pPr marL="0" indent="0">
              <a:buNone/>
            </a:pPr>
            <a:r>
              <a:rPr lang="tr-TR" sz="2400" b="1" dirty="0" err="1" smtClean="0">
                <a:latin typeface="Palatino Linotype" panose="02040502050505030304" pitchFamily="18" charset="0"/>
              </a:rPr>
              <a:t>Unicast</a:t>
            </a:r>
            <a:r>
              <a:rPr lang="tr-TR" sz="2400" b="1" dirty="0">
                <a:latin typeface="Palatino Linotype" panose="02040502050505030304" pitchFamily="18" charset="0"/>
              </a:rPr>
              <a:t>: </a:t>
            </a:r>
            <a:r>
              <a:rPr lang="tr-TR" sz="2400" dirty="0">
                <a:latin typeface="Palatino Linotype" panose="02040502050505030304" pitchFamily="18" charset="0"/>
              </a:rPr>
              <a:t>Tek bir yöne yapılan yayındır. Kaynak cihaz mesajı, hedefi belirli olan yöne yollar</a:t>
            </a:r>
            <a:r>
              <a:rPr lang="tr-TR" sz="2400" dirty="0" smtClean="0">
                <a:latin typeface="Palatino Linotype" panose="02040502050505030304" pitchFamily="18" charset="0"/>
              </a:rPr>
              <a:t>.</a:t>
            </a:r>
          </a:p>
          <a:p>
            <a:pPr marL="0" indent="0">
              <a:buNone/>
            </a:pPr>
            <a:r>
              <a:rPr lang="tr-TR" sz="2400" dirty="0" smtClean="0">
                <a:latin typeface="Palatino Linotype" panose="02040502050505030304" pitchFamily="18" charset="0"/>
              </a:rPr>
              <a:t>Mail hesabına giriş gibi…</a:t>
            </a:r>
          </a:p>
          <a:p>
            <a:pPr marL="0" indent="0">
              <a:buNone/>
            </a:pPr>
            <a:endParaRPr lang="tr-TR" sz="2400" dirty="0">
              <a:latin typeface="Palatino Linotype" panose="02040502050505030304" pitchFamily="18" charset="0"/>
            </a:endParaRPr>
          </a:p>
        </p:txBody>
      </p:sp>
      <p:sp>
        <p:nvSpPr>
          <p:cNvPr id="5" name="Dikdörtgen 4"/>
          <p:cNvSpPr/>
          <p:nvPr/>
        </p:nvSpPr>
        <p:spPr>
          <a:xfrm>
            <a:off x="1651498" y="4639547"/>
            <a:ext cx="1944216" cy="64807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tr-TR" sz="2400" dirty="0" smtClean="0"/>
              <a:t>Kaynak</a:t>
            </a:r>
            <a:endParaRPr lang="tr-TR" sz="2400" dirty="0"/>
          </a:p>
        </p:txBody>
      </p:sp>
      <p:sp>
        <p:nvSpPr>
          <p:cNvPr id="6" name="Dikdörtgen 5"/>
          <p:cNvSpPr/>
          <p:nvPr/>
        </p:nvSpPr>
        <p:spPr>
          <a:xfrm>
            <a:off x="5323906" y="4639547"/>
            <a:ext cx="1944216" cy="64807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tr-TR" sz="2400" dirty="0" smtClean="0"/>
              <a:t>Hedef</a:t>
            </a:r>
            <a:endParaRPr lang="tr-TR" sz="2400" dirty="0"/>
          </a:p>
        </p:txBody>
      </p:sp>
      <p:sp>
        <p:nvSpPr>
          <p:cNvPr id="7" name="Sağ Ok 6"/>
          <p:cNvSpPr/>
          <p:nvPr/>
        </p:nvSpPr>
        <p:spPr>
          <a:xfrm>
            <a:off x="4027762" y="4797205"/>
            <a:ext cx="864096" cy="28803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tr-TR"/>
          </a:p>
        </p:txBody>
      </p:sp>
      <p:pic>
        <p:nvPicPr>
          <p:cNvPr id="1026" name="Picture 2" descr="C:\Users\aLoNSo\Desktop\sunucu slide\12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700807"/>
            <a:ext cx="2278831" cy="151922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08579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v4 Yayınları (CAST)</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600200"/>
            <a:ext cx="8229600" cy="1612775"/>
          </a:xfrm>
        </p:spPr>
        <p:txBody>
          <a:bodyPr>
            <a:normAutofit fontScale="77500" lnSpcReduction="20000"/>
          </a:bodyPr>
          <a:lstStyle/>
          <a:p>
            <a:pPr marL="0" indent="0">
              <a:buNone/>
            </a:pPr>
            <a:r>
              <a:rPr lang="tr-TR" sz="2400" b="1" dirty="0" smtClean="0">
                <a:latin typeface="Palatino Linotype" panose="02040502050505030304" pitchFamily="18" charset="0"/>
              </a:rPr>
              <a:t>Multicast</a:t>
            </a:r>
            <a:r>
              <a:rPr lang="tr-TR" sz="2400" b="1" dirty="0">
                <a:latin typeface="Palatino Linotype" panose="02040502050505030304" pitchFamily="18" charset="0"/>
              </a:rPr>
              <a:t>: </a:t>
            </a:r>
            <a:r>
              <a:rPr lang="tr-TR" sz="2400" dirty="0">
                <a:latin typeface="Palatino Linotype" panose="02040502050505030304" pitchFamily="18" charset="0"/>
              </a:rPr>
              <a:t>Çok yöne yapılan yayındır. Kaynak cihaz, mesajı ağda belirlediği hedef cihazlara gönderir. Böylece ağda gereksiz bir trafik oluşmaz</a:t>
            </a:r>
            <a:r>
              <a:rPr lang="tr-TR" sz="2400" dirty="0" smtClean="0">
                <a:latin typeface="Palatino Linotype" panose="02040502050505030304" pitchFamily="18" charset="0"/>
              </a:rPr>
              <a:t>.</a:t>
            </a:r>
          </a:p>
          <a:p>
            <a:pPr marL="0" indent="0">
              <a:buNone/>
            </a:pPr>
            <a:endParaRPr lang="tr-TR" sz="2400" dirty="0" smtClean="0">
              <a:latin typeface="Palatino Linotype" panose="02040502050505030304" pitchFamily="18" charset="0"/>
            </a:endParaRPr>
          </a:p>
          <a:p>
            <a:pPr marL="0" indent="0">
              <a:buNone/>
            </a:pPr>
            <a:r>
              <a:rPr lang="tr-TR" sz="2400" dirty="0" smtClean="0">
                <a:latin typeface="Palatino Linotype" panose="02040502050505030304" pitchFamily="18" charset="0"/>
              </a:rPr>
              <a:t>Uzaktan eğitimde sunucu dersinin sadece bilgisayar öğrencilerine açılması.</a:t>
            </a:r>
          </a:p>
          <a:p>
            <a:pPr marL="0" indent="0">
              <a:buNone/>
            </a:pPr>
            <a:endParaRPr lang="tr-TR" sz="2400" dirty="0">
              <a:latin typeface="Palatino Linotype" panose="02040502050505030304" pitchFamily="18" charset="0"/>
            </a:endParaRPr>
          </a:p>
        </p:txBody>
      </p:sp>
      <p:sp>
        <p:nvSpPr>
          <p:cNvPr id="5" name="Dikdörtgen 4"/>
          <p:cNvSpPr/>
          <p:nvPr/>
        </p:nvSpPr>
        <p:spPr>
          <a:xfrm>
            <a:off x="3797849" y="3356992"/>
            <a:ext cx="1512168"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dirty="0" smtClean="0"/>
              <a:t>Kaynak</a:t>
            </a:r>
            <a:endParaRPr lang="tr-TR" sz="2400" dirty="0"/>
          </a:p>
        </p:txBody>
      </p:sp>
      <p:sp>
        <p:nvSpPr>
          <p:cNvPr id="6" name="Dikdörtgen 5"/>
          <p:cNvSpPr/>
          <p:nvPr/>
        </p:nvSpPr>
        <p:spPr>
          <a:xfrm>
            <a:off x="1763688" y="4653136"/>
            <a:ext cx="1512168"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dirty="0" smtClean="0"/>
              <a:t>Hedef</a:t>
            </a:r>
            <a:endParaRPr lang="tr-TR" sz="2400" dirty="0"/>
          </a:p>
        </p:txBody>
      </p:sp>
      <p:sp>
        <p:nvSpPr>
          <p:cNvPr id="8" name="Dikdörtgen 7"/>
          <p:cNvSpPr/>
          <p:nvPr/>
        </p:nvSpPr>
        <p:spPr>
          <a:xfrm>
            <a:off x="3779912" y="4653136"/>
            <a:ext cx="1512168"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000" dirty="0" smtClean="0"/>
              <a:t>Hedef değil</a:t>
            </a:r>
            <a:endParaRPr lang="tr-TR" sz="2000" dirty="0"/>
          </a:p>
        </p:txBody>
      </p:sp>
      <p:sp>
        <p:nvSpPr>
          <p:cNvPr id="9" name="Dikdörtgen 8"/>
          <p:cNvSpPr/>
          <p:nvPr/>
        </p:nvSpPr>
        <p:spPr>
          <a:xfrm>
            <a:off x="5796136" y="4653136"/>
            <a:ext cx="1512168"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dirty="0" smtClean="0"/>
              <a:t>Hedef</a:t>
            </a:r>
            <a:endParaRPr lang="tr-TR" sz="2400" dirty="0"/>
          </a:p>
        </p:txBody>
      </p:sp>
      <p:sp>
        <p:nvSpPr>
          <p:cNvPr id="10" name="Sağ Ok 9"/>
          <p:cNvSpPr/>
          <p:nvPr/>
        </p:nvSpPr>
        <p:spPr>
          <a:xfrm rot="7359246">
            <a:off x="2894788" y="3948383"/>
            <a:ext cx="672075" cy="224025"/>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11" name="Sağ Ok 10"/>
          <p:cNvSpPr/>
          <p:nvPr/>
        </p:nvSpPr>
        <p:spPr>
          <a:xfrm rot="3590770">
            <a:off x="5626492" y="3965666"/>
            <a:ext cx="672075" cy="224025"/>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6221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v4 Yayınları (CAST)</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600200"/>
            <a:ext cx="8229600" cy="1612775"/>
          </a:xfrm>
        </p:spPr>
        <p:txBody>
          <a:bodyPr>
            <a:normAutofit fontScale="92500"/>
          </a:bodyPr>
          <a:lstStyle/>
          <a:p>
            <a:pPr marL="0" indent="0">
              <a:buNone/>
            </a:pPr>
            <a:r>
              <a:rPr lang="tr-TR" sz="2400" b="1" dirty="0" smtClean="0">
                <a:latin typeface="Palatino Linotype" panose="02040502050505030304" pitchFamily="18" charset="0"/>
              </a:rPr>
              <a:t>Broadcast</a:t>
            </a:r>
            <a:r>
              <a:rPr lang="tr-TR" sz="2400" b="1" dirty="0">
                <a:latin typeface="Palatino Linotype" panose="02040502050505030304" pitchFamily="18" charset="0"/>
              </a:rPr>
              <a:t>: </a:t>
            </a:r>
            <a:r>
              <a:rPr lang="tr-TR" sz="2400" dirty="0">
                <a:latin typeface="Palatino Linotype" panose="02040502050505030304" pitchFamily="18" charset="0"/>
              </a:rPr>
              <a:t>Her yöne yapılan yayındır. Belirli bir hedef yoktur, kaynak cihaz mesajı sistemdeki tüm cihazlara gönderir</a:t>
            </a:r>
            <a:r>
              <a:rPr lang="tr-TR" sz="2400" dirty="0" smtClean="0">
                <a:latin typeface="Palatino Linotype" panose="02040502050505030304" pitchFamily="18" charset="0"/>
              </a:rPr>
              <a:t>.</a:t>
            </a:r>
          </a:p>
          <a:p>
            <a:pPr marL="0" indent="0">
              <a:buNone/>
            </a:pPr>
            <a:endParaRPr lang="tr-TR" sz="2400" dirty="0">
              <a:latin typeface="Palatino Linotype" panose="02040502050505030304" pitchFamily="18" charset="0"/>
            </a:endParaRPr>
          </a:p>
          <a:p>
            <a:pPr marL="0" indent="0">
              <a:buNone/>
            </a:pPr>
            <a:r>
              <a:rPr lang="tr-TR" sz="2400" dirty="0" err="1" smtClean="0">
                <a:latin typeface="Palatino Linotype" panose="02040502050505030304" pitchFamily="18" charset="0"/>
              </a:rPr>
              <a:t>DHCP’den</a:t>
            </a:r>
            <a:r>
              <a:rPr lang="tr-TR" sz="2400" dirty="0" smtClean="0">
                <a:latin typeface="Palatino Linotype" panose="02040502050505030304" pitchFamily="18" charset="0"/>
              </a:rPr>
              <a:t> IP alınırken yayılan mesaj gibi…</a:t>
            </a:r>
          </a:p>
          <a:p>
            <a:pPr marL="0" indent="0">
              <a:buNone/>
            </a:pPr>
            <a:endParaRPr lang="tr-TR" sz="2400" dirty="0">
              <a:latin typeface="Palatino Linotype" panose="02040502050505030304" pitchFamily="18" charset="0"/>
            </a:endParaRPr>
          </a:p>
        </p:txBody>
      </p:sp>
      <p:sp>
        <p:nvSpPr>
          <p:cNvPr id="5" name="Dikdörtgen 4"/>
          <p:cNvSpPr/>
          <p:nvPr/>
        </p:nvSpPr>
        <p:spPr>
          <a:xfrm>
            <a:off x="3797849" y="3356992"/>
            <a:ext cx="1944216" cy="64807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tr-TR" sz="2400" dirty="0" smtClean="0"/>
              <a:t>Kaynak</a:t>
            </a:r>
            <a:endParaRPr lang="tr-TR" sz="2400" dirty="0"/>
          </a:p>
        </p:txBody>
      </p:sp>
      <p:sp>
        <p:nvSpPr>
          <p:cNvPr id="6" name="Dikdörtgen 5"/>
          <p:cNvSpPr/>
          <p:nvPr/>
        </p:nvSpPr>
        <p:spPr>
          <a:xfrm>
            <a:off x="1403648" y="4725144"/>
            <a:ext cx="1944216" cy="64807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tr-TR" sz="2400" dirty="0" smtClean="0"/>
              <a:t>Hedef</a:t>
            </a:r>
            <a:endParaRPr lang="tr-TR" sz="2400" dirty="0"/>
          </a:p>
        </p:txBody>
      </p:sp>
      <p:sp>
        <p:nvSpPr>
          <p:cNvPr id="7" name="Sağ Ok 6"/>
          <p:cNvSpPr/>
          <p:nvPr/>
        </p:nvSpPr>
        <p:spPr>
          <a:xfrm rot="5400000">
            <a:off x="4446051" y="4297391"/>
            <a:ext cx="485859" cy="161953"/>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8" name="Dikdörtgen 7"/>
          <p:cNvSpPr/>
          <p:nvPr/>
        </p:nvSpPr>
        <p:spPr>
          <a:xfrm>
            <a:off x="3707904" y="4725144"/>
            <a:ext cx="1944216" cy="64807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tr-TR" sz="2400" dirty="0" smtClean="0"/>
              <a:t>Hedef</a:t>
            </a:r>
            <a:endParaRPr lang="tr-TR" sz="2400" dirty="0"/>
          </a:p>
        </p:txBody>
      </p:sp>
      <p:sp>
        <p:nvSpPr>
          <p:cNvPr id="9" name="Dikdörtgen 8"/>
          <p:cNvSpPr/>
          <p:nvPr/>
        </p:nvSpPr>
        <p:spPr>
          <a:xfrm>
            <a:off x="6084168" y="4725144"/>
            <a:ext cx="1944216" cy="64807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tr-TR" sz="2400" dirty="0" smtClean="0"/>
              <a:t>Hedef</a:t>
            </a:r>
            <a:endParaRPr lang="tr-TR" sz="2400" dirty="0"/>
          </a:p>
        </p:txBody>
      </p:sp>
      <p:sp>
        <p:nvSpPr>
          <p:cNvPr id="10" name="Sağ Ok 9"/>
          <p:cNvSpPr/>
          <p:nvPr/>
        </p:nvSpPr>
        <p:spPr>
          <a:xfrm rot="7359246">
            <a:off x="3304189" y="4323934"/>
            <a:ext cx="485859" cy="161953"/>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11" name="Sağ Ok 10"/>
          <p:cNvSpPr/>
          <p:nvPr/>
        </p:nvSpPr>
        <p:spPr>
          <a:xfrm rot="3590770">
            <a:off x="5721198" y="4318837"/>
            <a:ext cx="485859" cy="161953"/>
          </a:xfrm>
          <a:prstGeom prst="rightArrow">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34036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Dinamik ve Statik IP</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600200"/>
            <a:ext cx="8229600" cy="3845024"/>
          </a:xfrm>
        </p:spPr>
        <p:txBody>
          <a:bodyPr>
            <a:normAutofit fontScale="85000" lnSpcReduction="10000"/>
          </a:bodyPr>
          <a:lstStyle/>
          <a:p>
            <a:pPr marL="0" indent="0">
              <a:lnSpc>
                <a:spcPct val="150000"/>
              </a:lnSpc>
              <a:buNone/>
            </a:pPr>
            <a:r>
              <a:rPr lang="tr-TR" sz="2400" dirty="0" smtClean="0">
                <a:latin typeface="Palatino Linotype" panose="02040502050505030304" pitchFamily="18" charset="0"/>
              </a:rPr>
              <a:t>	İnternete </a:t>
            </a:r>
            <a:r>
              <a:rPr lang="tr-TR" sz="2400" dirty="0">
                <a:latin typeface="Palatino Linotype" panose="02040502050505030304" pitchFamily="18" charset="0"/>
              </a:rPr>
              <a:t>bağlanan kullanıcının dış dünyaya bağlantı sağladığı gerçek IP adresi çoğu zaman dinamiktir. Kullanıcının hizmet aldığı internet servis sağlayıcı, kullanıcıya o an boşta bulunan bir IP adresini verir. Bu yüzden internete her bağlantı yapıldığı zaman kullanıcıların dış dünyaya açıldıkları gerçek IP adresi değişebilmektedir.</a:t>
            </a:r>
          </a:p>
          <a:p>
            <a:pPr marL="0" indent="0">
              <a:lnSpc>
                <a:spcPct val="150000"/>
              </a:lnSpc>
              <a:buNone/>
            </a:pPr>
            <a:endParaRPr lang="tr-TR" sz="2400" dirty="0">
              <a:latin typeface="Palatino Linotype" panose="02040502050505030304" pitchFamily="18" charset="0"/>
            </a:endParaRPr>
          </a:p>
          <a:p>
            <a:pPr marL="0" indent="0">
              <a:lnSpc>
                <a:spcPct val="150000"/>
              </a:lnSpc>
              <a:buNone/>
            </a:pPr>
            <a:r>
              <a:rPr lang="tr-TR" sz="2400" dirty="0" smtClean="0">
                <a:latin typeface="Palatino Linotype" panose="02040502050505030304" pitchFamily="18" charset="0"/>
              </a:rPr>
              <a:t>	Statik </a:t>
            </a:r>
            <a:r>
              <a:rPr lang="tr-TR" sz="2400" dirty="0">
                <a:latin typeface="Palatino Linotype" panose="02040502050505030304" pitchFamily="18" charset="0"/>
              </a:rPr>
              <a:t>IP adresleri olan bilgisayarların adresleri değişmez. Sunucu görevi gören bilgisayarlar için tercih edilir.</a:t>
            </a:r>
          </a:p>
        </p:txBody>
      </p:sp>
    </p:spTree>
    <p:extLst>
      <p:ext uri="{BB962C8B-B14F-4D97-AF65-F5344CB8AC3E}">
        <p14:creationId xmlns:p14="http://schemas.microsoft.com/office/powerpoint/2010/main" val="367506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Palatino Linotype" panose="02040502050505030304" pitchFamily="18" charset="0"/>
              </a:rPr>
              <a:t>IP Adresi Sınıfları</a:t>
            </a:r>
            <a:endParaRPr lang="tr-TR" b="1" dirty="0">
              <a:latin typeface="Palatino Linotype" panose="02040502050505030304" pitchFamily="18" charset="0"/>
            </a:endParaRPr>
          </a:p>
        </p:txBody>
      </p:sp>
      <p:sp>
        <p:nvSpPr>
          <p:cNvPr id="3" name="İçerik Yer Tutucusu 2"/>
          <p:cNvSpPr>
            <a:spLocks noGrp="1"/>
          </p:cNvSpPr>
          <p:nvPr>
            <p:ph idx="1"/>
          </p:nvPr>
        </p:nvSpPr>
        <p:spPr>
          <a:xfrm>
            <a:off x="457200" y="1268760"/>
            <a:ext cx="8229600" cy="3989040"/>
          </a:xfrm>
        </p:spPr>
        <p:txBody>
          <a:bodyPr>
            <a:noAutofit/>
          </a:bodyPr>
          <a:lstStyle/>
          <a:p>
            <a:pPr marL="0" indent="0">
              <a:lnSpc>
                <a:spcPct val="170000"/>
              </a:lnSpc>
              <a:spcBef>
                <a:spcPts val="200"/>
              </a:spcBef>
              <a:buNone/>
            </a:pPr>
            <a:r>
              <a:rPr lang="tr-TR" sz="1400" dirty="0" smtClean="0">
                <a:latin typeface="Palatino Linotype" panose="02040502050505030304" pitchFamily="18" charset="0"/>
              </a:rPr>
              <a:t>Kullanım </a:t>
            </a:r>
            <a:r>
              <a:rPr lang="tr-TR" sz="1400" dirty="0">
                <a:latin typeface="Palatino Linotype" panose="02040502050505030304" pitchFamily="18" charset="0"/>
              </a:rPr>
              <a:t>alanlarına göre IP Adresleri sınıflandırılır. Sınıflamalı adreslemede A, B, C ve D </a:t>
            </a:r>
            <a:r>
              <a:rPr lang="tr-TR" sz="1400" dirty="0" smtClean="0">
                <a:latin typeface="Palatino Linotype" panose="02040502050505030304" pitchFamily="18" charset="0"/>
              </a:rPr>
              <a:t>olarak </a:t>
            </a:r>
            <a:r>
              <a:rPr lang="tr-TR" sz="1400" dirty="0">
                <a:latin typeface="Palatino Linotype" panose="02040502050505030304" pitchFamily="18" charset="0"/>
              </a:rPr>
              <a:t>adlandırılan dört değişik sınıf vardır. Her sınıf, farklı büyüklükte ağlara cevap verecek ölçüde IP adresine sahip olup A en büyük olanıdır. E sınıfı saklı tutulmuştur.</a:t>
            </a:r>
            <a:endParaRPr lang="tr-TR" sz="1400" dirty="0" smtClean="0">
              <a:latin typeface="Palatino Linotype" panose="02040502050505030304" pitchFamily="18" charset="0"/>
            </a:endParaRPr>
          </a:p>
          <a:p>
            <a:pPr marL="0" indent="0">
              <a:lnSpc>
                <a:spcPct val="170000"/>
              </a:lnSpc>
              <a:spcBef>
                <a:spcPts val="200"/>
              </a:spcBef>
              <a:buNone/>
            </a:pPr>
            <a:r>
              <a:rPr lang="tr-TR" sz="1400" dirty="0" smtClean="0">
                <a:latin typeface="Palatino Linotype" panose="02040502050505030304" pitchFamily="18" charset="0"/>
              </a:rPr>
              <a:t>A </a:t>
            </a:r>
            <a:r>
              <a:rPr lang="tr-TR" sz="1400" dirty="0">
                <a:latin typeface="Palatino Linotype" panose="02040502050505030304" pitchFamily="18" charset="0"/>
              </a:rPr>
              <a:t>sınıfı </a:t>
            </a:r>
            <a:r>
              <a:rPr lang="tr-TR" sz="1400" dirty="0" smtClean="0">
                <a:latin typeface="Palatino Linotype" panose="02040502050505030304" pitchFamily="18" charset="0"/>
              </a:rPr>
              <a:t>1-127,	B </a:t>
            </a:r>
            <a:r>
              <a:rPr lang="tr-TR" sz="1400" dirty="0">
                <a:latin typeface="Palatino Linotype" panose="02040502050505030304" pitchFamily="18" charset="0"/>
              </a:rPr>
              <a:t>sınıfı </a:t>
            </a:r>
            <a:r>
              <a:rPr lang="tr-TR" sz="1400" dirty="0" smtClean="0">
                <a:latin typeface="Palatino Linotype" panose="02040502050505030304" pitchFamily="18" charset="0"/>
              </a:rPr>
              <a:t>128-191,	C </a:t>
            </a:r>
            <a:r>
              <a:rPr lang="tr-TR" sz="1400" dirty="0">
                <a:latin typeface="Palatino Linotype" panose="02040502050505030304" pitchFamily="18" charset="0"/>
              </a:rPr>
              <a:t>sınıfı 192-223, </a:t>
            </a:r>
            <a:endParaRPr lang="tr-TR" sz="1400" dirty="0" smtClean="0">
              <a:latin typeface="Palatino Linotype" panose="02040502050505030304" pitchFamily="18" charset="0"/>
            </a:endParaRPr>
          </a:p>
          <a:p>
            <a:pPr marL="0" indent="0">
              <a:lnSpc>
                <a:spcPct val="170000"/>
              </a:lnSpc>
              <a:spcBef>
                <a:spcPts val="200"/>
              </a:spcBef>
              <a:buNone/>
            </a:pPr>
            <a:r>
              <a:rPr lang="tr-TR" sz="1400" dirty="0" smtClean="0">
                <a:latin typeface="Palatino Linotype" panose="02040502050505030304" pitchFamily="18" charset="0"/>
              </a:rPr>
              <a:t>D sınıfı 224-239, 	E Sınıfı 240-255</a:t>
            </a:r>
          </a:p>
          <a:p>
            <a:pPr marL="0" indent="0" algn="ctr">
              <a:lnSpc>
                <a:spcPct val="170000"/>
              </a:lnSpc>
              <a:spcBef>
                <a:spcPts val="200"/>
              </a:spcBef>
              <a:buNone/>
            </a:pPr>
            <a:r>
              <a:rPr lang="tr-TR" sz="1400" b="1" dirty="0" smtClean="0">
                <a:latin typeface="Palatino Linotype" panose="02040502050505030304" pitchFamily="18" charset="0"/>
              </a:rPr>
              <a:t>Örneğin</a:t>
            </a:r>
            <a:r>
              <a:rPr lang="tr-TR" sz="1400" b="1" dirty="0">
                <a:latin typeface="Palatino Linotype" panose="02040502050505030304" pitchFamily="18" charset="0"/>
              </a:rPr>
              <a:t>;</a:t>
            </a:r>
          </a:p>
          <a:p>
            <a:pPr algn="ctr">
              <a:lnSpc>
                <a:spcPct val="170000"/>
              </a:lnSpc>
              <a:spcBef>
                <a:spcPts val="200"/>
              </a:spcBef>
            </a:pPr>
            <a:r>
              <a:rPr lang="tr-TR" sz="1400" dirty="0">
                <a:latin typeface="Palatino Linotype" panose="02040502050505030304" pitchFamily="18" charset="0"/>
              </a:rPr>
              <a:t>A Sınıfı IP Adresleri 1.aaa.bbb.ccc / 127.aaa.bbb.ccc</a:t>
            </a:r>
          </a:p>
          <a:p>
            <a:pPr algn="ctr">
              <a:lnSpc>
                <a:spcPct val="170000"/>
              </a:lnSpc>
              <a:spcBef>
                <a:spcPts val="200"/>
              </a:spcBef>
            </a:pPr>
            <a:r>
              <a:rPr lang="tr-TR" sz="1400" dirty="0">
                <a:latin typeface="Palatino Linotype" panose="02040502050505030304" pitchFamily="18" charset="0"/>
              </a:rPr>
              <a:t>B Sınıfı IP Adresleri 128.aaa.bbb.ccc / 191.aaa.bbb.ccc</a:t>
            </a:r>
          </a:p>
          <a:p>
            <a:pPr algn="ctr">
              <a:lnSpc>
                <a:spcPct val="170000"/>
              </a:lnSpc>
              <a:spcBef>
                <a:spcPts val="200"/>
              </a:spcBef>
            </a:pPr>
            <a:r>
              <a:rPr lang="tr-TR" sz="1400" dirty="0">
                <a:latin typeface="Palatino Linotype" panose="02040502050505030304" pitchFamily="18" charset="0"/>
              </a:rPr>
              <a:t>C Sınıfı IP Adresleri 192.aaa.bbb.ccc - 223.aaa.bbb.ccc aralığındadır.</a:t>
            </a:r>
          </a:p>
        </p:txBody>
      </p:sp>
    </p:spTree>
    <p:extLst>
      <p:ext uri="{BB962C8B-B14F-4D97-AF65-F5344CB8AC3E}">
        <p14:creationId xmlns:p14="http://schemas.microsoft.com/office/powerpoint/2010/main" val="301624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989</Words>
  <Application>Microsoft Office PowerPoint</Application>
  <PresentationFormat>Ekran Gösterisi (4:3)</PresentationFormat>
  <Paragraphs>128</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11.Hafta</vt:lpstr>
      <vt:lpstr>IP Adresi Nedir?</vt:lpstr>
      <vt:lpstr>IP Adresleri</vt:lpstr>
      <vt:lpstr>IP v4 Adresleri</vt:lpstr>
      <vt:lpstr>IP v4 Yayınları (CAST)</vt:lpstr>
      <vt:lpstr>IP v4 Yayınları (CAST)</vt:lpstr>
      <vt:lpstr>IP v4 Yayınları (CAST)</vt:lpstr>
      <vt:lpstr>Dinamik ve Statik IP</vt:lpstr>
      <vt:lpstr>IP Adresi Sınıfları</vt:lpstr>
      <vt:lpstr>A Sınıfı IP Adresleri</vt:lpstr>
      <vt:lpstr>B Sınıfı IP Adresleri</vt:lpstr>
      <vt:lpstr>C Sınıfı IP Adresleri</vt:lpstr>
      <vt:lpstr>D ve E Sınıfı IP Adresleri</vt:lpstr>
      <vt:lpstr>Özel IP Adresleri</vt:lpstr>
      <vt:lpstr>Özel IP Adresleri</vt:lpstr>
      <vt:lpstr>IP v6 Adresleri</vt:lpstr>
      <vt:lpstr>IP v6 Adresleri</vt:lpstr>
      <vt:lpstr>IP v6 Adresleri</vt:lpstr>
      <vt:lpstr>IP Yapılandırma</vt:lpstr>
      <vt:lpstr>IP Yapılandırma</vt:lpstr>
      <vt:lpstr>Teşekkürler…</vt:lpstr>
    </vt:vector>
  </TitlesOfParts>
  <Manager>www.aliosmangokcan.com</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SUNUCU İŞLETİM SİSTEMLERİ</dc:title>
  <dc:creator>Ali Osman Gökcan</dc:creator>
  <cp:lastModifiedBy>tmyo312</cp:lastModifiedBy>
  <cp:revision>73</cp:revision>
  <dcterms:created xsi:type="dcterms:W3CDTF">2016-02-27T17:53:00Z</dcterms:created>
  <dcterms:modified xsi:type="dcterms:W3CDTF">2016-12-26T15:16:40Z</dcterms:modified>
</cp:coreProperties>
</file>