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3" r:id="rId6"/>
    <p:sldId id="284" r:id="rId7"/>
    <p:sldId id="285" r:id="rId8"/>
    <p:sldId id="260" r:id="rId9"/>
    <p:sldId id="286" r:id="rId10"/>
    <p:sldId id="262" r:id="rId11"/>
    <p:sldId id="287" r:id="rId12"/>
    <p:sldId id="263" r:id="rId13"/>
    <p:sldId id="261" r:id="rId14"/>
    <p:sldId id="264" r:id="rId15"/>
    <p:sldId id="265" r:id="rId16"/>
    <p:sldId id="266" r:id="rId17"/>
    <p:sldId id="267" r:id="rId18"/>
    <p:sldId id="277" r:id="rId19"/>
    <p:sldId id="278" r:id="rId20"/>
    <p:sldId id="279" r:id="rId21"/>
    <p:sldId id="280" r:id="rId22"/>
    <p:sldId id="281" r:id="rId23"/>
    <p:sldId id="268" r:id="rId24"/>
    <p:sldId id="270" r:id="rId25"/>
    <p:sldId id="271" r:id="rId26"/>
    <p:sldId id="272" r:id="rId27"/>
    <p:sldId id="269" r:id="rId28"/>
    <p:sldId id="273" r:id="rId29"/>
    <p:sldId id="274" r:id="rId30"/>
    <p:sldId id="275" r:id="rId31"/>
    <p:sldId id="282" r:id="rId3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>
      <p:cViewPr varScale="1">
        <p:scale>
          <a:sx n="116" d="100"/>
          <a:sy n="116" d="100"/>
        </p:scale>
        <p:origin x="133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27.03.2017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27.03.2017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27.03.2017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27.03.2017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iosmangokcan.com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il@aliosmangokcan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403648" y="764704"/>
            <a:ext cx="6696745" cy="936104"/>
          </a:xfrm>
        </p:spPr>
        <p:txBody>
          <a:bodyPr>
            <a:normAutofit/>
          </a:bodyPr>
          <a:lstStyle/>
          <a:p>
            <a:r>
              <a:rPr lang="tr-TR" sz="2400" dirty="0" smtClean="0">
                <a:latin typeface="Palatino Linotype" panose="02040502050505030304" pitchFamily="18" charset="0"/>
              </a:rPr>
              <a:t>Turgutlu Meslek Yüksek Okulu </a:t>
            </a:r>
            <a:br>
              <a:rPr lang="tr-TR" sz="2400" dirty="0" smtClean="0">
                <a:latin typeface="Palatino Linotype" panose="02040502050505030304" pitchFamily="18" charset="0"/>
              </a:rPr>
            </a:br>
            <a:r>
              <a:rPr lang="tr-TR" sz="2400" dirty="0" smtClean="0">
                <a:latin typeface="Palatino Linotype" panose="02040502050505030304" pitchFamily="18" charset="0"/>
              </a:rPr>
              <a:t>Bilgisayar Programcılığı</a:t>
            </a:r>
            <a:endParaRPr lang="tr-TR" sz="2400" dirty="0">
              <a:latin typeface="Palatino Linotype" panose="02040502050505030304" pitchFamily="18" charset="0"/>
            </a:endParaRPr>
          </a:p>
        </p:txBody>
      </p:sp>
      <p:pic>
        <p:nvPicPr>
          <p:cNvPr id="1029" name="Picture 5" descr="C:\Users\aLoNSo\Desktop\serve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84984"/>
            <a:ext cx="2880320" cy="216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aşlık 1"/>
          <p:cNvSpPr txBox="1">
            <a:spLocks/>
          </p:cNvSpPr>
          <p:nvPr/>
        </p:nvSpPr>
        <p:spPr>
          <a:xfrm>
            <a:off x="1896026" y="2132856"/>
            <a:ext cx="5495964" cy="969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b="1" dirty="0" smtClean="0">
                <a:latin typeface="Palatino Linotype" panose="02040502050505030304" pitchFamily="18" charset="0"/>
              </a:rPr>
              <a:t>Sunucu İşletim Sistemleri</a:t>
            </a:r>
          </a:p>
          <a:p>
            <a:endParaRPr lang="tr-TR" sz="3200" b="1" dirty="0" smtClean="0">
              <a:latin typeface="Palatino Linotype" panose="02040502050505030304" pitchFamily="18" charset="0"/>
            </a:endParaRPr>
          </a:p>
          <a:p>
            <a:r>
              <a:rPr lang="tr-TR" sz="3200" b="1" dirty="0" smtClean="0">
                <a:latin typeface="Palatino Linotype" panose="02040502050505030304" pitchFamily="18" charset="0"/>
              </a:rPr>
              <a:t>1.Hafta</a:t>
            </a:r>
            <a:endParaRPr lang="tr-TR" sz="32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94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latin typeface="Palatino Linotype" panose="02040502050505030304" pitchFamily="18" charset="0"/>
              </a:rPr>
              <a:t>MacOs</a:t>
            </a:r>
            <a:r>
              <a:rPr lang="tr-TR" b="1" dirty="0" smtClean="0">
                <a:latin typeface="Palatino Linotype" panose="02040502050505030304" pitchFamily="18" charset="0"/>
              </a:rPr>
              <a:t> Çeşitleri</a:t>
            </a:r>
            <a:endParaRPr lang="tr-TR" b="1" dirty="0">
              <a:latin typeface="Palatino Linotype" panose="0204050205050503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err="1" smtClean="0">
                <a:latin typeface="Palatino Linotype" panose="02040502050505030304" pitchFamily="18" charset="0"/>
              </a:rPr>
              <a:t>MacOS</a:t>
            </a:r>
            <a:r>
              <a:rPr lang="tr-TR" dirty="0" smtClean="0">
                <a:latin typeface="Palatino Linotype" panose="02040502050505030304" pitchFamily="18" charset="0"/>
              </a:rPr>
              <a:t> X 10.0  </a:t>
            </a:r>
            <a:r>
              <a:rPr lang="tr-TR" dirty="0" smtClean="0">
                <a:latin typeface="Palatino Linotype" panose="02040502050505030304" pitchFamily="18" charset="0"/>
                <a:sym typeface="Wingdings" panose="05000000000000000000" pitchFamily="2" charset="2"/>
              </a:rPr>
              <a:t> </a:t>
            </a:r>
            <a:r>
              <a:rPr lang="tr-TR" dirty="0" err="1" smtClean="0">
                <a:latin typeface="Palatino Linotype" panose="02040502050505030304" pitchFamily="18" charset="0"/>
                <a:sym typeface="Wingdings" panose="05000000000000000000" pitchFamily="2" charset="2"/>
              </a:rPr>
              <a:t>Cheetah</a:t>
            </a:r>
            <a:r>
              <a:rPr lang="tr-TR" dirty="0" smtClean="0">
                <a:latin typeface="Palatino Linotype" panose="02040502050505030304" pitchFamily="18" charset="0"/>
                <a:sym typeface="Wingdings" panose="05000000000000000000" pitchFamily="2" charset="2"/>
              </a:rPr>
              <a:t>  </a:t>
            </a:r>
            <a:r>
              <a:rPr lang="tr-TR" sz="2200" dirty="0" smtClean="0">
                <a:latin typeface="Palatino Linotype" panose="02040502050505030304" pitchFamily="18" charset="0"/>
                <a:sym typeface="Wingdings" panose="05000000000000000000" pitchFamily="2" charset="2"/>
              </a:rPr>
              <a:t>(2000 Yılından itibaren)</a:t>
            </a:r>
            <a:endParaRPr lang="tr-TR" sz="2600" dirty="0" smtClean="0">
              <a:latin typeface="Palatino Linotype" panose="02040502050505030304" pitchFamily="18" charset="0"/>
              <a:sym typeface="Wingdings" panose="05000000000000000000" pitchFamily="2" charset="2"/>
            </a:endParaRPr>
          </a:p>
          <a:p>
            <a:r>
              <a:rPr lang="tr-TR" dirty="0" err="1" smtClean="0">
                <a:latin typeface="Palatino Linotype" panose="02040502050505030304" pitchFamily="18" charset="0"/>
              </a:rPr>
              <a:t>MacOS</a:t>
            </a:r>
            <a:r>
              <a:rPr lang="tr-TR" dirty="0" smtClean="0">
                <a:latin typeface="Palatino Linotype" panose="02040502050505030304" pitchFamily="18" charset="0"/>
              </a:rPr>
              <a:t> X 10.1  </a:t>
            </a:r>
            <a:r>
              <a:rPr lang="tr-TR" dirty="0" smtClean="0">
                <a:latin typeface="Palatino Linotype" panose="02040502050505030304" pitchFamily="18" charset="0"/>
                <a:sym typeface="Wingdings" panose="05000000000000000000" pitchFamily="2" charset="2"/>
              </a:rPr>
              <a:t> Puma</a:t>
            </a:r>
          </a:p>
          <a:p>
            <a:r>
              <a:rPr lang="tr-TR" dirty="0" err="1" smtClean="0">
                <a:latin typeface="Palatino Linotype" panose="02040502050505030304" pitchFamily="18" charset="0"/>
              </a:rPr>
              <a:t>MacOS</a:t>
            </a:r>
            <a:r>
              <a:rPr lang="tr-TR" dirty="0" smtClean="0">
                <a:latin typeface="Palatino Linotype" panose="02040502050505030304" pitchFamily="18" charset="0"/>
              </a:rPr>
              <a:t> X 10.2  </a:t>
            </a:r>
            <a:r>
              <a:rPr lang="tr-TR" dirty="0" smtClean="0">
                <a:latin typeface="Palatino Linotype" panose="02040502050505030304" pitchFamily="18" charset="0"/>
                <a:sym typeface="Wingdings" panose="05000000000000000000" pitchFamily="2" charset="2"/>
              </a:rPr>
              <a:t> Jaguar</a:t>
            </a:r>
          </a:p>
          <a:p>
            <a:r>
              <a:rPr lang="tr-TR" dirty="0" err="1" smtClean="0">
                <a:latin typeface="Palatino Linotype" panose="02040502050505030304" pitchFamily="18" charset="0"/>
              </a:rPr>
              <a:t>MacOS</a:t>
            </a:r>
            <a:r>
              <a:rPr lang="tr-TR" dirty="0" smtClean="0">
                <a:latin typeface="Palatino Linotype" panose="02040502050505030304" pitchFamily="18" charset="0"/>
              </a:rPr>
              <a:t> X 10.3  </a:t>
            </a:r>
            <a:r>
              <a:rPr lang="tr-TR" dirty="0" smtClean="0">
                <a:latin typeface="Palatino Linotype" panose="02040502050505030304" pitchFamily="18" charset="0"/>
                <a:sym typeface="Wingdings" panose="05000000000000000000" pitchFamily="2" charset="2"/>
              </a:rPr>
              <a:t> </a:t>
            </a:r>
            <a:r>
              <a:rPr lang="tr-TR" dirty="0" err="1" smtClean="0">
                <a:latin typeface="Palatino Linotype" panose="02040502050505030304" pitchFamily="18" charset="0"/>
                <a:sym typeface="Wingdings" panose="05000000000000000000" pitchFamily="2" charset="2"/>
              </a:rPr>
              <a:t>Panther</a:t>
            </a:r>
            <a:endParaRPr lang="tr-TR" dirty="0" smtClean="0">
              <a:latin typeface="Palatino Linotype" panose="02040502050505030304" pitchFamily="18" charset="0"/>
              <a:sym typeface="Wingdings" panose="05000000000000000000" pitchFamily="2" charset="2"/>
            </a:endParaRPr>
          </a:p>
          <a:p>
            <a:r>
              <a:rPr lang="tr-TR" dirty="0" err="1" smtClean="0">
                <a:latin typeface="Palatino Linotype" panose="02040502050505030304" pitchFamily="18" charset="0"/>
              </a:rPr>
              <a:t>MacOS</a:t>
            </a:r>
            <a:r>
              <a:rPr lang="tr-TR" dirty="0" smtClean="0">
                <a:latin typeface="Palatino Linotype" panose="02040502050505030304" pitchFamily="18" charset="0"/>
              </a:rPr>
              <a:t> X 10.4  </a:t>
            </a:r>
            <a:r>
              <a:rPr lang="tr-TR" dirty="0" smtClean="0">
                <a:latin typeface="Palatino Linotype" panose="02040502050505030304" pitchFamily="18" charset="0"/>
                <a:sym typeface="Wingdings" panose="05000000000000000000" pitchFamily="2" charset="2"/>
              </a:rPr>
              <a:t> </a:t>
            </a:r>
            <a:r>
              <a:rPr lang="tr-TR" dirty="0" err="1" smtClean="0">
                <a:latin typeface="Palatino Linotype" panose="02040502050505030304" pitchFamily="18" charset="0"/>
                <a:sym typeface="Wingdings" panose="05000000000000000000" pitchFamily="2" charset="2"/>
              </a:rPr>
              <a:t>Tiger</a:t>
            </a:r>
            <a:endParaRPr lang="tr-TR" dirty="0" smtClean="0">
              <a:latin typeface="Palatino Linotype" panose="02040502050505030304" pitchFamily="18" charset="0"/>
              <a:sym typeface="Wingdings" panose="05000000000000000000" pitchFamily="2" charset="2"/>
            </a:endParaRPr>
          </a:p>
          <a:p>
            <a:r>
              <a:rPr lang="tr-TR" dirty="0" err="1" smtClean="0">
                <a:latin typeface="Palatino Linotype" panose="02040502050505030304" pitchFamily="18" charset="0"/>
              </a:rPr>
              <a:t>MacOS</a:t>
            </a:r>
            <a:r>
              <a:rPr lang="tr-TR" dirty="0" smtClean="0">
                <a:latin typeface="Palatino Linotype" panose="02040502050505030304" pitchFamily="18" charset="0"/>
              </a:rPr>
              <a:t> X 10.5  </a:t>
            </a:r>
            <a:r>
              <a:rPr lang="tr-TR" dirty="0" smtClean="0">
                <a:latin typeface="Palatino Linotype" panose="02040502050505030304" pitchFamily="18" charset="0"/>
                <a:sym typeface="Wingdings" panose="05000000000000000000" pitchFamily="2" charset="2"/>
              </a:rPr>
              <a:t> Leopard</a:t>
            </a:r>
          </a:p>
          <a:p>
            <a:r>
              <a:rPr lang="tr-TR" dirty="0" err="1" smtClean="0">
                <a:latin typeface="Palatino Linotype" panose="02040502050505030304" pitchFamily="18" charset="0"/>
              </a:rPr>
              <a:t>MacOS</a:t>
            </a:r>
            <a:r>
              <a:rPr lang="tr-TR" dirty="0" smtClean="0">
                <a:latin typeface="Palatino Linotype" panose="02040502050505030304" pitchFamily="18" charset="0"/>
              </a:rPr>
              <a:t> X 10.6  </a:t>
            </a:r>
            <a:r>
              <a:rPr lang="tr-TR" dirty="0" smtClean="0">
                <a:latin typeface="Palatino Linotype" panose="02040502050505030304" pitchFamily="18" charset="0"/>
                <a:sym typeface="Wingdings" panose="05000000000000000000" pitchFamily="2" charset="2"/>
              </a:rPr>
              <a:t> </a:t>
            </a:r>
            <a:r>
              <a:rPr lang="tr-TR" dirty="0" err="1" smtClean="0">
                <a:latin typeface="Palatino Linotype" panose="02040502050505030304" pitchFamily="18" charset="0"/>
                <a:sym typeface="Wingdings" panose="05000000000000000000" pitchFamily="2" charset="2"/>
              </a:rPr>
              <a:t>Snow</a:t>
            </a:r>
            <a:r>
              <a:rPr lang="tr-TR" dirty="0" smtClean="0">
                <a:latin typeface="Palatino Linotype" panose="02040502050505030304" pitchFamily="18" charset="0"/>
                <a:sym typeface="Wingdings" panose="05000000000000000000" pitchFamily="2" charset="2"/>
              </a:rPr>
              <a:t> Leopard</a:t>
            </a:r>
          </a:p>
          <a:p>
            <a:r>
              <a:rPr lang="tr-TR" dirty="0" err="1" smtClean="0">
                <a:latin typeface="Palatino Linotype" panose="02040502050505030304" pitchFamily="18" charset="0"/>
                <a:sym typeface="Wingdings" panose="05000000000000000000" pitchFamily="2" charset="2"/>
              </a:rPr>
              <a:t>Lion</a:t>
            </a:r>
            <a:r>
              <a:rPr lang="tr-TR" dirty="0" smtClean="0">
                <a:latin typeface="Palatino Linotype" panose="02040502050505030304" pitchFamily="18" charset="0"/>
                <a:sym typeface="Wingdings" panose="05000000000000000000" pitchFamily="2" charset="2"/>
              </a:rPr>
              <a:t>, </a:t>
            </a:r>
            <a:r>
              <a:rPr lang="tr-TR" dirty="0" err="1" smtClean="0">
                <a:latin typeface="Palatino Linotype" panose="02040502050505030304" pitchFamily="18" charset="0"/>
                <a:sym typeface="Wingdings" panose="05000000000000000000" pitchFamily="2" charset="2"/>
              </a:rPr>
              <a:t>Mountain</a:t>
            </a:r>
            <a:r>
              <a:rPr lang="tr-TR" dirty="0" smtClean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tr-TR" dirty="0" err="1" smtClean="0">
                <a:latin typeface="Palatino Linotype" panose="02040502050505030304" pitchFamily="18" charset="0"/>
                <a:sym typeface="Wingdings" panose="05000000000000000000" pitchFamily="2" charset="2"/>
              </a:rPr>
              <a:t>Lion</a:t>
            </a:r>
            <a:r>
              <a:rPr lang="tr-TR" dirty="0" smtClean="0">
                <a:latin typeface="Palatino Linotype" panose="02040502050505030304" pitchFamily="18" charset="0"/>
                <a:sym typeface="Wingdings" panose="05000000000000000000" pitchFamily="2" charset="2"/>
              </a:rPr>
              <a:t>, </a:t>
            </a:r>
            <a:r>
              <a:rPr lang="tr-TR" dirty="0" err="1" smtClean="0">
                <a:latin typeface="Palatino Linotype" panose="02040502050505030304" pitchFamily="18" charset="0"/>
                <a:sym typeface="Wingdings" panose="05000000000000000000" pitchFamily="2" charset="2"/>
              </a:rPr>
              <a:t>Mavericks</a:t>
            </a:r>
            <a:r>
              <a:rPr lang="tr-TR" dirty="0" smtClean="0">
                <a:latin typeface="Palatino Linotype" panose="02040502050505030304" pitchFamily="18" charset="0"/>
                <a:sym typeface="Wingdings" panose="05000000000000000000" pitchFamily="2" charset="2"/>
              </a:rPr>
              <a:t>, </a:t>
            </a:r>
            <a:r>
              <a:rPr lang="tr-TR" dirty="0" err="1" smtClean="0">
                <a:latin typeface="Palatino Linotype" panose="02040502050505030304" pitchFamily="18" charset="0"/>
                <a:sym typeface="Wingdings" panose="05000000000000000000" pitchFamily="2" charset="2"/>
              </a:rPr>
              <a:t>Yosemite</a:t>
            </a:r>
            <a:r>
              <a:rPr lang="tr-TR" dirty="0" smtClean="0">
                <a:latin typeface="Palatino Linotype" panose="02040502050505030304" pitchFamily="18" charset="0"/>
                <a:sym typeface="Wingdings" panose="05000000000000000000" pitchFamily="2" charset="2"/>
              </a:rPr>
              <a:t>, El </a:t>
            </a:r>
            <a:r>
              <a:rPr lang="tr-TR" dirty="0" err="1" smtClean="0">
                <a:latin typeface="Palatino Linotype" panose="02040502050505030304" pitchFamily="18" charset="0"/>
                <a:sym typeface="Wingdings" panose="05000000000000000000" pitchFamily="2" charset="2"/>
              </a:rPr>
              <a:t>Capitan</a:t>
            </a:r>
            <a:r>
              <a:rPr lang="tr-TR" dirty="0" smtClean="0">
                <a:latin typeface="Palatino Linotype" panose="02040502050505030304" pitchFamily="18" charset="0"/>
                <a:sym typeface="Wingdings" panose="05000000000000000000" pitchFamily="2" charset="2"/>
              </a:rPr>
              <a:t>, Sierra</a:t>
            </a:r>
          </a:p>
          <a:p>
            <a:endParaRPr lang="tr-TR" dirty="0" smtClean="0">
              <a:latin typeface="Palatino Linotype" panose="02040502050505030304" pitchFamily="18" charset="0"/>
              <a:sym typeface="Wingdings" panose="05000000000000000000" pitchFamily="2" charset="2"/>
            </a:endParaRPr>
          </a:p>
          <a:p>
            <a:endParaRPr lang="tr-TR" dirty="0" smtClean="0">
              <a:latin typeface="Palatino Linotype" panose="02040502050505030304" pitchFamily="18" charset="0"/>
              <a:sym typeface="Wingdings" panose="05000000000000000000" pitchFamily="2" charset="2"/>
            </a:endParaRPr>
          </a:p>
          <a:p>
            <a:endParaRPr lang="tr-TR" dirty="0">
              <a:latin typeface="Palatino Linotype" panose="02040502050505030304" pitchFamily="18" charset="0"/>
            </a:endParaRPr>
          </a:p>
        </p:txBody>
      </p:sp>
      <p:pic>
        <p:nvPicPr>
          <p:cNvPr id="2050" name="Picture 2" descr="C:\Users\aLoNSo\Desktop\MacOS_Logo_Vector_Fi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060848"/>
            <a:ext cx="2697509" cy="269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6213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latin typeface="Palatino Linotype" panose="02040502050505030304" pitchFamily="18" charset="0"/>
              </a:rPr>
              <a:t>Android</a:t>
            </a:r>
            <a:r>
              <a:rPr lang="tr-TR" dirty="0" smtClean="0">
                <a:latin typeface="Palatino Linotype" panose="02040502050505030304" pitchFamily="18" charset="0"/>
              </a:rPr>
              <a:t> Nedir?</a:t>
            </a:r>
            <a:endParaRPr lang="tr-TR" dirty="0">
              <a:latin typeface="Palatino Linotype" panose="0204050205050503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r-TR" b="1" dirty="0" err="1">
                <a:latin typeface="Palatino Linotype" panose="02040502050505030304" pitchFamily="18" charset="0"/>
              </a:rPr>
              <a:t>Android</a:t>
            </a:r>
            <a:r>
              <a:rPr lang="tr-TR" dirty="0">
                <a:latin typeface="Palatino Linotype" panose="02040502050505030304" pitchFamily="18" charset="0"/>
              </a:rPr>
              <a:t>; Google ve Open </a:t>
            </a:r>
            <a:r>
              <a:rPr lang="tr-TR" dirty="0" err="1">
                <a:latin typeface="Palatino Linotype" panose="02040502050505030304" pitchFamily="18" charset="0"/>
              </a:rPr>
              <a:t>Handset</a:t>
            </a:r>
            <a:r>
              <a:rPr lang="tr-TR" dirty="0">
                <a:latin typeface="Palatino Linotype" panose="02040502050505030304" pitchFamily="18" charset="0"/>
              </a:rPr>
              <a:t> </a:t>
            </a:r>
            <a:r>
              <a:rPr lang="tr-TR" dirty="0" err="1">
                <a:latin typeface="Palatino Linotype" panose="02040502050505030304" pitchFamily="18" charset="0"/>
              </a:rPr>
              <a:t>Alliance</a:t>
            </a:r>
            <a:r>
              <a:rPr lang="tr-TR" dirty="0">
                <a:latin typeface="Palatino Linotype" panose="02040502050505030304" pitchFamily="18" charset="0"/>
              </a:rPr>
              <a:t> tarafından, mobil cihazlar için geliştirilmekte olan, Linux tabanlı özgür </a:t>
            </a:r>
            <a:r>
              <a:rPr lang="tr-TR" dirty="0" smtClean="0">
                <a:latin typeface="Palatino Linotype" panose="02040502050505030304" pitchFamily="18" charset="0"/>
              </a:rPr>
              <a:t>ve </a:t>
            </a:r>
            <a:r>
              <a:rPr lang="tr-TR" dirty="0">
                <a:latin typeface="Palatino Linotype" panose="02040502050505030304" pitchFamily="18" charset="0"/>
              </a:rPr>
              <a:t>ücretsiz bir işletim sistemidir</a:t>
            </a:r>
            <a:r>
              <a:rPr lang="tr-TR" dirty="0" smtClean="0">
                <a:latin typeface="Palatino Linotype" panose="02040502050505030304" pitchFamily="18" charset="0"/>
              </a:rPr>
              <a:t>.</a:t>
            </a:r>
          </a:p>
          <a:p>
            <a:pPr marL="0" indent="0">
              <a:buNone/>
            </a:pPr>
            <a:endParaRPr lang="tr-TR" dirty="0" smtClean="0">
              <a:latin typeface="Palatino Linotype" panose="0204050205050503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>
                <a:latin typeface="Palatino Linotype" panose="02040502050505030304" pitchFamily="18" charset="0"/>
              </a:rPr>
              <a:t>Sistem </a:t>
            </a:r>
            <a:r>
              <a:rPr lang="tr-TR" dirty="0">
                <a:latin typeface="Palatino Linotype" panose="02040502050505030304" pitchFamily="18" charset="0"/>
              </a:rPr>
              <a:t>açık kaynak kodlu olsa da, kodlarının ufak ama çok önemli bir kısmı Google tarafından kapalı tutulmaktadır. </a:t>
            </a:r>
            <a:endParaRPr lang="tr-TR" dirty="0" smtClean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tr-TR" dirty="0" smtClean="0">
              <a:latin typeface="Palatino Linotype" panose="0204050205050503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>
                <a:latin typeface="Palatino Linotype" panose="02040502050505030304" pitchFamily="18" charset="0"/>
              </a:rPr>
              <a:t>Google </a:t>
            </a:r>
            <a:r>
              <a:rPr lang="tr-TR" dirty="0">
                <a:latin typeface="Palatino Linotype" panose="02040502050505030304" pitchFamily="18" charset="0"/>
              </a:rPr>
              <a:t>tarafından ücretsiz olmasının sebebi, sistemin daha hızlı ve çabuk gelişmesi, birçok popüler marka tarafından kullanılması ve bu sayede reklamlarını daha fazla kişiye ulaşmasını sağlamaktır. </a:t>
            </a:r>
            <a:endParaRPr lang="tr-TR" dirty="0" smtClean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tr-TR" dirty="0" smtClean="0">
              <a:latin typeface="Palatino Linotype" panose="0204050205050503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 smtClean="0">
                <a:latin typeface="Palatino Linotype" panose="02040502050505030304" pitchFamily="18" charset="0"/>
              </a:rPr>
              <a:t>Android'in</a:t>
            </a:r>
            <a:r>
              <a:rPr lang="tr-TR" dirty="0" smtClean="0">
                <a:latin typeface="Palatino Linotype" panose="02040502050505030304" pitchFamily="18" charset="0"/>
              </a:rPr>
              <a:t> </a:t>
            </a:r>
            <a:r>
              <a:rPr lang="tr-TR" dirty="0">
                <a:latin typeface="Palatino Linotype" panose="02040502050505030304" pitchFamily="18" charset="0"/>
              </a:rPr>
              <a:t>desteklenen uygulama uzantısı </a:t>
            </a:r>
            <a:r>
              <a:rPr lang="tr-TR" dirty="0" smtClean="0">
                <a:latin typeface="Palatino Linotype" panose="02040502050505030304" pitchFamily="18" charset="0"/>
              </a:rPr>
              <a:t>.</a:t>
            </a:r>
            <a:r>
              <a:rPr lang="tr-TR" dirty="0" err="1" smtClean="0">
                <a:latin typeface="Palatino Linotype" panose="02040502050505030304" pitchFamily="18" charset="0"/>
              </a:rPr>
              <a:t>apk’dır</a:t>
            </a:r>
            <a:r>
              <a:rPr lang="tr-TR" dirty="0" smtClean="0">
                <a:latin typeface="Palatino Linotype" panose="02040502050505030304" pitchFamily="18" charset="0"/>
              </a:rPr>
              <a:t>.</a:t>
            </a:r>
            <a:endParaRPr lang="tr-TR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401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7933838" cy="4353272"/>
          </a:xfrm>
          <a:prstGeom prst="rect">
            <a:avLst/>
          </a:prstGeom>
        </p:spPr>
      </p:pic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b="1" dirty="0" err="1" smtClean="0">
                <a:latin typeface="Palatino Linotype" panose="02040502050505030304" pitchFamily="18" charset="0"/>
              </a:rPr>
              <a:t>Android</a:t>
            </a:r>
            <a:r>
              <a:rPr lang="tr-TR" b="1" dirty="0" smtClean="0">
                <a:latin typeface="Palatino Linotype" panose="02040502050505030304" pitchFamily="18" charset="0"/>
              </a:rPr>
              <a:t> Çeşitleri</a:t>
            </a:r>
            <a:endParaRPr lang="tr-TR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64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atin typeface="Palatino Linotype" panose="02040502050505030304" pitchFamily="18" charset="0"/>
              </a:rPr>
              <a:t>Microsoft Windows Çeşitleri</a:t>
            </a:r>
            <a:endParaRPr lang="tr-TR" b="1" dirty="0">
              <a:latin typeface="Palatino Linotype" panose="0204050205050503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7584" y="1600200"/>
            <a:ext cx="3600400" cy="4525963"/>
          </a:xfrm>
        </p:spPr>
        <p:txBody>
          <a:bodyPr/>
          <a:lstStyle/>
          <a:p>
            <a:r>
              <a:rPr lang="tr-TR" dirty="0" smtClean="0">
                <a:latin typeface="Palatino Linotype" panose="02040502050505030304" pitchFamily="18" charset="0"/>
              </a:rPr>
              <a:t>Windows 3.1</a:t>
            </a:r>
          </a:p>
          <a:p>
            <a:r>
              <a:rPr lang="tr-TR" dirty="0" smtClean="0">
                <a:latin typeface="Palatino Linotype" panose="02040502050505030304" pitchFamily="18" charset="0"/>
              </a:rPr>
              <a:t>Windows 95</a:t>
            </a:r>
          </a:p>
          <a:p>
            <a:r>
              <a:rPr lang="tr-TR" dirty="0" smtClean="0">
                <a:latin typeface="Palatino Linotype" panose="02040502050505030304" pitchFamily="18" charset="0"/>
              </a:rPr>
              <a:t>Windows 98</a:t>
            </a:r>
          </a:p>
          <a:p>
            <a:r>
              <a:rPr lang="tr-TR" dirty="0" smtClean="0">
                <a:latin typeface="Palatino Linotype" panose="02040502050505030304" pitchFamily="18" charset="0"/>
              </a:rPr>
              <a:t>Windows 2000</a:t>
            </a:r>
          </a:p>
          <a:p>
            <a:r>
              <a:rPr lang="tr-TR" dirty="0" smtClean="0">
                <a:latin typeface="Palatino Linotype" panose="02040502050505030304" pitchFamily="18" charset="0"/>
              </a:rPr>
              <a:t>Windows ME</a:t>
            </a:r>
          </a:p>
          <a:p>
            <a:r>
              <a:rPr lang="tr-TR" dirty="0" smtClean="0">
                <a:latin typeface="Palatino Linotype" panose="02040502050505030304" pitchFamily="18" charset="0"/>
              </a:rPr>
              <a:t>Windows XP</a:t>
            </a:r>
          </a:p>
          <a:p>
            <a:r>
              <a:rPr lang="tr-TR" dirty="0" smtClean="0">
                <a:latin typeface="Palatino Linotype" panose="02040502050505030304" pitchFamily="18" charset="0"/>
              </a:rPr>
              <a:t>Windows Vista</a:t>
            </a:r>
            <a:endParaRPr lang="tr-TR" dirty="0">
              <a:latin typeface="Palatino Linotype" panose="02040502050505030304" pitchFamily="18" charset="0"/>
            </a:endParaRP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4683387" y="1556792"/>
            <a:ext cx="397078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>
                <a:latin typeface="Palatino Linotype" panose="02040502050505030304" pitchFamily="18" charset="0"/>
              </a:rPr>
              <a:t>Windows 7</a:t>
            </a:r>
          </a:p>
          <a:p>
            <a:r>
              <a:rPr lang="tr-TR" dirty="0" smtClean="0">
                <a:latin typeface="Palatino Linotype" panose="02040502050505030304" pitchFamily="18" charset="0"/>
              </a:rPr>
              <a:t>Windows 8</a:t>
            </a:r>
          </a:p>
          <a:p>
            <a:r>
              <a:rPr lang="tr-TR" dirty="0" smtClean="0">
                <a:latin typeface="Palatino Linotype" panose="02040502050505030304" pitchFamily="18" charset="0"/>
              </a:rPr>
              <a:t>Windows 8.1</a:t>
            </a:r>
          </a:p>
          <a:p>
            <a:r>
              <a:rPr lang="tr-TR" dirty="0" smtClean="0">
                <a:latin typeface="Palatino Linotype" panose="02040502050505030304" pitchFamily="18" charset="0"/>
              </a:rPr>
              <a:t>Win 10</a:t>
            </a:r>
          </a:p>
          <a:p>
            <a:r>
              <a:rPr lang="tr-TR" dirty="0" smtClean="0">
                <a:latin typeface="Palatino Linotype" panose="02040502050505030304" pitchFamily="18" charset="0"/>
              </a:rPr>
              <a:t>Win 10 Pro</a:t>
            </a:r>
          </a:p>
        </p:txBody>
      </p:sp>
      <p:pic>
        <p:nvPicPr>
          <p:cNvPr id="1026" name="Picture 2" descr="C:\Users\aLoNSo\Desktop\windows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468230"/>
            <a:ext cx="1580381" cy="141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82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Palatino Linotype" panose="02040502050505030304" pitchFamily="18" charset="0"/>
              </a:rPr>
              <a:t>Sunucu İşletim Sistemi</a:t>
            </a:r>
            <a:endParaRPr lang="tr-TR" dirty="0">
              <a:latin typeface="Palatino Linotype" panose="0204050205050503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68759"/>
          </a:xfrm>
        </p:spPr>
        <p:txBody>
          <a:bodyPr>
            <a:normAutofit fontScale="92500" lnSpcReduction="20000"/>
          </a:bodyPr>
          <a:lstStyle/>
          <a:p>
            <a:r>
              <a:rPr lang="tr-TR" sz="2800" dirty="0">
                <a:latin typeface="Palatino Linotype" panose="02040502050505030304" pitchFamily="18" charset="0"/>
              </a:rPr>
              <a:t>Sunucu işletim sistemleri, ağ üzerindeki istemcilerin ve diğer donanımların birbirleri arasında veri alıp göndermelerini sağlayan ve kaynakların paylaşımını yöneten işletim sistemleridir</a:t>
            </a:r>
            <a:r>
              <a:rPr lang="tr-TR" sz="2800" dirty="0" smtClean="0">
                <a:latin typeface="Palatino Linotype" panose="02040502050505030304" pitchFamily="18" charset="0"/>
              </a:rPr>
              <a:t>.</a:t>
            </a:r>
          </a:p>
        </p:txBody>
      </p:sp>
      <p:pic>
        <p:nvPicPr>
          <p:cNvPr id="4098" name="Picture 2" descr="C:\Users\aLoNSo\Desktop\network_moni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3122835"/>
            <a:ext cx="4440667" cy="33305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829682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Palatino Linotype" panose="02040502050505030304" pitchFamily="18" charset="0"/>
              </a:rPr>
              <a:t>Sunucu İşletim Sistemi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>
                <a:latin typeface="Palatino Linotype" panose="02040502050505030304" pitchFamily="18" charset="0"/>
              </a:rPr>
              <a:t>Sunucu işletim sistemleri, bilgi işlem uzmanlarının, altyapıları üzerindeki kontrollerini maksimum seviyeye çıkarmalarına yardımcı olan, aynı zamanda yüksek düzeyde kullanılabilirlik ve yönetim becerileri sunan işletim sistemleridir</a:t>
            </a:r>
            <a:r>
              <a:rPr lang="tr-TR" dirty="0" smtClean="0">
                <a:latin typeface="Palatino Linotype" panose="02040502050505030304" pitchFamily="18" charset="0"/>
              </a:rPr>
              <a:t>.</a:t>
            </a:r>
          </a:p>
          <a:p>
            <a:pPr marL="0" indent="0">
              <a:buNone/>
            </a:pPr>
            <a:endParaRPr lang="tr-TR" dirty="0" smtClean="0">
              <a:latin typeface="Palatino Linotype" panose="02040502050505030304" pitchFamily="18" charset="0"/>
            </a:endParaRPr>
          </a:p>
          <a:p>
            <a:r>
              <a:rPr lang="tr-TR" dirty="0">
                <a:latin typeface="Palatino Linotype" panose="02040502050505030304" pitchFamily="18" charset="0"/>
              </a:rPr>
              <a:t>İçerdiği yönetim araçları sayesinde birçok görevi otomatik olarak yapabilmekte, dolayısıyla işletme maliyeti önemli ölçüde azaltılabilmektedir</a:t>
            </a:r>
            <a:r>
              <a:rPr lang="tr-TR" dirty="0" smtClean="0">
                <a:latin typeface="Palatino Linotype" panose="02040502050505030304" pitchFamily="18" charset="0"/>
              </a:rPr>
              <a:t>.</a:t>
            </a:r>
          </a:p>
          <a:p>
            <a:pPr marL="0" indent="0">
              <a:buNone/>
            </a:pPr>
            <a:endParaRPr lang="tr-TR" dirty="0" smtClean="0">
              <a:latin typeface="Palatino Linotype" panose="02040502050505030304" pitchFamily="18" charset="0"/>
            </a:endParaRPr>
          </a:p>
          <a:p>
            <a:r>
              <a:rPr lang="tr-TR" dirty="0">
                <a:latin typeface="Palatino Linotype" panose="02040502050505030304" pitchFamily="18" charset="0"/>
              </a:rPr>
              <a:t>İçerdikleri özellikler ve işlevler sayesinde işletmeler; güvenli, güvenilir ve güçlü bir sunucu ortamına sahip olmaktadır.</a:t>
            </a:r>
          </a:p>
        </p:txBody>
      </p:sp>
    </p:spTree>
    <p:extLst>
      <p:ext uri="{BB962C8B-B14F-4D97-AF65-F5344CB8AC3E}">
        <p14:creationId xmlns:p14="http://schemas.microsoft.com/office/powerpoint/2010/main" val="32920178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Palatino Linotype" panose="02040502050505030304" pitchFamily="18" charset="0"/>
              </a:rPr>
              <a:t>Sunucu </a:t>
            </a:r>
            <a:r>
              <a:rPr lang="tr-TR">
                <a:latin typeface="Palatino Linotype" panose="02040502050505030304" pitchFamily="18" charset="0"/>
              </a:rPr>
              <a:t>İşletim </a:t>
            </a:r>
            <a:r>
              <a:rPr lang="tr-TR" smtClean="0">
                <a:latin typeface="Palatino Linotype" panose="02040502050505030304" pitchFamily="18" charset="0"/>
              </a:rPr>
              <a:t>Sistemleri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tr-TR" dirty="0">
                <a:latin typeface="Palatino Linotype" panose="02040502050505030304" pitchFamily="18" charset="0"/>
              </a:rPr>
              <a:t>Günümüzde yaygın olarak kullanılan sunucu işletim sistemlerinden bazıları şunlardır</a:t>
            </a:r>
            <a:r>
              <a:rPr lang="tr-TR" dirty="0" smtClean="0">
                <a:latin typeface="Palatino Linotype" panose="02040502050505030304" pitchFamily="18" charset="0"/>
              </a:rPr>
              <a:t>;</a:t>
            </a:r>
          </a:p>
          <a:p>
            <a:pPr marL="0" indent="0">
              <a:buNone/>
            </a:pPr>
            <a:endParaRPr lang="tr-TR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tr-TR" dirty="0">
                <a:latin typeface="Palatino Linotype" panose="02040502050505030304" pitchFamily="18" charset="0"/>
              </a:rPr>
              <a:t> Windows Tabanlı</a:t>
            </a:r>
          </a:p>
          <a:p>
            <a:pPr marL="0" indent="0">
              <a:buNone/>
            </a:pPr>
            <a:r>
              <a:rPr lang="tr-TR" dirty="0">
                <a:latin typeface="Palatino Linotype" panose="02040502050505030304" pitchFamily="18" charset="0"/>
              </a:rPr>
              <a:t>	</a:t>
            </a:r>
            <a:r>
              <a:rPr lang="tr-TR" dirty="0" smtClean="0">
                <a:latin typeface="Palatino Linotype" panose="02040502050505030304" pitchFamily="18" charset="0"/>
              </a:rPr>
              <a:t>Windows </a:t>
            </a:r>
            <a:r>
              <a:rPr lang="tr-TR" dirty="0">
                <a:latin typeface="Palatino Linotype" panose="02040502050505030304" pitchFamily="18" charset="0"/>
              </a:rPr>
              <a:t>Server </a:t>
            </a:r>
            <a:r>
              <a:rPr lang="tr-TR" dirty="0" smtClean="0">
                <a:latin typeface="Palatino Linotype" panose="02040502050505030304" pitchFamily="18" charset="0"/>
              </a:rPr>
              <a:t>2000</a:t>
            </a:r>
          </a:p>
          <a:p>
            <a:pPr marL="0" indent="0">
              <a:buNone/>
            </a:pPr>
            <a:r>
              <a:rPr lang="tr-TR" dirty="0">
                <a:latin typeface="Palatino Linotype" panose="02040502050505030304" pitchFamily="18" charset="0"/>
              </a:rPr>
              <a:t>	</a:t>
            </a:r>
            <a:r>
              <a:rPr lang="tr-TR" dirty="0" smtClean="0">
                <a:latin typeface="Palatino Linotype" panose="02040502050505030304" pitchFamily="18" charset="0"/>
              </a:rPr>
              <a:t>Windows </a:t>
            </a:r>
            <a:r>
              <a:rPr lang="tr-TR" dirty="0">
                <a:latin typeface="Palatino Linotype" panose="02040502050505030304" pitchFamily="18" charset="0"/>
              </a:rPr>
              <a:t>Server 2003</a:t>
            </a:r>
          </a:p>
          <a:p>
            <a:pPr marL="0" indent="0">
              <a:buNone/>
            </a:pPr>
            <a:r>
              <a:rPr lang="tr-TR" dirty="0">
                <a:latin typeface="Palatino Linotype" panose="02040502050505030304" pitchFamily="18" charset="0"/>
              </a:rPr>
              <a:t>	</a:t>
            </a:r>
            <a:r>
              <a:rPr lang="tr-TR" dirty="0" smtClean="0">
                <a:latin typeface="Palatino Linotype" panose="02040502050505030304" pitchFamily="18" charset="0"/>
              </a:rPr>
              <a:t>Windows </a:t>
            </a:r>
            <a:r>
              <a:rPr lang="tr-TR" dirty="0">
                <a:latin typeface="Palatino Linotype" panose="02040502050505030304" pitchFamily="18" charset="0"/>
              </a:rPr>
              <a:t>Server 2008</a:t>
            </a:r>
          </a:p>
          <a:p>
            <a:pPr marL="0" indent="0">
              <a:buNone/>
            </a:pPr>
            <a:r>
              <a:rPr lang="tr-TR" dirty="0">
                <a:latin typeface="Palatino Linotype" panose="02040502050505030304" pitchFamily="18" charset="0"/>
              </a:rPr>
              <a:t>	</a:t>
            </a:r>
            <a:r>
              <a:rPr lang="tr-TR" dirty="0" smtClean="0">
                <a:latin typeface="Palatino Linotype" panose="02040502050505030304" pitchFamily="18" charset="0"/>
              </a:rPr>
              <a:t>Windows </a:t>
            </a:r>
            <a:r>
              <a:rPr lang="tr-TR" dirty="0">
                <a:latin typeface="Palatino Linotype" panose="02040502050505030304" pitchFamily="18" charset="0"/>
              </a:rPr>
              <a:t>Server 2008 </a:t>
            </a:r>
            <a:r>
              <a:rPr lang="tr-TR" dirty="0" smtClean="0">
                <a:latin typeface="Palatino Linotype" panose="02040502050505030304" pitchFamily="18" charset="0"/>
              </a:rPr>
              <a:t>R2</a:t>
            </a:r>
          </a:p>
          <a:p>
            <a:pPr marL="0" indent="0">
              <a:buNone/>
            </a:pPr>
            <a:r>
              <a:rPr lang="tr-TR" dirty="0">
                <a:latin typeface="Palatino Linotype" panose="02040502050505030304" pitchFamily="18" charset="0"/>
              </a:rPr>
              <a:t>	</a:t>
            </a:r>
            <a:r>
              <a:rPr lang="tr-TR" dirty="0" smtClean="0">
                <a:latin typeface="Palatino Linotype" panose="02040502050505030304" pitchFamily="18" charset="0"/>
              </a:rPr>
              <a:t>Windows Server 2012</a:t>
            </a:r>
          </a:p>
          <a:p>
            <a:pPr marL="0" indent="0">
              <a:buNone/>
            </a:pPr>
            <a:r>
              <a:rPr lang="tr-TR" dirty="0" smtClean="0">
                <a:latin typeface="Palatino Linotype" panose="02040502050505030304" pitchFamily="18" charset="0"/>
              </a:rPr>
              <a:t>	Windows Server 2012 R2</a:t>
            </a:r>
          </a:p>
          <a:p>
            <a:pPr marL="0" indent="0">
              <a:buNone/>
            </a:pPr>
            <a:r>
              <a:rPr lang="tr-TR" dirty="0">
                <a:latin typeface="Palatino Linotype" panose="02040502050505030304" pitchFamily="18" charset="0"/>
              </a:rPr>
              <a:t>	</a:t>
            </a:r>
            <a:r>
              <a:rPr lang="tr-TR" dirty="0" smtClean="0">
                <a:latin typeface="Palatino Linotype" panose="02040502050505030304" pitchFamily="18" charset="0"/>
              </a:rPr>
              <a:t>Windows Server 2016</a:t>
            </a:r>
          </a:p>
          <a:p>
            <a:pPr marL="0" indent="0">
              <a:buNone/>
            </a:pPr>
            <a:endParaRPr lang="tr-TR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tr-TR" dirty="0">
                <a:latin typeface="Palatino Linotype" panose="02040502050505030304" pitchFamily="18" charset="0"/>
              </a:rPr>
              <a:t> Linux Tabanlı</a:t>
            </a:r>
          </a:p>
          <a:p>
            <a:pPr marL="0" indent="0">
              <a:buNone/>
            </a:pPr>
            <a:r>
              <a:rPr lang="tr-TR" dirty="0">
                <a:latin typeface="Palatino Linotype" panose="02040502050505030304" pitchFamily="18" charset="0"/>
              </a:rPr>
              <a:t>	</a:t>
            </a:r>
            <a:r>
              <a:rPr lang="tr-TR" dirty="0" err="1" smtClean="0">
                <a:latin typeface="Palatino Linotype" panose="02040502050505030304" pitchFamily="18" charset="0"/>
              </a:rPr>
              <a:t>Suse</a:t>
            </a:r>
            <a:endParaRPr lang="tr-TR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tr-TR" dirty="0">
                <a:latin typeface="Palatino Linotype" panose="02040502050505030304" pitchFamily="18" charset="0"/>
              </a:rPr>
              <a:t>	</a:t>
            </a:r>
            <a:r>
              <a:rPr lang="tr-TR" dirty="0" err="1" smtClean="0">
                <a:latin typeface="Palatino Linotype" panose="02040502050505030304" pitchFamily="18" charset="0"/>
              </a:rPr>
              <a:t>Debian</a:t>
            </a:r>
            <a:endParaRPr lang="tr-TR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tr-TR" dirty="0">
                <a:latin typeface="Palatino Linotype" panose="02040502050505030304" pitchFamily="18" charset="0"/>
              </a:rPr>
              <a:t>	</a:t>
            </a:r>
            <a:r>
              <a:rPr lang="tr-TR" dirty="0" err="1" smtClean="0">
                <a:latin typeface="Palatino Linotype" panose="02040502050505030304" pitchFamily="18" charset="0"/>
              </a:rPr>
              <a:t>Fedora</a:t>
            </a:r>
            <a:endParaRPr lang="tr-TR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tr-TR" dirty="0">
                <a:latin typeface="Palatino Linotype" panose="02040502050505030304" pitchFamily="18" charset="0"/>
              </a:rPr>
              <a:t>	</a:t>
            </a:r>
            <a:r>
              <a:rPr lang="tr-TR" dirty="0" err="1" smtClean="0">
                <a:latin typeface="Palatino Linotype" panose="02040502050505030304" pitchFamily="18" charset="0"/>
              </a:rPr>
              <a:t>RedHat</a:t>
            </a:r>
            <a:endParaRPr lang="tr-TR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tr-TR" dirty="0">
                <a:latin typeface="Palatino Linotype" panose="02040502050505030304" pitchFamily="18" charset="0"/>
              </a:rPr>
              <a:t>	</a:t>
            </a:r>
            <a:endParaRPr lang="tr-TR" dirty="0" smtClean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tr-TR" dirty="0">
                <a:latin typeface="Palatino Linotype" panose="02040502050505030304" pitchFamily="18" charset="0"/>
              </a:rPr>
              <a:t> </a:t>
            </a:r>
            <a:r>
              <a:rPr lang="tr-TR" dirty="0" smtClean="0">
                <a:latin typeface="Palatino Linotype" panose="02040502050505030304" pitchFamily="18" charset="0"/>
              </a:rPr>
              <a:t>Mac OS X</a:t>
            </a:r>
            <a:endParaRPr lang="tr-TR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tr-TR" dirty="0">
              <a:latin typeface="Palatino Linotype" panose="02040502050505030304" pitchFamily="18" charset="0"/>
            </a:endParaRPr>
          </a:p>
        </p:txBody>
      </p:sp>
      <p:pic>
        <p:nvPicPr>
          <p:cNvPr id="5122" name="Picture 2" descr="C:\Users\aLoNSo\Desktop\resi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573016"/>
            <a:ext cx="5238750" cy="2057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07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Palatino Linotype" panose="02040502050505030304" pitchFamily="18" charset="0"/>
              </a:rPr>
              <a:t>               Windows Server 2008</a:t>
            </a:r>
            <a:endParaRPr lang="tr-TR" dirty="0">
              <a:latin typeface="Palatino Linotype" panose="0204050205050503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Palatino Linotype" panose="02040502050505030304" pitchFamily="18" charset="0"/>
              </a:rPr>
              <a:t>Windows </a:t>
            </a:r>
            <a:r>
              <a:rPr lang="tr-TR" dirty="0">
                <a:latin typeface="Palatino Linotype" panose="02040502050505030304" pitchFamily="18" charset="0"/>
              </a:rPr>
              <a:t>Server işletim sistemlerinin tamamen donanımdan bağımsız ilk sürümüdür. </a:t>
            </a:r>
            <a:endParaRPr lang="tr-TR" dirty="0" smtClean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tr-TR" dirty="0" smtClean="0">
              <a:latin typeface="Palatino Linotype" panose="02040502050505030304" pitchFamily="18" charset="0"/>
            </a:endParaRPr>
          </a:p>
          <a:p>
            <a:r>
              <a:rPr lang="tr-TR" dirty="0">
                <a:latin typeface="Palatino Linotype" panose="02040502050505030304" pitchFamily="18" charset="0"/>
              </a:rPr>
              <a:t>Windows Server 2008’de bir yükleme dosyasından ön yükleme yapılmaz, bunun yerine işletim sistemini yüklemek için Windows </a:t>
            </a:r>
            <a:r>
              <a:rPr lang="tr-TR" dirty="0" err="1">
                <a:latin typeface="Palatino Linotype" panose="02040502050505030304" pitchFamily="18" charset="0"/>
              </a:rPr>
              <a:t>Boot</a:t>
            </a:r>
            <a:r>
              <a:rPr lang="tr-TR" dirty="0">
                <a:latin typeface="Palatino Linotype" panose="02040502050505030304" pitchFamily="18" charset="0"/>
              </a:rPr>
              <a:t> Manager kullanılır</a:t>
            </a:r>
            <a:r>
              <a:rPr lang="tr-TR" dirty="0" smtClean="0">
                <a:latin typeface="Palatino Linotype" panose="02040502050505030304" pitchFamily="18" charset="0"/>
              </a:rPr>
              <a:t>.</a:t>
            </a:r>
          </a:p>
          <a:p>
            <a:pPr marL="0" indent="0">
              <a:buNone/>
            </a:pPr>
            <a:endParaRPr lang="tr-TR" dirty="0">
              <a:latin typeface="Palatino Linotype" panose="02040502050505030304" pitchFamily="18" charset="0"/>
            </a:endParaRPr>
          </a:p>
        </p:txBody>
      </p:sp>
      <p:pic>
        <p:nvPicPr>
          <p:cNvPr id="3074" name="Picture 2" descr="C:\Users\aLoNSo\Desktop\Windows Server 2008 logo v r_thum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780928"/>
            <a:ext cx="232410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71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latin typeface="Palatino Linotype" panose="02040502050505030304" pitchFamily="18" charset="0"/>
              </a:rPr>
              <a:t>Windows Server 2008 Versiyonları</a:t>
            </a:r>
            <a:endParaRPr lang="tr-TR" b="1" dirty="0">
              <a:latin typeface="Palatino Linotype" panose="0204050205050503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tr-TR" dirty="0" smtClean="0">
                <a:latin typeface="Palatino Linotype" panose="02040502050505030304" pitchFamily="18" charset="0"/>
              </a:rPr>
              <a:t> </a:t>
            </a:r>
            <a:r>
              <a:rPr lang="tr-TR" dirty="0">
                <a:latin typeface="Palatino Linotype" panose="02040502050505030304" pitchFamily="18" charset="0"/>
              </a:rPr>
              <a:t>Windows Server 2008 Standart Edition</a:t>
            </a:r>
          </a:p>
          <a:p>
            <a:pPr marL="0" indent="0">
              <a:buNone/>
            </a:pPr>
            <a:r>
              <a:rPr lang="tr-TR" dirty="0">
                <a:latin typeface="Palatino Linotype" panose="02040502050505030304" pitchFamily="18" charset="0"/>
              </a:rPr>
              <a:t> Windows Server 2008 Enterprise Edition</a:t>
            </a:r>
          </a:p>
          <a:p>
            <a:pPr marL="0" indent="0">
              <a:buNone/>
            </a:pPr>
            <a:r>
              <a:rPr lang="tr-TR" dirty="0">
                <a:latin typeface="Palatino Linotype" panose="02040502050505030304" pitchFamily="18" charset="0"/>
              </a:rPr>
              <a:t> Windows Server 2008 Datacenter Edition</a:t>
            </a:r>
          </a:p>
          <a:p>
            <a:pPr marL="0" indent="0">
              <a:buNone/>
            </a:pPr>
            <a:r>
              <a:rPr lang="tr-TR" dirty="0">
                <a:latin typeface="Palatino Linotype" panose="02040502050505030304" pitchFamily="18" charset="0"/>
              </a:rPr>
              <a:t> Windows Web Server 2008</a:t>
            </a:r>
          </a:p>
        </p:txBody>
      </p:sp>
      <p:pic>
        <p:nvPicPr>
          <p:cNvPr id="3074" name="Picture 2" descr="C:\Users\aLoNSo\Desktop\Windows Server 2008 logo v r_thum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797152"/>
            <a:ext cx="232410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59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619472"/>
          </a:xfrm>
        </p:spPr>
        <p:txBody>
          <a:bodyPr>
            <a:normAutofit fontScale="90000"/>
          </a:bodyPr>
          <a:lstStyle/>
          <a:p>
            <a:r>
              <a:rPr lang="tr-TR" sz="4000" b="1" dirty="0">
                <a:latin typeface="Palatino Linotype" panose="02040502050505030304" pitchFamily="18" charset="0"/>
              </a:rPr>
              <a:t>Windows Server 2008 Standart Edition</a:t>
            </a:r>
            <a:r>
              <a:rPr lang="tr-TR" dirty="0">
                <a:latin typeface="Palatino Linotype" panose="02040502050505030304" pitchFamily="18" charset="0"/>
              </a:rPr>
              <a:t/>
            </a:r>
            <a:br>
              <a:rPr lang="tr-TR" dirty="0">
                <a:latin typeface="Palatino Linotype" panose="02040502050505030304" pitchFamily="18" charset="0"/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sz="2400" dirty="0">
                <a:latin typeface="Palatino Linotype" panose="02040502050505030304" pitchFamily="18" charset="0"/>
              </a:rPr>
              <a:t>Doğrudan Windows Server 2003’ün yerini </a:t>
            </a:r>
            <a:r>
              <a:rPr lang="tr-TR" sz="2400" dirty="0" smtClean="0">
                <a:latin typeface="Palatino Linotype" panose="02040502050505030304" pitchFamily="18" charset="0"/>
              </a:rPr>
              <a:t>alan sürümdür.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 smtClean="0">
                <a:latin typeface="Palatino Linotype" panose="02040502050505030304" pitchFamily="18" charset="0"/>
              </a:rPr>
              <a:t>Ağ </a:t>
            </a:r>
            <a:r>
              <a:rPr lang="tr-TR" sz="2400" dirty="0">
                <a:latin typeface="Palatino Linotype" panose="02040502050505030304" pitchFamily="18" charset="0"/>
              </a:rPr>
              <a:t>üzerindeki diğer sistemlere hizmet ve kaynak sağlamak amacıyla tasarlanmıştır. </a:t>
            </a:r>
            <a:endParaRPr lang="tr-TR" sz="2400" dirty="0" smtClean="0">
              <a:latin typeface="Palatino Linotype" panose="0204050205050503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 smtClean="0">
                <a:latin typeface="Palatino Linotype" panose="02040502050505030304" pitchFamily="18" charset="0"/>
              </a:rPr>
              <a:t>En çok </a:t>
            </a:r>
            <a:r>
              <a:rPr lang="tr-TR" sz="2400" dirty="0">
                <a:latin typeface="Palatino Linotype" panose="02040502050505030304" pitchFamily="18" charset="0"/>
              </a:rPr>
              <a:t>kullanılan Windows servislerini ve rollerini </a:t>
            </a:r>
            <a:r>
              <a:rPr lang="tr-TR" sz="2400" dirty="0" smtClean="0">
                <a:latin typeface="Palatino Linotype" panose="02040502050505030304" pitchFamily="18" charset="0"/>
              </a:rPr>
              <a:t>desteklemektedir.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 smtClean="0">
                <a:latin typeface="Palatino Linotype" panose="02040502050505030304" pitchFamily="18" charset="0"/>
              </a:rPr>
              <a:t>Standart </a:t>
            </a:r>
            <a:r>
              <a:rPr lang="tr-TR" sz="2400" dirty="0">
                <a:latin typeface="Palatino Linotype" panose="02040502050505030304" pitchFamily="18" charset="0"/>
              </a:rPr>
              <a:t>kurulumun yanında Server </a:t>
            </a:r>
            <a:r>
              <a:rPr lang="tr-TR" sz="2400" dirty="0" err="1">
                <a:latin typeface="Palatino Linotype" panose="02040502050505030304" pitchFamily="18" charset="0"/>
              </a:rPr>
              <a:t>Core</a:t>
            </a:r>
            <a:r>
              <a:rPr lang="tr-TR" sz="2400" dirty="0">
                <a:latin typeface="Palatino Linotype" panose="02040502050505030304" pitchFamily="18" charset="0"/>
              </a:rPr>
              <a:t> kurulumunu da desteklemektedir. </a:t>
            </a:r>
            <a:endParaRPr lang="tr-TR" sz="2400" dirty="0" smtClean="0">
              <a:latin typeface="Palatino Linotype" panose="0204050205050503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 smtClean="0">
                <a:latin typeface="Palatino Linotype" panose="02040502050505030304" pitchFamily="18" charset="0"/>
              </a:rPr>
              <a:t>32 </a:t>
            </a:r>
            <a:r>
              <a:rPr lang="tr-TR" sz="2400" dirty="0">
                <a:latin typeface="Palatino Linotype" panose="02040502050505030304" pitchFamily="18" charset="0"/>
              </a:rPr>
              <a:t>bit sistemlerde 4 GB’a kadar, 64 bit sistemlerde ise 32 GB’a kadar bellek desteği bulunur. </a:t>
            </a:r>
          </a:p>
        </p:txBody>
      </p:sp>
    </p:spTree>
    <p:extLst>
      <p:ext uri="{BB962C8B-B14F-4D97-AF65-F5344CB8AC3E}">
        <p14:creationId xmlns:p14="http://schemas.microsoft.com/office/powerpoint/2010/main" val="182271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latin typeface="Palatino Linotype" panose="02040502050505030304" pitchFamily="18" charset="0"/>
              </a:rPr>
              <a:t>İşletim Sistemi Nedir?</a:t>
            </a:r>
            <a:endParaRPr lang="tr-TR" sz="4000" b="1" dirty="0">
              <a:latin typeface="Palatino Linotype" panose="0204050205050503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>
                <a:latin typeface="Palatino Linotype" panose="02040502050505030304" pitchFamily="18" charset="0"/>
              </a:rPr>
              <a:t>İşletim sistemi, </a:t>
            </a:r>
            <a:r>
              <a:rPr lang="tr-TR" sz="2400" dirty="0" smtClean="0">
                <a:latin typeface="Palatino Linotype" panose="02040502050505030304" pitchFamily="18" charset="0"/>
              </a:rPr>
              <a:t>elektronik cihazlarda çalışan</a:t>
            </a:r>
            <a:r>
              <a:rPr lang="tr-TR" sz="2400" dirty="0">
                <a:latin typeface="Palatino Linotype" panose="02040502050505030304" pitchFamily="18" charset="0"/>
              </a:rPr>
              <a:t>, </a:t>
            </a:r>
            <a:r>
              <a:rPr lang="tr-TR" sz="2400" dirty="0" smtClean="0">
                <a:latin typeface="Palatino Linotype" panose="02040502050505030304" pitchFamily="18" charset="0"/>
              </a:rPr>
              <a:t>bu cihazların </a:t>
            </a:r>
            <a:r>
              <a:rPr lang="tr-TR" sz="2400" dirty="0">
                <a:latin typeface="Palatino Linotype" panose="02040502050505030304" pitchFamily="18" charset="0"/>
              </a:rPr>
              <a:t>donanım kaynaklarını yöneten ve çeşitli uygulama yazılımları için yaygın </a:t>
            </a:r>
            <a:r>
              <a:rPr lang="tr-TR" sz="2400" dirty="0" smtClean="0">
                <a:latin typeface="Palatino Linotype" panose="02040502050505030304" pitchFamily="18" charset="0"/>
              </a:rPr>
              <a:t>servisleri </a:t>
            </a:r>
            <a:r>
              <a:rPr lang="tr-TR" sz="2400" dirty="0">
                <a:latin typeface="Palatino Linotype" panose="02040502050505030304" pitchFamily="18" charset="0"/>
              </a:rPr>
              <a:t>sağlayan bir yazılımlar bütünüdür. </a:t>
            </a:r>
            <a:endParaRPr lang="tr-TR" sz="2400" dirty="0" smtClean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tr-TR" sz="24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tr-TR" sz="2400" dirty="0" smtClean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tr-TR" sz="24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tr-TR" sz="2400" dirty="0" smtClean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tr-TR" sz="2400" dirty="0">
              <a:latin typeface="Palatino Linotype" panose="02040502050505030304" pitchFamily="18" charset="0"/>
            </a:endParaRPr>
          </a:p>
        </p:txBody>
      </p:sp>
      <p:pic>
        <p:nvPicPr>
          <p:cNvPr id="11" name="Picture 11" descr="MCj0233946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954" y="3191172"/>
            <a:ext cx="906384" cy="1013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5" descr="MCj034492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499" y="4908184"/>
            <a:ext cx="1368875" cy="1306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7" descr="MCj0216622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86125"/>
            <a:ext cx="1381274" cy="96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1763688" y="4253265"/>
            <a:ext cx="13717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sz="2000" dirty="0"/>
              <a:t>Donanım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3907006" y="4517173"/>
            <a:ext cx="16875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sz="2000" dirty="0"/>
              <a:t>   Kullanıcı</a:t>
            </a:r>
          </a:p>
        </p:txBody>
      </p:sp>
      <p:sp>
        <p:nvSpPr>
          <p:cNvPr id="16" name="AutoShape 23"/>
          <p:cNvSpPr>
            <a:spLocks noChangeArrowheads="1"/>
          </p:cNvSpPr>
          <p:nvPr/>
        </p:nvSpPr>
        <p:spPr bwMode="auto">
          <a:xfrm>
            <a:off x="3561641" y="3614504"/>
            <a:ext cx="2080590" cy="166354"/>
          </a:xfrm>
          <a:prstGeom prst="leftRightArrow">
            <a:avLst>
              <a:gd name="adj1" fmla="val 50000"/>
              <a:gd name="adj2" fmla="val 24676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6174570" y="4253265"/>
            <a:ext cx="16875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sz="2000" dirty="0"/>
              <a:t>Yazılım</a:t>
            </a:r>
          </a:p>
        </p:txBody>
      </p:sp>
      <p:sp>
        <p:nvSpPr>
          <p:cNvPr id="18" name="AutoShape 25"/>
          <p:cNvSpPr>
            <a:spLocks noChangeArrowheads="1"/>
          </p:cNvSpPr>
          <p:nvPr/>
        </p:nvSpPr>
        <p:spPr bwMode="auto">
          <a:xfrm rot="2159943">
            <a:off x="3135096" y="4046208"/>
            <a:ext cx="1439863" cy="247650"/>
          </a:xfrm>
          <a:prstGeom prst="leftRightArrow">
            <a:avLst>
              <a:gd name="adj1" fmla="val 50000"/>
              <a:gd name="adj2" fmla="val 1934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19" name="AutoShape 26"/>
          <p:cNvSpPr>
            <a:spLocks noChangeArrowheads="1"/>
          </p:cNvSpPr>
          <p:nvPr/>
        </p:nvSpPr>
        <p:spPr bwMode="auto">
          <a:xfrm rot="19715893">
            <a:off x="4730534" y="4106533"/>
            <a:ext cx="1430337" cy="231775"/>
          </a:xfrm>
          <a:prstGeom prst="leftRightArrow">
            <a:avLst>
              <a:gd name="adj1" fmla="val 50000"/>
              <a:gd name="adj2" fmla="val 1864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3781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rmAutofit fontScale="90000"/>
          </a:bodyPr>
          <a:lstStyle/>
          <a:p>
            <a:r>
              <a:rPr lang="tr-TR" sz="3600" b="1" dirty="0">
                <a:latin typeface="Palatino Linotype" panose="02040502050505030304" pitchFamily="18" charset="0"/>
              </a:rPr>
              <a:t>Windows Server 2008 Enterprise Edition</a:t>
            </a:r>
            <a:r>
              <a:rPr lang="tr-TR" dirty="0">
                <a:latin typeface="Palatino Linotype" panose="02040502050505030304" pitchFamily="18" charset="0"/>
              </a:rPr>
              <a:t/>
            </a:r>
            <a:br>
              <a:rPr lang="tr-TR" dirty="0">
                <a:latin typeface="Palatino Linotype" panose="02040502050505030304" pitchFamily="18" charset="0"/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>
                <a:latin typeface="Palatino Linotype" panose="02040502050505030304" pitchFamily="18" charset="0"/>
              </a:rPr>
              <a:t>Standart sürümün desteklediği yapının yanı sıra kurumsal bazlı gelişimlere destek vermek amacıyla </a:t>
            </a:r>
            <a:r>
              <a:rPr lang="tr-TR" dirty="0" smtClean="0">
                <a:latin typeface="Palatino Linotype" panose="02040502050505030304" pitchFamily="18" charset="0"/>
              </a:rPr>
              <a:t>yapılandırılmıştır.</a:t>
            </a:r>
          </a:p>
          <a:p>
            <a:pPr marL="0" indent="0">
              <a:buNone/>
            </a:pPr>
            <a:endParaRPr lang="tr-TR" dirty="0" smtClean="0">
              <a:latin typeface="Palatino Linotype" panose="0204050205050503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>
                <a:latin typeface="Palatino Linotype" panose="02040502050505030304" pitchFamily="18" charset="0"/>
              </a:rPr>
              <a:t>64 </a:t>
            </a:r>
            <a:r>
              <a:rPr lang="tr-TR" dirty="0">
                <a:latin typeface="Palatino Linotype" panose="02040502050505030304" pitchFamily="18" charset="0"/>
              </a:rPr>
              <a:t>bit sistemleri, sistem açık iken değiştirilebilen </a:t>
            </a:r>
            <a:r>
              <a:rPr lang="tr-TR" dirty="0" err="1" smtClean="0">
                <a:latin typeface="Palatino Linotype" panose="02040502050505030304" pitchFamily="18" charset="0"/>
              </a:rPr>
              <a:t>RAM’i</a:t>
            </a:r>
            <a:r>
              <a:rPr lang="tr-TR" dirty="0" smtClean="0">
                <a:latin typeface="Palatino Linotype" panose="02040502050505030304" pitchFamily="18" charset="0"/>
              </a:rPr>
              <a:t> destekler.</a:t>
            </a:r>
          </a:p>
          <a:p>
            <a:pPr marL="0" indent="0">
              <a:buNone/>
            </a:pPr>
            <a:endParaRPr lang="tr-TR" dirty="0" smtClean="0">
              <a:latin typeface="Palatino Linotype" panose="0204050205050503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>
                <a:latin typeface="Palatino Linotype" panose="02040502050505030304" pitchFamily="18" charset="0"/>
              </a:rPr>
              <a:t>32 </a:t>
            </a:r>
            <a:r>
              <a:rPr lang="tr-TR" dirty="0">
                <a:latin typeface="Palatino Linotype" panose="02040502050505030304" pitchFamily="18" charset="0"/>
              </a:rPr>
              <a:t>bit sistemlerde 32 GB’a kadar, 64 bit sistemlerde ise </a:t>
            </a:r>
            <a:r>
              <a:rPr lang="tr-TR" dirty="0" smtClean="0">
                <a:latin typeface="Palatino Linotype" panose="02040502050505030304" pitchFamily="18" charset="0"/>
              </a:rPr>
              <a:t>2 </a:t>
            </a:r>
            <a:r>
              <a:rPr lang="tr-TR" dirty="0">
                <a:latin typeface="Palatino Linotype" panose="02040502050505030304" pitchFamily="18" charset="0"/>
              </a:rPr>
              <a:t>TB’a kadar bellek desteği bulunur. </a:t>
            </a:r>
          </a:p>
        </p:txBody>
      </p:sp>
    </p:spTree>
    <p:extLst>
      <p:ext uri="{BB962C8B-B14F-4D97-AF65-F5344CB8AC3E}">
        <p14:creationId xmlns:p14="http://schemas.microsoft.com/office/powerpoint/2010/main" val="7237760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rmAutofit fontScale="90000"/>
          </a:bodyPr>
          <a:lstStyle/>
          <a:p>
            <a:r>
              <a:rPr lang="tr-TR" sz="3600" b="1" dirty="0">
                <a:latin typeface="Palatino Linotype" panose="02040502050505030304" pitchFamily="18" charset="0"/>
              </a:rPr>
              <a:t>Windows Server 2008 </a:t>
            </a:r>
            <a:r>
              <a:rPr lang="tr-TR" sz="3600" b="1" dirty="0" smtClean="0">
                <a:latin typeface="Palatino Linotype" panose="02040502050505030304" pitchFamily="18" charset="0"/>
              </a:rPr>
              <a:t>Datacenter </a:t>
            </a:r>
            <a:r>
              <a:rPr lang="tr-TR" sz="3600" b="1" dirty="0">
                <a:latin typeface="Palatino Linotype" panose="02040502050505030304" pitchFamily="18" charset="0"/>
              </a:rPr>
              <a:t>Edition</a:t>
            </a:r>
            <a:r>
              <a:rPr lang="tr-TR" dirty="0">
                <a:latin typeface="Palatino Linotype" panose="02040502050505030304" pitchFamily="18" charset="0"/>
              </a:rPr>
              <a:t/>
            </a:r>
            <a:br>
              <a:rPr lang="tr-TR" dirty="0">
                <a:latin typeface="Palatino Linotype" panose="02040502050505030304" pitchFamily="18" charset="0"/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>
                <a:latin typeface="Palatino Linotype" panose="02040502050505030304" pitchFamily="18" charset="0"/>
              </a:rPr>
              <a:t>Windows Server 2008 Enterprise sürümün bütün özelliklerine sahip olan bu sürümün tek farkı daha fazla bellek ve işlemci desteği sunmasıdır. </a:t>
            </a:r>
            <a:endParaRPr lang="tr-TR" dirty="0" smtClean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tr-TR" dirty="0" smtClean="0">
              <a:latin typeface="Palatino Linotype" panose="0204050205050503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>
                <a:latin typeface="Palatino Linotype" panose="02040502050505030304" pitchFamily="18" charset="0"/>
              </a:rPr>
              <a:t>Bunun </a:t>
            </a:r>
            <a:r>
              <a:rPr lang="tr-TR" dirty="0">
                <a:latin typeface="Palatino Linotype" panose="02040502050505030304" pitchFamily="18" charset="0"/>
              </a:rPr>
              <a:t>yanında </a:t>
            </a:r>
            <a:r>
              <a:rPr lang="tr-TR" dirty="0" smtClean="0">
                <a:latin typeface="Palatino Linotype" panose="02040502050505030304" pitchFamily="18" charset="0"/>
              </a:rPr>
              <a:t>sınırsız </a:t>
            </a:r>
            <a:r>
              <a:rPr lang="tr-TR" dirty="0">
                <a:latin typeface="Palatino Linotype" panose="02040502050505030304" pitchFamily="18" charset="0"/>
              </a:rPr>
              <a:t>“</a:t>
            </a:r>
            <a:r>
              <a:rPr lang="tr-TR" dirty="0" err="1">
                <a:latin typeface="Palatino Linotype" panose="02040502050505030304" pitchFamily="18" charset="0"/>
              </a:rPr>
              <a:t>virtual</a:t>
            </a:r>
            <a:r>
              <a:rPr lang="tr-TR" dirty="0">
                <a:latin typeface="Palatino Linotype" panose="02040502050505030304" pitchFamily="18" charset="0"/>
              </a:rPr>
              <a:t> </a:t>
            </a:r>
            <a:r>
              <a:rPr lang="tr-TR" dirty="0" err="1">
                <a:latin typeface="Palatino Linotype" panose="02040502050505030304" pitchFamily="18" charset="0"/>
              </a:rPr>
              <a:t>image</a:t>
            </a:r>
            <a:r>
              <a:rPr lang="tr-TR" dirty="0">
                <a:latin typeface="Palatino Linotype" panose="02040502050505030304" pitchFamily="18" charset="0"/>
              </a:rPr>
              <a:t>” (sanal imaj</a:t>
            </a:r>
            <a:r>
              <a:rPr lang="tr-TR" dirty="0" smtClean="0">
                <a:latin typeface="Palatino Linotype" panose="02040502050505030304" pitchFamily="18" charset="0"/>
              </a:rPr>
              <a:t>) desteği </a:t>
            </a:r>
            <a:r>
              <a:rPr lang="tr-TR" dirty="0">
                <a:latin typeface="Palatino Linotype" panose="02040502050505030304" pitchFamily="18" charset="0"/>
              </a:rPr>
              <a:t>bulunur. </a:t>
            </a:r>
            <a:endParaRPr lang="tr-TR" dirty="0" smtClean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tr-TR" dirty="0" smtClean="0">
              <a:latin typeface="Palatino Linotype" panose="0204050205050503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>
                <a:latin typeface="Palatino Linotype" panose="02040502050505030304" pitchFamily="18" charset="0"/>
              </a:rPr>
              <a:t>En </a:t>
            </a:r>
            <a:r>
              <a:rPr lang="tr-TR" dirty="0">
                <a:latin typeface="Palatino Linotype" panose="02040502050505030304" pitchFamily="18" charset="0"/>
              </a:rPr>
              <a:t>sağlam Windows sunucusudur.</a:t>
            </a:r>
          </a:p>
        </p:txBody>
      </p:sp>
    </p:spTree>
    <p:extLst>
      <p:ext uri="{BB962C8B-B14F-4D97-AF65-F5344CB8AC3E}">
        <p14:creationId xmlns:p14="http://schemas.microsoft.com/office/powerpoint/2010/main" val="292280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rmAutofit fontScale="90000"/>
          </a:bodyPr>
          <a:lstStyle/>
          <a:p>
            <a:r>
              <a:rPr lang="tr-TR" sz="3600" b="1" dirty="0">
                <a:latin typeface="Palatino Linotype" panose="02040502050505030304" pitchFamily="18" charset="0"/>
              </a:rPr>
              <a:t>Windows </a:t>
            </a:r>
            <a:r>
              <a:rPr lang="tr-TR" sz="3600" b="1" dirty="0" smtClean="0">
                <a:latin typeface="Palatino Linotype" panose="02040502050505030304" pitchFamily="18" charset="0"/>
              </a:rPr>
              <a:t>Web Server 2008</a:t>
            </a:r>
            <a:r>
              <a:rPr lang="tr-TR" dirty="0">
                <a:latin typeface="Palatino Linotype" panose="02040502050505030304" pitchFamily="18" charset="0"/>
              </a:rPr>
              <a:t/>
            </a:r>
            <a:br>
              <a:rPr lang="tr-TR" dirty="0">
                <a:latin typeface="Palatino Linotype" panose="02040502050505030304" pitchFamily="18" charset="0"/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2088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Yalnızca web uygulamaları için tasarlanmış Windows Server 2008 sürümüdür. 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Windows </a:t>
            </a:r>
            <a:r>
              <a:rPr lang="tr-TR" dirty="0"/>
              <a:t>Web Server 2008, 2 GB’a kadar </a:t>
            </a:r>
            <a:r>
              <a:rPr lang="tr-TR" dirty="0" err="1"/>
              <a:t>RAM’i</a:t>
            </a:r>
            <a:r>
              <a:rPr lang="tr-TR" dirty="0"/>
              <a:t> ve 2 CPU’yu destekler. </a:t>
            </a:r>
            <a:endParaRPr lang="tr-TR" dirty="0">
              <a:latin typeface="Palatino Linotype" panose="02040502050505030304" pitchFamily="18" charset="0"/>
            </a:endParaRPr>
          </a:p>
        </p:txBody>
      </p:sp>
      <p:pic>
        <p:nvPicPr>
          <p:cNvPr id="1026" name="Picture 2" descr="C:\Users\aLoNSo\Desktop\core_inst_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25280"/>
            <a:ext cx="7623076" cy="165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07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652934"/>
          </a:xfrm>
        </p:spPr>
        <p:txBody>
          <a:bodyPr>
            <a:noAutofit/>
          </a:bodyPr>
          <a:lstStyle/>
          <a:p>
            <a:r>
              <a:rPr lang="tr-TR" sz="3600" dirty="0" smtClean="0">
                <a:latin typeface="Palatino Linotype" panose="02040502050505030304" pitchFamily="18" charset="0"/>
              </a:rPr>
              <a:t>Windows Server Yenilikleri: </a:t>
            </a:r>
            <a:r>
              <a:rPr lang="tr-TR" sz="3600" b="1" dirty="0">
                <a:latin typeface="Palatino Linotype" panose="02040502050505030304" pitchFamily="18" charset="0"/>
              </a:rPr>
              <a:t>Server Manager </a:t>
            </a:r>
            <a:r>
              <a:rPr lang="tr-TR" sz="3600" b="1" dirty="0" smtClean="0">
                <a:latin typeface="Palatino Linotype" panose="02040502050505030304" pitchFamily="18" charset="0"/>
              </a:rPr>
              <a:t>Console</a:t>
            </a:r>
            <a:endParaRPr lang="tr-TR" sz="3600" b="1" dirty="0">
              <a:latin typeface="Palatino Linotype" panose="0204050205050503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/>
          </a:bodyPr>
          <a:lstStyle/>
          <a:p>
            <a:r>
              <a:rPr lang="tr-TR" sz="2400" dirty="0" smtClean="0">
                <a:latin typeface="Palatino Linotype" panose="02040502050505030304" pitchFamily="18" charset="0"/>
              </a:rPr>
              <a:t>Sunucu yönetiminin, </a:t>
            </a:r>
            <a:r>
              <a:rPr lang="tr-TR" sz="2400" dirty="0">
                <a:latin typeface="Palatino Linotype" panose="02040502050505030304" pitchFamily="18" charset="0"/>
              </a:rPr>
              <a:t>önceki sürümlere göre daha kolay, detaylı ve etkin bir </a:t>
            </a:r>
            <a:r>
              <a:rPr lang="tr-TR" sz="2400" dirty="0" smtClean="0">
                <a:latin typeface="Palatino Linotype" panose="02040502050505030304" pitchFamily="18" charset="0"/>
              </a:rPr>
              <a:t>biçimde yapılmasını sağlar</a:t>
            </a:r>
          </a:p>
          <a:p>
            <a:endParaRPr lang="tr-TR" sz="2400" dirty="0" smtClean="0">
              <a:latin typeface="Palatino Linotype" panose="02040502050505030304" pitchFamily="18" charset="0"/>
            </a:endParaRPr>
          </a:p>
          <a:p>
            <a:r>
              <a:rPr lang="tr-TR" sz="2400" dirty="0" smtClean="0">
                <a:latin typeface="Palatino Linotype" panose="02040502050505030304" pitchFamily="18" charset="0"/>
              </a:rPr>
              <a:t>Sunucu rolleri (?) </a:t>
            </a:r>
            <a:r>
              <a:rPr lang="tr-TR" sz="2400" dirty="0">
                <a:latin typeface="Palatino Linotype" panose="02040502050505030304" pitchFamily="18" charset="0"/>
              </a:rPr>
              <a:t>ve özelliklerinin kolaylıkla eklenip, </a:t>
            </a:r>
            <a:r>
              <a:rPr lang="tr-TR" sz="2400" dirty="0" smtClean="0">
                <a:latin typeface="Palatino Linotype" panose="02040502050505030304" pitchFamily="18" charset="0"/>
              </a:rPr>
              <a:t>kaldırabilmesini sağlar.</a:t>
            </a:r>
          </a:p>
          <a:p>
            <a:pPr marL="0" indent="0">
              <a:buNone/>
            </a:pPr>
            <a:endParaRPr lang="tr-TR" sz="2400" dirty="0" smtClean="0">
              <a:latin typeface="Palatino Linotype" panose="02040502050505030304" pitchFamily="18" charset="0"/>
            </a:endParaRPr>
          </a:p>
          <a:p>
            <a:r>
              <a:rPr lang="tr-TR" sz="2400" dirty="0" smtClean="0">
                <a:latin typeface="Palatino Linotype" panose="02040502050505030304" pitchFamily="18" charset="0"/>
              </a:rPr>
              <a:t>Arka </a:t>
            </a:r>
            <a:r>
              <a:rPr lang="tr-TR" sz="2400" dirty="0">
                <a:latin typeface="Palatino Linotype" panose="02040502050505030304" pitchFamily="18" charset="0"/>
              </a:rPr>
              <a:t>planda çalışan servislere ilişkin olay günlüklerine kolaylıkla </a:t>
            </a:r>
            <a:r>
              <a:rPr lang="tr-TR" sz="2400" dirty="0" smtClean="0">
                <a:latin typeface="Palatino Linotype" panose="02040502050505030304" pitchFamily="18" charset="0"/>
              </a:rPr>
              <a:t>erişebilmeyi sağlar.</a:t>
            </a:r>
            <a:endParaRPr lang="tr-TR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55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143000"/>
          </a:xfrm>
        </p:spPr>
        <p:txBody>
          <a:bodyPr>
            <a:noAutofit/>
          </a:bodyPr>
          <a:lstStyle/>
          <a:p>
            <a:r>
              <a:rPr lang="tr-TR" sz="3600" dirty="0" smtClean="0">
                <a:latin typeface="Palatino Linotype" panose="02040502050505030304" pitchFamily="18" charset="0"/>
              </a:rPr>
              <a:t>Windows Server Yenilikleri: </a:t>
            </a:r>
            <a:r>
              <a:rPr lang="tr-TR" sz="3600" b="1" dirty="0">
                <a:latin typeface="Palatino Linotype" panose="02040502050505030304" pitchFamily="18" charset="0"/>
              </a:rPr>
              <a:t>Server </a:t>
            </a:r>
            <a:r>
              <a:rPr lang="tr-TR" sz="3600" b="1" dirty="0" err="1" smtClean="0">
                <a:latin typeface="Palatino Linotype" panose="02040502050505030304" pitchFamily="18" charset="0"/>
              </a:rPr>
              <a:t>Core</a:t>
            </a:r>
            <a:r>
              <a:rPr lang="tr-TR" sz="3600" b="1" dirty="0" smtClean="0">
                <a:latin typeface="Palatino Linotype" panose="02040502050505030304" pitchFamily="18" charset="0"/>
              </a:rPr>
              <a:t> Edition</a:t>
            </a:r>
            <a:endParaRPr lang="tr-TR" sz="3600" b="1" dirty="0">
              <a:latin typeface="Palatino Linotype" panose="0204050205050503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345235"/>
          </a:xfrm>
        </p:spPr>
        <p:txBody>
          <a:bodyPr>
            <a:normAutofit/>
          </a:bodyPr>
          <a:lstStyle/>
          <a:p>
            <a:r>
              <a:rPr lang="tr-TR" sz="2400" dirty="0">
                <a:latin typeface="Palatino Linotype" panose="02040502050505030304" pitchFamily="18" charset="0"/>
              </a:rPr>
              <a:t>Server </a:t>
            </a:r>
            <a:r>
              <a:rPr lang="tr-TR" sz="2400" dirty="0" err="1">
                <a:latin typeface="Palatino Linotype" panose="02040502050505030304" pitchFamily="18" charset="0"/>
              </a:rPr>
              <a:t>Core</a:t>
            </a:r>
            <a:r>
              <a:rPr lang="tr-TR" sz="2400" dirty="0">
                <a:latin typeface="Palatino Linotype" panose="02040502050505030304" pitchFamily="18" charset="0"/>
              </a:rPr>
              <a:t> yapısı olarak adlandırılan yeni model ile arabirim ve bunun getirdiği performans düşüklüğünü ortadan kaldırmak amacıyla tamamen komut satırından yönetime imkân </a:t>
            </a:r>
            <a:r>
              <a:rPr lang="tr-TR" sz="2400" dirty="0" smtClean="0">
                <a:latin typeface="Palatino Linotype" panose="02040502050505030304" pitchFamily="18" charset="0"/>
              </a:rPr>
              <a:t>verilmiştir.</a:t>
            </a:r>
          </a:p>
          <a:p>
            <a:pPr marL="0" indent="0">
              <a:buNone/>
            </a:pPr>
            <a:endParaRPr lang="tr-TR" sz="2400" dirty="0">
              <a:latin typeface="Palatino Linotype" panose="02040502050505030304" pitchFamily="18" charset="0"/>
            </a:endParaRPr>
          </a:p>
          <a:p>
            <a:r>
              <a:rPr lang="tr-TR" sz="2400" dirty="0">
                <a:latin typeface="Palatino Linotype" panose="02040502050505030304" pitchFamily="18" charset="0"/>
              </a:rPr>
              <a:t>İşletim sisteminin bu sürümünde grafiksel arayüz, .NET Framework gibi bileşenler devre dışı bırakılmıştır.</a:t>
            </a:r>
          </a:p>
        </p:txBody>
      </p:sp>
    </p:spTree>
    <p:extLst>
      <p:ext uri="{BB962C8B-B14F-4D97-AF65-F5344CB8AC3E}">
        <p14:creationId xmlns:p14="http://schemas.microsoft.com/office/powerpoint/2010/main" val="406645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3013" y="980728"/>
            <a:ext cx="8229600" cy="1143000"/>
          </a:xfrm>
        </p:spPr>
        <p:txBody>
          <a:bodyPr>
            <a:noAutofit/>
          </a:bodyPr>
          <a:lstStyle/>
          <a:p>
            <a:r>
              <a:rPr lang="tr-TR" sz="3600" dirty="0" smtClean="0">
                <a:latin typeface="Palatino Linotype" panose="02040502050505030304" pitchFamily="18" charset="0"/>
              </a:rPr>
              <a:t>Windows Server Yenilikleri: </a:t>
            </a:r>
            <a:r>
              <a:rPr lang="tr-TR" sz="3600" b="1" dirty="0" err="1" smtClean="0">
                <a:latin typeface="Palatino Linotype" panose="02040502050505030304" pitchFamily="18" charset="0"/>
              </a:rPr>
              <a:t>Hyper</a:t>
            </a:r>
            <a:r>
              <a:rPr lang="tr-TR" sz="3600" b="1" dirty="0" smtClean="0">
                <a:latin typeface="Palatino Linotype" panose="02040502050505030304" pitchFamily="18" charset="0"/>
              </a:rPr>
              <a:t>-V Sanallaştırması</a:t>
            </a:r>
            <a:endParaRPr lang="tr-TR" sz="3600" b="1" dirty="0">
              <a:latin typeface="Palatino Linotype" panose="0204050205050503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636912"/>
            <a:ext cx="3898776" cy="3240360"/>
          </a:xfrm>
        </p:spPr>
        <p:txBody>
          <a:bodyPr>
            <a:normAutofit/>
          </a:bodyPr>
          <a:lstStyle/>
          <a:p>
            <a:r>
              <a:rPr lang="tr-TR" sz="2000" dirty="0">
                <a:latin typeface="Palatino Linotype" panose="02040502050505030304" pitchFamily="18" charset="0"/>
              </a:rPr>
              <a:t>Sanallaştırma, fiziksel sunucu üzerindeki kaynakları kullanarak çeşitli yazılımlar vasıtasıyla yeni sunucular oluşturmamıza imkân verir</a:t>
            </a:r>
            <a:r>
              <a:rPr lang="tr-TR" sz="2000" dirty="0" smtClean="0">
                <a:latin typeface="Palatino Linotype" panose="02040502050505030304" pitchFamily="18" charset="0"/>
              </a:rPr>
              <a:t>.</a:t>
            </a:r>
          </a:p>
          <a:p>
            <a:pPr marL="0" indent="0">
              <a:buNone/>
            </a:pPr>
            <a:endParaRPr lang="tr-TR" sz="2000" dirty="0" smtClean="0">
              <a:latin typeface="Palatino Linotype" panose="02040502050505030304" pitchFamily="18" charset="0"/>
            </a:endParaRPr>
          </a:p>
          <a:p>
            <a:r>
              <a:rPr lang="tr-TR" sz="2000" dirty="0" smtClean="0">
                <a:latin typeface="Palatino Linotype" panose="02040502050505030304" pitchFamily="18" charset="0"/>
              </a:rPr>
              <a:t>Windows Server 2008 ile birlikte </a:t>
            </a:r>
            <a:r>
              <a:rPr lang="tr-TR" sz="2000" dirty="0" err="1" smtClean="0">
                <a:latin typeface="Palatino Linotype" panose="02040502050505030304" pitchFamily="18" charset="0"/>
              </a:rPr>
              <a:t>Hyper</a:t>
            </a:r>
            <a:r>
              <a:rPr lang="tr-TR" sz="2000" dirty="0" smtClean="0">
                <a:latin typeface="Palatino Linotype" panose="02040502050505030304" pitchFamily="18" charset="0"/>
              </a:rPr>
              <a:t>-V desteği gelmiştir. </a:t>
            </a:r>
          </a:p>
          <a:p>
            <a:endParaRPr lang="tr-TR" dirty="0">
              <a:latin typeface="Palatino Linotype" panose="02040502050505030304" pitchFamily="18" charset="0"/>
            </a:endParaRPr>
          </a:p>
          <a:p>
            <a:endParaRPr lang="tr-TR" dirty="0" smtClean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tr-TR" dirty="0">
              <a:latin typeface="Palatino Linotype" panose="02040502050505030304" pitchFamily="18" charset="0"/>
            </a:endParaRPr>
          </a:p>
          <a:p>
            <a:endParaRPr lang="tr-TR" dirty="0" smtClean="0">
              <a:latin typeface="Palatino Linotype" panose="02040502050505030304" pitchFamily="18" charset="0"/>
            </a:endParaRPr>
          </a:p>
          <a:p>
            <a:endParaRPr lang="tr-TR" dirty="0">
              <a:latin typeface="Palatino Linotype" panose="02040502050505030304" pitchFamily="18" charset="0"/>
            </a:endParaRPr>
          </a:p>
          <a:p>
            <a:endParaRPr lang="tr-TR" dirty="0">
              <a:latin typeface="Palatino Linotype" panose="02040502050505030304" pitchFamily="18" charset="0"/>
            </a:endParaRPr>
          </a:p>
        </p:txBody>
      </p:sp>
      <p:pic>
        <p:nvPicPr>
          <p:cNvPr id="4098" name="Picture 2" descr="C:\Users\aLoNSo\Desktop\image_thumb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309912"/>
            <a:ext cx="3816424" cy="32073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37618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143000"/>
          </a:xfrm>
        </p:spPr>
        <p:txBody>
          <a:bodyPr>
            <a:noAutofit/>
          </a:bodyPr>
          <a:lstStyle/>
          <a:p>
            <a:r>
              <a:rPr lang="tr-TR" sz="3600" dirty="0" smtClean="0">
                <a:latin typeface="Palatino Linotype" panose="02040502050505030304" pitchFamily="18" charset="0"/>
              </a:rPr>
              <a:t>Windows Server Yenilikleri: </a:t>
            </a:r>
            <a:r>
              <a:rPr lang="tr-TR" sz="3600" b="1" dirty="0" smtClean="0">
                <a:latin typeface="Palatino Linotype" panose="02040502050505030304" pitchFamily="18" charset="0"/>
              </a:rPr>
              <a:t>Network Access </a:t>
            </a:r>
            <a:r>
              <a:rPr lang="tr-TR" sz="3600" b="1" dirty="0" err="1" smtClean="0">
                <a:latin typeface="Palatino Linotype" panose="02040502050505030304" pitchFamily="18" charset="0"/>
              </a:rPr>
              <a:t>Protection</a:t>
            </a:r>
            <a:endParaRPr lang="tr-TR" sz="3600" b="1" dirty="0">
              <a:latin typeface="Palatino Linotype" panose="0204050205050503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708920"/>
            <a:ext cx="7931224" cy="316835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000" b="1" dirty="0" smtClean="0">
                <a:latin typeface="Palatino Linotype" panose="02040502050505030304" pitchFamily="18" charset="0"/>
              </a:rPr>
              <a:t>NAP: </a:t>
            </a:r>
            <a:r>
              <a:rPr lang="tr-TR" sz="2000" dirty="0" smtClean="0">
                <a:latin typeface="Palatino Linotype" panose="02040502050505030304" pitchFamily="18" charset="0"/>
              </a:rPr>
              <a:t>Network </a:t>
            </a:r>
            <a:r>
              <a:rPr lang="tr-TR" sz="2000" dirty="0">
                <a:latin typeface="Palatino Linotype" panose="02040502050505030304" pitchFamily="18" charset="0"/>
              </a:rPr>
              <a:t>Access </a:t>
            </a:r>
            <a:r>
              <a:rPr lang="tr-TR" sz="2000" dirty="0" err="1" smtClean="0">
                <a:latin typeface="Palatino Linotype" panose="02040502050505030304" pitchFamily="18" charset="0"/>
              </a:rPr>
              <a:t>Protection</a:t>
            </a:r>
            <a:r>
              <a:rPr lang="tr-TR" sz="2000" dirty="0" smtClean="0">
                <a:latin typeface="Palatino Linotype" panose="02040502050505030304" pitchFamily="18" charset="0"/>
              </a:rPr>
              <a:t> - Ağ </a:t>
            </a:r>
            <a:r>
              <a:rPr lang="tr-TR" sz="2000" dirty="0">
                <a:latin typeface="Palatino Linotype" panose="02040502050505030304" pitchFamily="18" charset="0"/>
              </a:rPr>
              <a:t>Erişim </a:t>
            </a:r>
            <a:r>
              <a:rPr lang="tr-TR" sz="2000" dirty="0" smtClean="0">
                <a:latin typeface="Palatino Linotype" panose="02040502050505030304" pitchFamily="18" charset="0"/>
              </a:rPr>
              <a:t>Güvenliği</a:t>
            </a:r>
            <a:endParaRPr lang="tr-TR" sz="2000" dirty="0">
              <a:latin typeface="Palatino Linotype" panose="0204050205050503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dirty="0">
                <a:latin typeface="Palatino Linotype" panose="02040502050505030304" pitchFamily="18" charset="0"/>
              </a:rPr>
              <a:t>Bu özellik ile ağdaki istemci sistemler için belli bir güvenlik seviyesi </a:t>
            </a:r>
            <a:r>
              <a:rPr lang="tr-TR" sz="2000" dirty="0" smtClean="0">
                <a:latin typeface="Palatino Linotype" panose="02040502050505030304" pitchFamily="18" charset="0"/>
              </a:rPr>
              <a:t>oluşturulabilir.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Palatino Linotype" panose="02040502050505030304" pitchFamily="18" charset="0"/>
              </a:rPr>
              <a:t>Ağa </a:t>
            </a:r>
            <a:r>
              <a:rPr lang="tr-TR" sz="2000" dirty="0">
                <a:latin typeface="Palatino Linotype" panose="02040502050505030304" pitchFamily="18" charset="0"/>
              </a:rPr>
              <a:t>bağlanacak bir sistemin; belirli yazılım güncellemelerini yapmış olmasını, üzerinde anti virüs uygulaması barındırmasını, firewall bileşeninin aktif olmasını zorunlu kılan </a:t>
            </a:r>
            <a:r>
              <a:rPr lang="tr-TR" sz="2000" dirty="0" smtClean="0">
                <a:latin typeface="Palatino Linotype" panose="02040502050505030304" pitchFamily="18" charset="0"/>
              </a:rPr>
              <a:t>politikalar uygulanabilir.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Palatino Linotype" panose="02040502050505030304" pitchFamily="18" charset="0"/>
              </a:rPr>
              <a:t>Bu </a:t>
            </a:r>
            <a:r>
              <a:rPr lang="tr-TR" sz="2000" dirty="0">
                <a:latin typeface="Palatino Linotype" panose="02040502050505030304" pitchFamily="18" charset="0"/>
              </a:rPr>
              <a:t>gereksinimleri karşılamayan ağa bağlı istemcilere, sınırlı ağ erişimi yapmaları sağlanabilir.</a:t>
            </a:r>
            <a:endParaRPr lang="tr-TR" sz="2000" dirty="0" smtClean="0">
              <a:latin typeface="Palatino Linotype" panose="02040502050505030304" pitchFamily="18" charset="0"/>
            </a:endParaRPr>
          </a:p>
          <a:p>
            <a:endParaRPr lang="tr-TR" sz="2800" dirty="0" smtClean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tr-TR" sz="2800" dirty="0">
              <a:latin typeface="Palatino Linotype" panose="02040502050505030304" pitchFamily="18" charset="0"/>
            </a:endParaRPr>
          </a:p>
          <a:p>
            <a:endParaRPr lang="tr-TR" sz="2800" dirty="0" smtClean="0">
              <a:latin typeface="Palatino Linotype" panose="02040502050505030304" pitchFamily="18" charset="0"/>
            </a:endParaRPr>
          </a:p>
          <a:p>
            <a:endParaRPr lang="tr-TR" sz="2800" dirty="0">
              <a:latin typeface="Palatino Linotype" panose="02040502050505030304" pitchFamily="18" charset="0"/>
            </a:endParaRPr>
          </a:p>
          <a:p>
            <a:endParaRPr lang="tr-TR" sz="28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50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>
                <a:latin typeface="Palatino Linotype" panose="02040502050505030304" pitchFamily="18" charset="0"/>
              </a:rPr>
              <a:t>Windows </a:t>
            </a:r>
            <a:r>
              <a:rPr lang="tr-TR" dirty="0" smtClean="0">
                <a:latin typeface="Palatino Linotype" panose="02040502050505030304" pitchFamily="18" charset="0"/>
              </a:rPr>
              <a:t>Server 2008 Gereksinimleri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9309784"/>
              </p:ext>
            </p:extLst>
          </p:nvPr>
        </p:nvGraphicFramePr>
        <p:xfrm>
          <a:off x="467544" y="1484784"/>
          <a:ext cx="8229600" cy="4663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16224"/>
                <a:gridCol w="621337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İşlemci</a:t>
                      </a:r>
                      <a:endParaRPr lang="tr-T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Min</a:t>
                      </a:r>
                      <a:r>
                        <a:rPr lang="tr-TR" dirty="0" smtClean="0"/>
                        <a:t>: </a:t>
                      </a:r>
                      <a:r>
                        <a:rPr lang="tr-TR" b="0" dirty="0" smtClean="0"/>
                        <a:t>1 GHz</a:t>
                      </a:r>
                    </a:p>
                    <a:p>
                      <a:r>
                        <a:rPr lang="tr-TR" dirty="0" smtClean="0"/>
                        <a:t>Tavsiye edilen: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="0" baseline="0" dirty="0" smtClean="0"/>
                        <a:t>2 GHz</a:t>
                      </a:r>
                    </a:p>
                    <a:p>
                      <a:r>
                        <a:rPr lang="tr-TR" baseline="0" dirty="0" smtClean="0"/>
                        <a:t>Yüksek Performans: </a:t>
                      </a:r>
                      <a:r>
                        <a:rPr lang="tr-TR" b="0" baseline="0" dirty="0" smtClean="0"/>
                        <a:t>3GHz +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Bellek</a:t>
                      </a:r>
                      <a:endParaRPr lang="tr-T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Minimum: </a:t>
                      </a:r>
                      <a:r>
                        <a:rPr lang="tr-TR" dirty="0" smtClean="0"/>
                        <a:t>512 MB RAM</a:t>
                      </a:r>
                    </a:p>
                    <a:p>
                      <a:r>
                        <a:rPr lang="tr-TR" b="1" dirty="0" smtClean="0"/>
                        <a:t>Tavsiye Edilen: </a:t>
                      </a:r>
                      <a:r>
                        <a:rPr lang="tr-TR" dirty="0" smtClean="0"/>
                        <a:t>1 GB RAM</a:t>
                      </a:r>
                    </a:p>
                    <a:p>
                      <a:r>
                        <a:rPr lang="tr-TR" b="1" dirty="0" smtClean="0"/>
                        <a:t>Yüksek Performans: </a:t>
                      </a:r>
                      <a:r>
                        <a:rPr lang="tr-TR" dirty="0" smtClean="0"/>
                        <a:t>2 GB RAM (Normal Yükleme) veya 1 GB RAM (Server </a:t>
                      </a:r>
                      <a:r>
                        <a:rPr lang="tr-TR" dirty="0" err="1" smtClean="0"/>
                        <a:t>Core</a:t>
                      </a:r>
                      <a:r>
                        <a:rPr lang="tr-TR" dirty="0" smtClean="0"/>
                        <a:t> Edition) veya üzeri</a:t>
                      </a:r>
                    </a:p>
                    <a:p>
                      <a:r>
                        <a:rPr lang="tr-TR" b="1" dirty="0" smtClean="0"/>
                        <a:t>Maksimum (32 bit için): </a:t>
                      </a:r>
                      <a:r>
                        <a:rPr lang="tr-TR" dirty="0" smtClean="0"/>
                        <a:t>4 GB (Standart) veya 64 GB (Enterprise ve Datacenter)</a:t>
                      </a:r>
                    </a:p>
                    <a:p>
                      <a:r>
                        <a:rPr lang="tr-TR" b="1" dirty="0" smtClean="0"/>
                        <a:t>Maksimum (64 bit için): </a:t>
                      </a:r>
                      <a:r>
                        <a:rPr lang="tr-TR" dirty="0" smtClean="0"/>
                        <a:t>31 GB (Standart) veya 2 TB (Enterprise, Datacenter)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Disk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Minimum: 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 GB </a:t>
                      </a:r>
                    </a:p>
                    <a:p>
                      <a:r>
                        <a:rPr lang="tr-T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Tavsiye Edilen: 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 GB (Normal Yükleme) veya 10 GB (Server 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Core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Yüklemesi) </a:t>
                      </a:r>
                    </a:p>
                    <a:p>
                      <a:r>
                        <a:rPr lang="tr-T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Yüksek Performans: 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 GB (Normal yükleme) veya 40 GB </a:t>
                      </a:r>
                    </a:p>
                    <a:p>
                      <a:endParaRPr lang="tr-TR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798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tr-TR" b="1" dirty="0" smtClean="0">
                <a:latin typeface="Palatino Linotype" panose="02040502050505030304" pitchFamily="18" charset="0"/>
              </a:rPr>
              <a:t>Sunucu İşletim Sistemi Normal Kurulum</a:t>
            </a:r>
            <a:endParaRPr lang="tr-TR" b="1" dirty="0">
              <a:latin typeface="Palatino Linotype" panose="0204050205050503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r-TR" dirty="0" smtClean="0">
                <a:latin typeface="Palatino Linotype" panose="02040502050505030304" pitchFamily="18" charset="0"/>
              </a:rPr>
              <a:t>    </a:t>
            </a:r>
            <a:r>
              <a:rPr lang="tr-TR" sz="3100" dirty="0" smtClean="0">
                <a:latin typeface="Palatino Linotype" panose="02040502050505030304" pitchFamily="18" charset="0"/>
              </a:rPr>
              <a:t>  2 Çeşit normal kurulum seçeneği bulunmaktadır.</a:t>
            </a:r>
          </a:p>
          <a:p>
            <a:pPr marL="0" indent="0">
              <a:buNone/>
            </a:pPr>
            <a:endParaRPr lang="tr-TR" sz="3100" dirty="0" smtClean="0">
              <a:latin typeface="Palatino Linotype" panose="02040502050505030304" pitchFamily="18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tr-TR" sz="3100" b="1" dirty="0">
                <a:latin typeface="Palatino Linotype" panose="02040502050505030304" pitchFamily="18" charset="0"/>
              </a:rPr>
              <a:t>Temiz kurulum </a:t>
            </a:r>
            <a:r>
              <a:rPr lang="tr-TR" sz="3100" dirty="0">
                <a:latin typeface="Palatino Linotype" panose="02040502050505030304" pitchFamily="18" charset="0"/>
              </a:rPr>
              <a:t>ile Windows Server 2008, bilgisayar üzerindeki orijinal işletim sisteminin yerini alır ve tüm kullanıcı ya da uygulama ayarları kaybolur. </a:t>
            </a:r>
          </a:p>
          <a:p>
            <a:pPr marL="514350" indent="-514350">
              <a:buFont typeface="+mj-lt"/>
              <a:buAutoNum type="alphaLcParenR"/>
            </a:pPr>
            <a:endParaRPr lang="tr-TR" sz="3100" dirty="0" smtClean="0">
              <a:latin typeface="Palatino Linotype" panose="02040502050505030304" pitchFamily="18" charset="0"/>
            </a:endParaRPr>
          </a:p>
          <a:p>
            <a:pPr marL="514350" indent="-514350">
              <a:buFont typeface="+mj-lt"/>
              <a:buAutoNum type="alphaLcParenR"/>
            </a:pPr>
            <a:endParaRPr lang="tr-TR" sz="3100" dirty="0">
              <a:latin typeface="Palatino Linotype" panose="02040502050505030304" pitchFamily="18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tr-TR" sz="3100" b="1" dirty="0" smtClean="0">
                <a:latin typeface="Palatino Linotype" panose="02040502050505030304" pitchFamily="18" charset="0"/>
              </a:rPr>
              <a:t>Yükseltme </a:t>
            </a:r>
            <a:r>
              <a:rPr lang="tr-TR" sz="3100" b="1" dirty="0">
                <a:latin typeface="Palatino Linotype" panose="02040502050505030304" pitchFamily="18" charset="0"/>
              </a:rPr>
              <a:t>kurulumu </a:t>
            </a:r>
            <a:r>
              <a:rPr lang="tr-TR" sz="3100" dirty="0">
                <a:latin typeface="Palatino Linotype" panose="02040502050505030304" pitchFamily="18" charset="0"/>
              </a:rPr>
              <a:t>ile Windows Server 2008, Windows’un daha önceki sürümünde yer alan kullanıcı ayarlarının, belgelerinin ve uygulamaların taşınmasından sonra sistemin temiz bir kurulumunu yapar. Taşınan ayar, belge ve uygulamalar yerine konulur.</a:t>
            </a:r>
          </a:p>
        </p:txBody>
      </p:sp>
    </p:spTree>
    <p:extLst>
      <p:ext uri="{BB962C8B-B14F-4D97-AF65-F5344CB8AC3E}">
        <p14:creationId xmlns:p14="http://schemas.microsoft.com/office/powerpoint/2010/main" val="190187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000" b="1" dirty="0" smtClean="0">
                <a:latin typeface="Palatino Linotype" panose="02040502050505030304" pitchFamily="18" charset="0"/>
              </a:rPr>
              <a:t>2. </a:t>
            </a:r>
            <a:r>
              <a:rPr lang="tr-TR" sz="4000" b="1" dirty="0" err="1" smtClean="0">
                <a:latin typeface="Palatino Linotype" panose="02040502050505030304" pitchFamily="18" charset="0"/>
              </a:rPr>
              <a:t>Unattended</a:t>
            </a:r>
            <a:r>
              <a:rPr lang="tr-TR" sz="4000" b="1" dirty="0" smtClean="0">
                <a:latin typeface="Palatino Linotype" panose="02040502050505030304" pitchFamily="18" charset="0"/>
              </a:rPr>
              <a:t> (Katılımsız) Kurulum</a:t>
            </a:r>
            <a:endParaRPr lang="tr-TR" sz="4000" b="1" dirty="0">
              <a:latin typeface="Palatino Linotype" panose="0204050205050503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dirty="0">
                <a:latin typeface="Palatino Linotype" panose="02040502050505030304" pitchFamily="18" charset="0"/>
              </a:rPr>
              <a:t>Bu kurulumda, daha önceden hazırlanmış bir </a:t>
            </a:r>
            <a:r>
              <a:rPr lang="tr-TR" dirty="0" err="1">
                <a:latin typeface="Palatino Linotype" panose="02040502050505030304" pitchFamily="18" charset="0"/>
              </a:rPr>
              <a:t>answer</a:t>
            </a:r>
            <a:r>
              <a:rPr lang="tr-TR" dirty="0">
                <a:latin typeface="Palatino Linotype" panose="02040502050505030304" pitchFamily="18" charset="0"/>
              </a:rPr>
              <a:t> file (cevap dosyası) kullanılır. </a:t>
            </a:r>
            <a:endParaRPr lang="tr-TR" dirty="0" smtClean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tr-TR" dirty="0" smtClean="0">
              <a:latin typeface="Palatino Linotype" panose="0204050205050503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err="1" smtClean="0">
                <a:latin typeface="Palatino Linotype" panose="02040502050505030304" pitchFamily="18" charset="0"/>
              </a:rPr>
              <a:t>Answer</a:t>
            </a:r>
            <a:r>
              <a:rPr lang="tr-TR" dirty="0" smtClean="0">
                <a:latin typeface="Palatino Linotype" panose="02040502050505030304" pitchFamily="18" charset="0"/>
              </a:rPr>
              <a:t> dosyası Server </a:t>
            </a:r>
            <a:r>
              <a:rPr lang="tr-TR" dirty="0">
                <a:latin typeface="Palatino Linotype" panose="02040502050505030304" pitchFamily="18" charset="0"/>
              </a:rPr>
              <a:t>2003 kurulum CD’si içindeki </a:t>
            </a:r>
            <a:r>
              <a:rPr lang="tr-TR" b="1" dirty="0">
                <a:latin typeface="Palatino Linotype" panose="02040502050505030304" pitchFamily="18" charset="0"/>
              </a:rPr>
              <a:t>setupmgr.exe</a:t>
            </a:r>
            <a:r>
              <a:rPr lang="tr-TR" dirty="0">
                <a:latin typeface="Palatino Linotype" panose="02040502050505030304" pitchFamily="18" charset="0"/>
              </a:rPr>
              <a:t> dosyası ile oluşturulurken, </a:t>
            </a:r>
            <a:r>
              <a:rPr lang="tr-TR" dirty="0" smtClean="0">
                <a:latin typeface="Palatino Linotype" panose="02040502050505030304" pitchFamily="18" charset="0"/>
              </a:rPr>
              <a:t>Server </a:t>
            </a:r>
            <a:r>
              <a:rPr lang="tr-TR" dirty="0">
                <a:latin typeface="Palatino Linotype" panose="02040502050505030304" pitchFamily="18" charset="0"/>
              </a:rPr>
              <a:t>2008’de bu görevi </a:t>
            </a:r>
            <a:r>
              <a:rPr lang="tr-TR" b="1" dirty="0" err="1">
                <a:latin typeface="Palatino Linotype" panose="02040502050505030304" pitchFamily="18" charset="0"/>
              </a:rPr>
              <a:t>Automated</a:t>
            </a:r>
            <a:r>
              <a:rPr lang="tr-TR" b="1" dirty="0">
                <a:latin typeface="Palatino Linotype" panose="02040502050505030304" pitchFamily="18" charset="0"/>
              </a:rPr>
              <a:t> </a:t>
            </a:r>
            <a:r>
              <a:rPr lang="tr-TR" b="1" dirty="0" err="1">
                <a:latin typeface="Palatino Linotype" panose="02040502050505030304" pitchFamily="18" charset="0"/>
              </a:rPr>
              <a:t>Instalation</a:t>
            </a:r>
            <a:r>
              <a:rPr lang="tr-TR" b="1" dirty="0">
                <a:latin typeface="Palatino Linotype" panose="02040502050505030304" pitchFamily="18" charset="0"/>
              </a:rPr>
              <a:t> Kit (AIK) </a:t>
            </a:r>
            <a:r>
              <a:rPr lang="tr-TR" dirty="0">
                <a:latin typeface="Palatino Linotype" panose="02040502050505030304" pitchFamily="18" charset="0"/>
              </a:rPr>
              <a:t>üstlenir. </a:t>
            </a:r>
            <a:endParaRPr lang="tr-TR" dirty="0" smtClean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tr-TR" dirty="0" smtClean="0">
              <a:latin typeface="Palatino Linotype" panose="0204050205050503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>
                <a:latin typeface="Palatino Linotype" panose="02040502050505030304" pitchFamily="18" charset="0"/>
              </a:rPr>
              <a:t>Bu </a:t>
            </a:r>
            <a:r>
              <a:rPr lang="tr-TR" dirty="0">
                <a:latin typeface="Palatino Linotype" panose="02040502050505030304" pitchFamily="18" charset="0"/>
              </a:rPr>
              <a:t>cevap dosyası </a:t>
            </a:r>
            <a:r>
              <a:rPr lang="tr-TR" dirty="0" err="1">
                <a:latin typeface="Palatino Linotype" panose="02040502050505030304" pitchFamily="18" charset="0"/>
              </a:rPr>
              <a:t>xml</a:t>
            </a:r>
            <a:r>
              <a:rPr lang="tr-TR" dirty="0">
                <a:latin typeface="Palatino Linotype" panose="02040502050505030304" pitchFamily="18" charset="0"/>
              </a:rPr>
              <a:t> tabanlıdır. Bu sayede çok esnek konfigürasyon seçenekleri sunar. </a:t>
            </a:r>
            <a:endParaRPr lang="tr-TR" dirty="0" smtClean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tr-TR" dirty="0" smtClean="0">
              <a:latin typeface="Palatino Linotype" panose="0204050205050503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>
                <a:latin typeface="Palatino Linotype" panose="02040502050505030304" pitchFamily="18" charset="0"/>
              </a:rPr>
              <a:t>AIK </a:t>
            </a:r>
            <a:r>
              <a:rPr lang="tr-TR" dirty="0">
                <a:latin typeface="Palatino Linotype" panose="02040502050505030304" pitchFamily="18" charset="0"/>
              </a:rPr>
              <a:t>uygulaması, Windows Server 2008 içerisinde bulunmadığından, indirilerek kullanılır. Bu uygulamayı, Microsoft </a:t>
            </a:r>
            <a:r>
              <a:rPr lang="tr-TR" dirty="0" err="1">
                <a:latin typeface="Palatino Linotype" panose="02040502050505030304" pitchFamily="18" charset="0"/>
              </a:rPr>
              <a:t>Download</a:t>
            </a:r>
            <a:r>
              <a:rPr lang="tr-TR" dirty="0">
                <a:latin typeface="Palatino Linotype" panose="02040502050505030304" pitchFamily="18" charset="0"/>
              </a:rPr>
              <a:t> Center sayfasından </a:t>
            </a:r>
            <a:r>
              <a:rPr lang="tr-TR" dirty="0" smtClean="0">
                <a:latin typeface="Palatino Linotype" panose="02040502050505030304" pitchFamily="18" charset="0"/>
              </a:rPr>
              <a:t>indirilebilir.</a:t>
            </a:r>
            <a:endParaRPr lang="tr-TR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09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latin typeface="Palatino Linotype" panose="02040502050505030304" pitchFamily="18" charset="0"/>
              </a:rPr>
              <a:t>İşletim Sisteminin Mantıksal Yapısı</a:t>
            </a:r>
            <a:endParaRPr lang="tr-TR" sz="2800" b="1" dirty="0">
              <a:latin typeface="Palatino Linotype" panose="02040502050505030304" pitchFamily="18" charset="0"/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785813" y="1571625"/>
            <a:ext cx="7534275" cy="4518025"/>
            <a:chOff x="1824" y="633"/>
            <a:chExt cx="2834" cy="2849"/>
          </a:xfrm>
        </p:grpSpPr>
        <p:sp>
          <p:nvSpPr>
            <p:cNvPr id="5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28 w 21600"/>
                <a:gd name="T1" fmla="*/ 78 h 21600"/>
                <a:gd name="T2" fmla="*/ 55 w 21600"/>
                <a:gd name="T3" fmla="*/ 104 h 21600"/>
                <a:gd name="T4" fmla="*/ 35 w 21600"/>
                <a:gd name="T5" fmla="*/ 68 h 21600"/>
                <a:gd name="T6" fmla="*/ 55 w 21600"/>
                <a:gd name="T7" fmla="*/ 34 h 21600"/>
                <a:gd name="T8" fmla="*/ 28 w 21600"/>
                <a:gd name="T9" fmla="*/ 0 h 21600"/>
                <a:gd name="T10" fmla="*/ 2 w 21600"/>
                <a:gd name="T11" fmla="*/ 33 h 21600"/>
                <a:gd name="T12" fmla="*/ 21 w 21600"/>
                <a:gd name="T13" fmla="*/ 66 h 21600"/>
                <a:gd name="T14" fmla="*/ 2 w 21600"/>
                <a:gd name="T15" fmla="*/ 104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tr-TR" altLang="tr-TR" b="1">
                  <a:latin typeface="Comic Sans MS" pitchFamily="66" charset="0"/>
                </a:rPr>
                <a:t>İşlem Yönetimi </a:t>
              </a:r>
              <a:endParaRPr lang="tr-TR" altLang="tr-TR" b="1">
                <a:latin typeface="Calibri" pitchFamily="34" charset="0"/>
              </a:endParaRPr>
            </a:p>
            <a:p>
              <a:pPr eaLnBrk="1" hangingPunct="1"/>
              <a:endParaRPr lang="tr-TR" altLang="tr-TR">
                <a:latin typeface="Calibri" pitchFamily="34" charset="0"/>
              </a:endParaRPr>
            </a:p>
          </p:txBody>
        </p:sp>
        <p:sp>
          <p:nvSpPr>
            <p:cNvPr id="6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0 w 21600"/>
                <a:gd name="T1" fmla="*/ 55 h 21600"/>
                <a:gd name="T2" fmla="*/ 28 w 21600"/>
                <a:gd name="T3" fmla="*/ 86 h 21600"/>
                <a:gd name="T4" fmla="*/ 70 w 21600"/>
                <a:gd name="T5" fmla="*/ 57 h 21600"/>
                <a:gd name="T6" fmla="*/ 114 w 21600"/>
                <a:gd name="T7" fmla="*/ 86 h 21600"/>
                <a:gd name="T8" fmla="*/ 146 w 21600"/>
                <a:gd name="T9" fmla="*/ 61 h 21600"/>
                <a:gd name="T10" fmla="*/ 114 w 21600"/>
                <a:gd name="T11" fmla="*/ 23 h 21600"/>
                <a:gd name="T12" fmla="*/ 73 w 21600"/>
                <a:gd name="T13" fmla="*/ 0 h 21600"/>
                <a:gd name="T14" fmla="*/ 28 w 21600"/>
                <a:gd name="T15" fmla="*/ 24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tr-TR" altLang="tr-TR" sz="800" b="1">
                <a:latin typeface="Comic Sans MS" pitchFamily="66" charset="0"/>
              </a:endParaRPr>
            </a:p>
            <a:p>
              <a:pPr algn="ctr" eaLnBrk="1" hangingPunct="1"/>
              <a:r>
                <a:rPr lang="tr-TR" altLang="tr-TR" b="1">
                  <a:latin typeface="Comic Sans MS" pitchFamily="66" charset="0"/>
                </a:rPr>
                <a:t>Dosya Yönetimi </a:t>
              </a:r>
              <a:endParaRPr lang="tr-TR" altLang="tr-TR" b="1">
                <a:latin typeface="Calibri" pitchFamily="34" charset="0"/>
              </a:endParaRPr>
            </a:p>
            <a:p>
              <a:pPr eaLnBrk="1" hangingPunct="1"/>
              <a:endParaRPr lang="tr-TR" altLang="tr-TR">
                <a:latin typeface="Calibri" pitchFamily="34" charset="0"/>
              </a:endParaRPr>
            </a:p>
          </p:txBody>
        </p:sp>
        <p:sp>
          <p:nvSpPr>
            <p:cNvPr id="7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20 w 21600"/>
                <a:gd name="T1" fmla="*/ 77 h 21600"/>
                <a:gd name="T2" fmla="*/ 1 w 21600"/>
                <a:gd name="T3" fmla="*/ 113 h 21600"/>
                <a:gd name="T4" fmla="*/ 28 w 21600"/>
                <a:gd name="T5" fmla="*/ 144 h 21600"/>
                <a:gd name="T6" fmla="*/ 52 w 21600"/>
                <a:gd name="T7" fmla="*/ 112 h 21600"/>
                <a:gd name="T8" fmla="*/ 34 w 21600"/>
                <a:gd name="T9" fmla="*/ 73 h 21600"/>
                <a:gd name="T10" fmla="*/ 52 w 21600"/>
                <a:gd name="T11" fmla="*/ 31 h 21600"/>
                <a:gd name="T12" fmla="*/ 27 w 21600"/>
                <a:gd name="T13" fmla="*/ 0 h 21600"/>
                <a:gd name="T14" fmla="*/ 1 w 21600"/>
                <a:gd name="T15" fmla="*/ 31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tr-TR" altLang="tr-TR" sz="800" b="1">
                <a:latin typeface="Comic Sans MS" pitchFamily="66" charset="0"/>
              </a:endParaRPr>
            </a:p>
            <a:p>
              <a:pPr algn="ctr" eaLnBrk="1" hangingPunct="1"/>
              <a:r>
                <a:rPr lang="tr-TR" altLang="tr-TR" b="1">
                  <a:latin typeface="Comic Sans MS" pitchFamily="66" charset="0"/>
                </a:rPr>
                <a:t>Bellek Yönetimi</a:t>
              </a:r>
              <a:endParaRPr lang="tr-TR" altLang="tr-TR" b="1">
                <a:latin typeface="Calibri" pitchFamily="34" charset="0"/>
              </a:endParaRPr>
            </a:p>
            <a:p>
              <a:pPr eaLnBrk="1" hangingPunct="1"/>
              <a:endParaRPr lang="tr-TR" altLang="tr-TR">
                <a:latin typeface="Calibri" pitchFamily="34" charset="0"/>
              </a:endParaRPr>
            </a:p>
          </p:txBody>
        </p:sp>
        <p:sp>
          <p:nvSpPr>
            <p:cNvPr id="8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16 w 21600"/>
                <a:gd name="T1" fmla="*/ 50 h 21600"/>
                <a:gd name="T2" fmla="*/ 118 w 21600"/>
                <a:gd name="T3" fmla="*/ 1 h 21600"/>
                <a:gd name="T4" fmla="*/ 33 w 21600"/>
                <a:gd name="T5" fmla="*/ 2 h 21600"/>
                <a:gd name="T6" fmla="*/ 35 w 21600"/>
                <a:gd name="T7" fmla="*/ 50 h 21600"/>
                <a:gd name="T8" fmla="*/ 75 w 21600"/>
                <a:gd name="T9" fmla="*/ 31 h 21600"/>
                <a:gd name="T10" fmla="*/ 75 w 21600"/>
                <a:gd name="T11" fmla="*/ 21 h 21600"/>
                <a:gd name="T12" fmla="*/ 150 w 21600"/>
                <a:gd name="T13" fmla="*/ 24 h 21600"/>
                <a:gd name="T14" fmla="*/ 0 w 21600"/>
                <a:gd name="T15" fmla="*/ 24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tr-TR" altLang="tr-TR" sz="800" b="1">
                <a:latin typeface="Comic Sans MS" pitchFamily="66" charset="0"/>
              </a:endParaRPr>
            </a:p>
            <a:p>
              <a:pPr eaLnBrk="1" hangingPunct="1"/>
              <a:endParaRPr lang="tr-TR" altLang="tr-TR" sz="800" b="1">
                <a:latin typeface="Comic Sans MS" pitchFamily="66" charset="0"/>
              </a:endParaRPr>
            </a:p>
            <a:p>
              <a:pPr eaLnBrk="1" hangingPunct="1"/>
              <a:endParaRPr lang="tr-TR" altLang="tr-TR" b="1">
                <a:latin typeface="Comic Sans MS" pitchFamily="66" charset="0"/>
              </a:endParaRPr>
            </a:p>
            <a:p>
              <a:pPr algn="ctr" eaLnBrk="1" hangingPunct="1"/>
              <a:r>
                <a:rPr lang="tr-TR" altLang="tr-TR" b="1">
                  <a:latin typeface="Comic Sans MS" pitchFamily="66" charset="0"/>
                </a:rPr>
                <a:t>Aygıt Yönetimi </a:t>
              </a:r>
              <a:endParaRPr lang="tr-TR" altLang="tr-TR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65366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tr-TR" sz="2400" dirty="0" smtClean="0">
                <a:latin typeface="Palatino Linotype" panose="02040502050505030304" pitchFamily="18" charset="0"/>
              </a:rPr>
              <a:t>Kurulum Sonrası Ekranı: </a:t>
            </a:r>
            <a:r>
              <a:rPr lang="tr-TR" sz="2400" b="1" dirty="0" smtClean="0">
                <a:latin typeface="Palatino Linotype" panose="02040502050505030304" pitchFamily="18" charset="0"/>
              </a:rPr>
              <a:t>İlk yapılandırma görevleri</a:t>
            </a:r>
            <a:endParaRPr lang="tr-TR" sz="2400" b="1" dirty="0">
              <a:latin typeface="Palatino Linotype" panose="02040502050505030304" pitchFamily="18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40" y="980728"/>
            <a:ext cx="8108208" cy="5734275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836712"/>
            <a:ext cx="8136903" cy="590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41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1560" y="29249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sz="4000" b="1" dirty="0" smtClean="0">
                <a:latin typeface="Palatino Linotype" panose="02040502050505030304" pitchFamily="18" charset="0"/>
              </a:rPr>
              <a:t>Teşekkürler…</a:t>
            </a:r>
            <a:br>
              <a:rPr lang="tr-TR" sz="4000" b="1" dirty="0" smtClean="0">
                <a:latin typeface="Palatino Linotype" panose="02040502050505030304" pitchFamily="18" charset="0"/>
              </a:rPr>
            </a:br>
            <a:r>
              <a:rPr lang="tr-TR" sz="4000" b="1" dirty="0">
                <a:latin typeface="Palatino Linotype" panose="02040502050505030304" pitchFamily="18" charset="0"/>
              </a:rPr>
              <a:t/>
            </a:r>
            <a:br>
              <a:rPr lang="tr-TR" sz="4000" b="1" dirty="0">
                <a:latin typeface="Palatino Linotype" panose="02040502050505030304" pitchFamily="18" charset="0"/>
              </a:rPr>
            </a:br>
            <a:r>
              <a:rPr lang="tr-TR" sz="2000" b="1" dirty="0" smtClean="0">
                <a:solidFill>
                  <a:srgbClr val="FF0000"/>
                </a:solidFill>
                <a:latin typeface="Palatino Linotype" panose="02040502050505030304" pitchFamily="18" charset="0"/>
                <a:hlinkClick r:id="rId3"/>
              </a:rPr>
              <a:t>www.aliosmangokcan.com</a:t>
            </a:r>
            <a:r>
              <a:rPr lang="tr-TR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/>
            </a:r>
            <a:br>
              <a:rPr lang="tr-TR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</a:br>
            <a:r>
              <a:rPr lang="tr-TR" sz="2000" b="1" dirty="0" smtClean="0">
                <a:solidFill>
                  <a:srgbClr val="FF0000"/>
                </a:solidFill>
                <a:latin typeface="Palatino Linotype" panose="02040502050505030304" pitchFamily="18" charset="0"/>
                <a:hlinkClick r:id="rId4"/>
              </a:rPr>
              <a:t>mail@aliosmangokcan.com</a:t>
            </a:r>
            <a:r>
              <a:rPr lang="tr-TR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/>
            </a:r>
            <a:br>
              <a:rPr lang="tr-TR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</a:br>
            <a:r>
              <a:rPr lang="tr-TR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/>
            </a:r>
            <a:br>
              <a:rPr lang="tr-TR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</a:br>
            <a:endParaRPr lang="tr-TR" sz="40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652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atin typeface="Palatino Linotype" panose="02040502050505030304" pitchFamily="18" charset="0"/>
              </a:rPr>
              <a:t>İşletim Sistemleri</a:t>
            </a:r>
            <a:endParaRPr lang="tr-TR" b="1" dirty="0">
              <a:latin typeface="Palatino Linotype" panose="0204050205050503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71600" y="1600200"/>
            <a:ext cx="2232248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Unix</a:t>
            </a:r>
          </a:p>
          <a:p>
            <a:pPr marL="0" indent="0">
              <a:buNone/>
            </a:pP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Linux</a:t>
            </a:r>
          </a:p>
          <a:p>
            <a:pPr marL="0" indent="0">
              <a:buNone/>
            </a:pPr>
            <a:r>
              <a:rPr lang="tr-TR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Windows</a:t>
            </a:r>
          </a:p>
          <a:p>
            <a:pPr marL="0" indent="0">
              <a:buNone/>
            </a:pP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 smtClean="0"/>
              <a:t>MacOs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 smtClean="0"/>
              <a:t>Android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endParaRPr lang="tr-TR" dirty="0"/>
          </a:p>
        </p:txBody>
      </p:sp>
      <p:pic>
        <p:nvPicPr>
          <p:cNvPr id="1026" name="Picture 2" descr="C:\Users\aLoNSo\Desktop\uni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38" y="2924944"/>
            <a:ext cx="2016224" cy="136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LoNSo\Desktop\linu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84784"/>
            <a:ext cx="1897434" cy="220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LoNSo\Desktop\android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989" y="4149080"/>
            <a:ext cx="2670522" cy="194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LoNSo\Desktop\windows-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115" y="1340768"/>
            <a:ext cx="2154270" cy="193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LoNSo\Desktop\MacOS_Logo_Vector_Fil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692375"/>
            <a:ext cx="2443061" cy="244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4512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latin typeface="Palatino Linotype" panose="02040502050505030304" pitchFamily="18" charset="0"/>
              </a:rPr>
              <a:t>UNIX Nedir?</a:t>
            </a:r>
            <a:endParaRPr lang="tr-TR" sz="4000" dirty="0">
              <a:latin typeface="Palatino Linotype" panose="0204050205050503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>
                <a:latin typeface="Palatino Linotype" panose="02040502050505030304" pitchFamily="18" charset="0"/>
              </a:rPr>
              <a:t>İlk olarak 1971'de yayınlandı ve başlangıçta tamamen bilgisayar programlarının yazılmasında kullanılan alt seviyeli bir çevirme </a:t>
            </a:r>
            <a:r>
              <a:rPr lang="tr-TR" sz="2400" dirty="0" smtClean="0">
                <a:latin typeface="Palatino Linotype" panose="02040502050505030304" pitchFamily="18" charset="0"/>
              </a:rPr>
              <a:t>dilinde (</a:t>
            </a:r>
            <a:r>
              <a:rPr lang="tr-TR" sz="2400" dirty="0" err="1" smtClean="0">
                <a:latin typeface="Palatino Linotype" panose="02040502050505030304" pitchFamily="18" charset="0"/>
              </a:rPr>
              <a:t>assembler</a:t>
            </a:r>
            <a:r>
              <a:rPr lang="tr-TR" sz="2400" dirty="0" smtClean="0">
                <a:latin typeface="Palatino Linotype" panose="02040502050505030304" pitchFamily="18" charset="0"/>
              </a:rPr>
              <a:t>)</a:t>
            </a:r>
            <a:r>
              <a:rPr lang="tr-TR" sz="2400" dirty="0">
                <a:latin typeface="Palatino Linotype" panose="02040502050505030304" pitchFamily="18" charset="0"/>
              </a:rPr>
              <a:t> yazılmıştı. Daha sonra 1973'te </a:t>
            </a:r>
            <a:r>
              <a:rPr lang="tr-TR" sz="2400" dirty="0" err="1">
                <a:latin typeface="Palatino Linotype" panose="02040502050505030304" pitchFamily="18" charset="0"/>
              </a:rPr>
              <a:t>Dennis</a:t>
            </a:r>
            <a:r>
              <a:rPr lang="tr-TR" sz="2400" dirty="0">
                <a:latin typeface="Palatino Linotype" panose="02040502050505030304" pitchFamily="18" charset="0"/>
              </a:rPr>
              <a:t> </a:t>
            </a:r>
            <a:r>
              <a:rPr lang="tr-TR" sz="2400" dirty="0" err="1">
                <a:latin typeface="Palatino Linotype" panose="02040502050505030304" pitchFamily="18" charset="0"/>
              </a:rPr>
              <a:t>Ritche</a:t>
            </a:r>
            <a:r>
              <a:rPr lang="tr-TR" sz="2400" dirty="0">
                <a:latin typeface="Palatino Linotype" panose="02040502050505030304" pitchFamily="18" charset="0"/>
              </a:rPr>
              <a:t> tarafından C programlama dili ile tekrar yazıldı.</a:t>
            </a:r>
          </a:p>
        </p:txBody>
      </p:sp>
      <p:pic>
        <p:nvPicPr>
          <p:cNvPr id="1026" name="Picture 2" descr="F:\Yedek 11.07.2016\Documentation\Education\AAA  - UZEM SUNUMLARI\sunucu işletim sistemleri\unix-linux-training-chennai-bangalo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468" y="3777763"/>
            <a:ext cx="6007868" cy="231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82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latin typeface="Palatino Linotype" panose="02040502050505030304" pitchFamily="18" charset="0"/>
              </a:rPr>
              <a:t>LINUX Nedir?</a:t>
            </a:r>
            <a:endParaRPr lang="tr-TR" sz="4000" dirty="0">
              <a:latin typeface="Palatino Linotype" panose="0204050205050503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>
                <a:latin typeface="Palatino Linotype" panose="02040502050505030304" pitchFamily="18" charset="0"/>
              </a:rPr>
              <a:t>Linux, Internet üzerinden haberleşen çok sayıda gönüllü programcının desteğiyle </a:t>
            </a:r>
            <a:r>
              <a:rPr lang="tr-TR" sz="2400" dirty="0" err="1">
                <a:latin typeface="Palatino Linotype" panose="02040502050505030304" pitchFamily="18" charset="0"/>
              </a:rPr>
              <a:t>Linus</a:t>
            </a:r>
            <a:r>
              <a:rPr lang="tr-TR" sz="2400" dirty="0">
                <a:latin typeface="Palatino Linotype" panose="02040502050505030304" pitchFamily="18" charset="0"/>
              </a:rPr>
              <a:t> </a:t>
            </a:r>
            <a:r>
              <a:rPr lang="tr-TR" sz="2400" dirty="0" err="1">
                <a:latin typeface="Palatino Linotype" panose="02040502050505030304" pitchFamily="18" charset="0"/>
              </a:rPr>
              <a:t>Torvalds</a:t>
            </a:r>
            <a:r>
              <a:rPr lang="tr-TR" sz="2400" dirty="0">
                <a:latin typeface="Palatino Linotype" panose="02040502050505030304" pitchFamily="18" charset="0"/>
              </a:rPr>
              <a:t> tarafından baştan başlanarak geliştirilmiş GNU/Linux işletim sisteminin çekirdeğidir</a:t>
            </a:r>
            <a:r>
              <a:rPr lang="tr-TR" sz="2400" dirty="0" smtClean="0">
                <a:latin typeface="Palatino Linotype" panose="02040502050505030304" pitchFamily="18" charset="0"/>
              </a:rPr>
              <a:t>.</a:t>
            </a:r>
          </a:p>
          <a:p>
            <a:pPr marL="0" indent="0">
              <a:buNone/>
            </a:pPr>
            <a:endParaRPr lang="tr-TR" sz="24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tr-TR" sz="2400" dirty="0" smtClean="0">
                <a:latin typeface="Palatino Linotype" panose="02040502050505030304" pitchFamily="18" charset="0"/>
              </a:rPr>
              <a:t>Açık kaynak kodlu, özgür bir dağıtımlar topluluğudur.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95338"/>
            <a:ext cx="3721894" cy="372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63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Palatino Linotype" panose="02040502050505030304" pitchFamily="18" charset="0"/>
              </a:rPr>
              <a:t>Özgür Yazılım Kavramı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tr-TR" sz="1500" dirty="0">
                <a:latin typeface="Palatino Linotype" panose="02040502050505030304" pitchFamily="18" charset="0"/>
              </a:rPr>
              <a:t>Bir yazılımın özgür olabilmesi için dört temel özgürlüğü sağlaması gerekir:</a:t>
            </a:r>
          </a:p>
          <a:p>
            <a:pPr marL="0" indent="0">
              <a:buNone/>
            </a:pPr>
            <a:r>
              <a:rPr lang="tr-TR" sz="1500" b="1" dirty="0" smtClean="0">
                <a:latin typeface="Palatino Linotype" panose="02040502050505030304" pitchFamily="18" charset="0"/>
              </a:rPr>
              <a:t>	Özgürlük 1: </a:t>
            </a:r>
            <a:r>
              <a:rPr lang="tr-TR" sz="1500" dirty="0">
                <a:latin typeface="Palatino Linotype" panose="02040502050505030304" pitchFamily="18" charset="0"/>
              </a:rPr>
              <a:t>Her türlü amaç için yazılımı çalıştırma özgürlüğü</a:t>
            </a:r>
            <a:r>
              <a:rPr lang="tr-TR" sz="1500" dirty="0" smtClean="0">
                <a:latin typeface="Palatino Linotype" panose="02040502050505030304" pitchFamily="18" charset="0"/>
              </a:rPr>
              <a:t>.</a:t>
            </a:r>
          </a:p>
          <a:p>
            <a:pPr marL="0" indent="0">
              <a:buNone/>
            </a:pPr>
            <a:endParaRPr lang="tr-TR" sz="15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tr-TR" sz="1500" b="1" dirty="0" smtClean="0">
                <a:latin typeface="Palatino Linotype" panose="02040502050505030304" pitchFamily="18" charset="0"/>
              </a:rPr>
              <a:t>	Özgürlük 2 </a:t>
            </a:r>
            <a:r>
              <a:rPr lang="tr-TR" sz="1500" b="1" dirty="0">
                <a:latin typeface="Palatino Linotype" panose="02040502050505030304" pitchFamily="18" charset="0"/>
              </a:rPr>
              <a:t>: </a:t>
            </a:r>
            <a:r>
              <a:rPr lang="tr-TR" sz="1500" dirty="0">
                <a:latin typeface="Palatino Linotype" panose="02040502050505030304" pitchFamily="18" charset="0"/>
              </a:rPr>
              <a:t>Yazılımın nasıl çalıştığını inceleme ve kendi gereksinimleri doğrultusunda değiştirme özgürlüğü (Yazılım kaynak koduna erişim bunun için bir ön şarttır</a:t>
            </a:r>
            <a:r>
              <a:rPr lang="tr-TR" sz="1500" dirty="0" smtClean="0">
                <a:latin typeface="Palatino Linotype" panose="02040502050505030304" pitchFamily="18" charset="0"/>
              </a:rPr>
              <a:t>.)</a:t>
            </a:r>
          </a:p>
          <a:p>
            <a:pPr marL="0" indent="0">
              <a:buNone/>
            </a:pPr>
            <a:endParaRPr lang="tr-TR" sz="15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tr-TR" sz="1500" b="1" dirty="0" smtClean="0">
                <a:latin typeface="Palatino Linotype" panose="02040502050505030304" pitchFamily="18" charset="0"/>
              </a:rPr>
              <a:t>	Özgürlük 3 </a:t>
            </a:r>
            <a:r>
              <a:rPr lang="tr-TR" sz="1500" b="1" dirty="0">
                <a:latin typeface="Palatino Linotype" panose="02040502050505030304" pitchFamily="18" charset="0"/>
              </a:rPr>
              <a:t>: </a:t>
            </a:r>
            <a:r>
              <a:rPr lang="tr-TR" sz="1500" dirty="0">
                <a:latin typeface="Palatino Linotype" panose="02040502050505030304" pitchFamily="18" charset="0"/>
              </a:rPr>
              <a:t>Kopyalarını dağıtma ve toplumla paylaşma özgürlüğü.</a:t>
            </a:r>
          </a:p>
          <a:p>
            <a:pPr marL="0" indent="0">
              <a:buNone/>
            </a:pPr>
            <a:r>
              <a:rPr lang="tr-TR" sz="1500" dirty="0">
                <a:latin typeface="Palatino Linotype" panose="02040502050505030304" pitchFamily="18" charset="0"/>
              </a:rPr>
              <a:t>(Bir özgür yazılım herkesçe istenilen sayıda makineye kurulabilir, kopyası çıkarılabilir ve istenilen kimselere dağıtılabilir, hatta satılabilir</a:t>
            </a:r>
            <a:r>
              <a:rPr lang="tr-TR" sz="1500" dirty="0" smtClean="0">
                <a:latin typeface="Palatino Linotype" panose="02040502050505030304" pitchFamily="18" charset="0"/>
              </a:rPr>
              <a:t>.)</a:t>
            </a:r>
          </a:p>
          <a:p>
            <a:pPr marL="0" indent="0">
              <a:buNone/>
            </a:pPr>
            <a:endParaRPr lang="tr-TR" sz="15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tr-TR" sz="1500" b="1" dirty="0" smtClean="0">
                <a:latin typeface="Palatino Linotype" panose="02040502050505030304" pitchFamily="18" charset="0"/>
              </a:rPr>
              <a:t>	Özgürlük 4: </a:t>
            </a:r>
            <a:r>
              <a:rPr lang="tr-TR" sz="1500" dirty="0">
                <a:latin typeface="Palatino Linotype" panose="02040502050505030304" pitchFamily="18" charset="0"/>
              </a:rPr>
              <a:t>Programı iyileştirme ve yaptığınız iyileştirmelerini kamuya yayma özgürlüğü, böylece toplumun tümü faydalanır. Yazılım kaynak koduna erişim bunun için ön şarttır</a:t>
            </a:r>
            <a:r>
              <a:rPr lang="tr-TR" sz="1500" dirty="0" smtClean="0">
                <a:latin typeface="Palatino Linotype" panose="02040502050505030304" pitchFamily="18" charset="0"/>
              </a:rPr>
              <a:t>.</a:t>
            </a:r>
          </a:p>
          <a:p>
            <a:pPr marL="0" indent="0">
              <a:buNone/>
            </a:pPr>
            <a:endParaRPr lang="tr-TR" sz="15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tr-TR" sz="1500" dirty="0" smtClean="0">
                <a:latin typeface="Palatino Linotype" panose="02040502050505030304" pitchFamily="18" charset="0"/>
              </a:rPr>
              <a:t>*** Linux Kullanıcılar Derneği 3 Mayıs 2016 </a:t>
            </a:r>
            <a:r>
              <a:rPr lang="tr-TR" sz="1500" dirty="0" err="1" smtClean="0">
                <a:latin typeface="Palatino Linotype" panose="02040502050505030304" pitchFamily="18" charset="0"/>
              </a:rPr>
              <a:t>DRM’ye</a:t>
            </a:r>
            <a:r>
              <a:rPr lang="tr-TR" sz="1500" dirty="0" smtClean="0">
                <a:latin typeface="Palatino Linotype" panose="02040502050505030304" pitchFamily="18" charset="0"/>
              </a:rPr>
              <a:t> Karşı Mücadele günü olarak belirlemiş, tüm </a:t>
            </a:r>
            <a:r>
              <a:rPr lang="tr-TR" sz="1500" dirty="0">
                <a:latin typeface="Palatino Linotype" panose="02040502050505030304" pitchFamily="18" charset="0"/>
              </a:rPr>
              <a:t>bilgisayar (akıllı telefon, tablet, e-kitap okuyucu </a:t>
            </a:r>
            <a:r>
              <a:rPr lang="tr-TR" sz="1500" dirty="0" err="1">
                <a:latin typeface="Palatino Linotype" panose="02040502050505030304" pitchFamily="18" charset="0"/>
              </a:rPr>
              <a:t>vb</a:t>
            </a:r>
            <a:r>
              <a:rPr lang="tr-TR" sz="1500" dirty="0">
                <a:latin typeface="Palatino Linotype" panose="02040502050505030304" pitchFamily="18" charset="0"/>
              </a:rPr>
              <a:t>) kullanıcılarını </a:t>
            </a:r>
            <a:r>
              <a:rPr lang="tr-TR" sz="1500" dirty="0" err="1">
                <a:latin typeface="Palatino Linotype" panose="02040502050505030304" pitchFamily="18" charset="0"/>
              </a:rPr>
              <a:t>DRM’li</a:t>
            </a:r>
            <a:r>
              <a:rPr lang="tr-TR" sz="1500" dirty="0">
                <a:latin typeface="Palatino Linotype" panose="02040502050505030304" pitchFamily="18" charset="0"/>
              </a:rPr>
              <a:t> ürünler geliştiren ve satan şirketleri boykota davet</a:t>
            </a:r>
            <a:r>
              <a:rPr lang="tr-TR" sz="1500" dirty="0" smtClean="0">
                <a:latin typeface="Palatino Linotype" panose="02040502050505030304" pitchFamily="18" charset="0"/>
              </a:rPr>
              <a:t> etmiştir. </a:t>
            </a:r>
          </a:p>
          <a:p>
            <a:pPr marL="0" indent="0">
              <a:buNone/>
            </a:pPr>
            <a:r>
              <a:rPr lang="tr-TR" sz="1500" b="1" dirty="0" smtClean="0">
                <a:latin typeface="Palatino Linotype" panose="02040502050505030304" pitchFamily="18" charset="0"/>
              </a:rPr>
              <a:t>DRM </a:t>
            </a:r>
            <a:r>
              <a:rPr lang="tr-TR" sz="1500" b="1" dirty="0">
                <a:latin typeface="Palatino Linotype" panose="02040502050505030304" pitchFamily="18" charset="0"/>
              </a:rPr>
              <a:t>(</a:t>
            </a:r>
            <a:r>
              <a:rPr lang="tr-TR" sz="1500" b="1" dirty="0" err="1">
                <a:latin typeface="Palatino Linotype" panose="02040502050505030304" pitchFamily="18" charset="0"/>
              </a:rPr>
              <a:t>Digital</a:t>
            </a:r>
            <a:r>
              <a:rPr lang="tr-TR" sz="1500" b="1" dirty="0">
                <a:latin typeface="Palatino Linotype" panose="02040502050505030304" pitchFamily="18" charset="0"/>
              </a:rPr>
              <a:t> </a:t>
            </a:r>
            <a:r>
              <a:rPr lang="tr-TR" sz="1500" b="1" dirty="0" err="1">
                <a:latin typeface="Palatino Linotype" panose="02040502050505030304" pitchFamily="18" charset="0"/>
              </a:rPr>
              <a:t>Restrictions</a:t>
            </a:r>
            <a:r>
              <a:rPr lang="tr-TR" sz="1500" b="1" dirty="0">
                <a:latin typeface="Palatino Linotype" panose="02040502050505030304" pitchFamily="18" charset="0"/>
              </a:rPr>
              <a:t> </a:t>
            </a:r>
            <a:r>
              <a:rPr lang="tr-TR" sz="1500" b="1" dirty="0" err="1">
                <a:latin typeface="Palatino Linotype" panose="02040502050505030304" pitchFamily="18" charset="0"/>
              </a:rPr>
              <a:t>Managements</a:t>
            </a:r>
            <a:r>
              <a:rPr lang="tr-TR" sz="1500" b="1" dirty="0">
                <a:latin typeface="Palatino Linotype" panose="02040502050505030304" pitchFamily="18" charset="0"/>
              </a:rPr>
              <a:t> – Sayısal Kısıtlamalar Yönetimi)</a:t>
            </a:r>
          </a:p>
        </p:txBody>
      </p:sp>
    </p:spTree>
    <p:extLst>
      <p:ext uri="{BB962C8B-B14F-4D97-AF65-F5344CB8AC3E}">
        <p14:creationId xmlns:p14="http://schemas.microsoft.com/office/powerpoint/2010/main" val="2030228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atin typeface="Palatino Linotype" panose="02040502050505030304" pitchFamily="18" charset="0"/>
              </a:rPr>
              <a:t>Linux Dağıtımları</a:t>
            </a:r>
            <a:endParaRPr lang="tr-TR" b="1" dirty="0">
              <a:latin typeface="Palatino Linotype" panose="0204050205050503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7584" y="1600201"/>
            <a:ext cx="3672408" cy="3196952"/>
          </a:xfrm>
        </p:spPr>
        <p:txBody>
          <a:bodyPr/>
          <a:lstStyle/>
          <a:p>
            <a:r>
              <a:rPr lang="tr-TR" dirty="0" err="1" smtClean="0">
                <a:latin typeface="Palatino Linotype" panose="02040502050505030304" pitchFamily="18" charset="0"/>
              </a:rPr>
              <a:t>Debian</a:t>
            </a:r>
            <a:endParaRPr lang="tr-TR" dirty="0" smtClean="0">
              <a:latin typeface="Palatino Linotype" panose="02040502050505030304" pitchFamily="18" charset="0"/>
            </a:endParaRPr>
          </a:p>
          <a:p>
            <a:r>
              <a:rPr lang="tr-TR" dirty="0" err="1" smtClean="0">
                <a:latin typeface="Palatino Linotype" panose="02040502050505030304" pitchFamily="18" charset="0"/>
              </a:rPr>
              <a:t>Knoppix</a:t>
            </a:r>
            <a:endParaRPr lang="tr-TR" dirty="0" smtClean="0">
              <a:latin typeface="Palatino Linotype" panose="02040502050505030304" pitchFamily="18" charset="0"/>
            </a:endParaRPr>
          </a:p>
          <a:p>
            <a:r>
              <a:rPr lang="tr-TR" dirty="0" err="1" smtClean="0">
                <a:latin typeface="Palatino Linotype" panose="02040502050505030304" pitchFamily="18" charset="0"/>
              </a:rPr>
              <a:t>Ubuntu</a:t>
            </a:r>
            <a:endParaRPr lang="tr-TR" dirty="0" smtClean="0">
              <a:latin typeface="Palatino Linotype" panose="02040502050505030304" pitchFamily="18" charset="0"/>
            </a:endParaRPr>
          </a:p>
          <a:p>
            <a:r>
              <a:rPr lang="tr-TR" dirty="0" err="1" smtClean="0">
                <a:latin typeface="Palatino Linotype" panose="02040502050505030304" pitchFamily="18" charset="0"/>
              </a:rPr>
              <a:t>Gentoo</a:t>
            </a:r>
            <a:endParaRPr lang="tr-TR" dirty="0" smtClean="0">
              <a:latin typeface="Palatino Linotype" panose="02040502050505030304" pitchFamily="18" charset="0"/>
            </a:endParaRPr>
          </a:p>
          <a:p>
            <a:r>
              <a:rPr lang="tr-TR" dirty="0" err="1" smtClean="0">
                <a:latin typeface="Palatino Linotype" panose="02040502050505030304" pitchFamily="18" charset="0"/>
              </a:rPr>
              <a:t>Fedora</a:t>
            </a:r>
            <a:endParaRPr lang="tr-TR" dirty="0" smtClean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5436096" y="1553725"/>
            <a:ext cx="3327430" cy="302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err="1" smtClean="0">
                <a:latin typeface="Palatino Linotype" panose="02040502050505030304" pitchFamily="18" charset="0"/>
              </a:rPr>
              <a:t>Slackware</a:t>
            </a:r>
            <a:endParaRPr lang="tr-TR" dirty="0">
              <a:latin typeface="Palatino Linotype" panose="02040502050505030304" pitchFamily="18" charset="0"/>
            </a:endParaRPr>
          </a:p>
          <a:p>
            <a:r>
              <a:rPr lang="tr-TR" dirty="0" err="1" smtClean="0">
                <a:latin typeface="Palatino Linotype" panose="02040502050505030304" pitchFamily="18" charset="0"/>
              </a:rPr>
              <a:t>Slax</a:t>
            </a:r>
            <a:endParaRPr lang="tr-TR" dirty="0" smtClean="0">
              <a:latin typeface="Palatino Linotype" panose="02040502050505030304" pitchFamily="18" charset="0"/>
            </a:endParaRPr>
          </a:p>
          <a:p>
            <a:r>
              <a:rPr lang="tr-TR" dirty="0" err="1" smtClean="0">
                <a:latin typeface="Palatino Linotype" panose="02040502050505030304" pitchFamily="18" charset="0"/>
              </a:rPr>
              <a:t>Arch</a:t>
            </a:r>
            <a:r>
              <a:rPr lang="tr-TR" dirty="0" smtClean="0">
                <a:latin typeface="Palatino Linotype" panose="02040502050505030304" pitchFamily="18" charset="0"/>
              </a:rPr>
              <a:t> Linux</a:t>
            </a:r>
          </a:p>
          <a:p>
            <a:r>
              <a:rPr lang="tr-TR" dirty="0" err="1" smtClean="0">
                <a:latin typeface="Palatino Linotype" panose="02040502050505030304" pitchFamily="18" charset="0"/>
              </a:rPr>
              <a:t>Red</a:t>
            </a:r>
            <a:r>
              <a:rPr lang="tr-TR" dirty="0" smtClean="0">
                <a:latin typeface="Palatino Linotype" panose="02040502050505030304" pitchFamily="18" charset="0"/>
              </a:rPr>
              <a:t> Hat</a:t>
            </a:r>
          </a:p>
          <a:p>
            <a:r>
              <a:rPr lang="tr-TR" dirty="0" smtClean="0">
                <a:latin typeface="Palatino Linotype" panose="02040502050505030304" pitchFamily="18" charset="0"/>
              </a:rPr>
              <a:t>Open </a:t>
            </a:r>
            <a:r>
              <a:rPr lang="tr-TR" dirty="0" err="1" smtClean="0">
                <a:latin typeface="Palatino Linotype" panose="02040502050505030304" pitchFamily="18" charset="0"/>
              </a:rPr>
              <a:t>Suse</a:t>
            </a:r>
            <a:endParaRPr lang="tr-TR" dirty="0" smtClean="0">
              <a:latin typeface="Palatino Linotype" panose="02040502050505030304" pitchFamily="18" charset="0"/>
            </a:endParaRPr>
          </a:p>
          <a:p>
            <a:endParaRPr lang="tr-TR" dirty="0">
              <a:latin typeface="Palatino Linotype" panose="02040502050505030304" pitchFamily="18" charset="0"/>
            </a:endParaRPr>
          </a:p>
        </p:txBody>
      </p:sp>
      <p:pic>
        <p:nvPicPr>
          <p:cNvPr id="2050" name="Picture 2" descr="D:\Documentation\Education\open source operating systems\linux logos\debian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5229200"/>
            <a:ext cx="2156884" cy="104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ocumentation\Education\open source operating systems\linux logos\pardus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594031"/>
            <a:ext cx="1584176" cy="186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Documentation\Education\open source operating systems\linux logos\osus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19558">
            <a:off x="3479996" y="2780928"/>
            <a:ext cx="134214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Documentation\Education\open source operating systems\linux logos\ubuntu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071844"/>
            <a:ext cx="3267794" cy="90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48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latin typeface="Palatino Linotype" panose="02040502050505030304" pitchFamily="18" charset="0"/>
              </a:rPr>
              <a:t>MacOS</a:t>
            </a:r>
            <a:r>
              <a:rPr lang="tr-TR" dirty="0" smtClean="0">
                <a:latin typeface="Palatino Linotype" panose="02040502050505030304" pitchFamily="18" charset="0"/>
              </a:rPr>
              <a:t> Nedir?</a:t>
            </a:r>
            <a:endParaRPr lang="tr-TR" dirty="0">
              <a:latin typeface="Palatino Linotype" panose="0204050205050503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tr-TR" dirty="0" smtClean="0">
                <a:latin typeface="Palatino Linotype" panose="02040502050505030304" pitchFamily="18" charset="0"/>
              </a:rPr>
              <a:t>Apple</a:t>
            </a:r>
            <a:r>
              <a:rPr lang="tr-TR" dirty="0">
                <a:latin typeface="Palatino Linotype" panose="02040502050505030304" pitchFamily="18" charset="0"/>
              </a:rPr>
              <a:t> firması tarafından </a:t>
            </a:r>
            <a:r>
              <a:rPr lang="tr-TR" dirty="0" smtClean="0">
                <a:latin typeface="Palatino Linotype" panose="02040502050505030304" pitchFamily="18" charset="0"/>
              </a:rPr>
              <a:t>isimsiz olarak piyasaya sürülen Macintosh İşletim Sistemi kısa olarak </a:t>
            </a:r>
            <a:r>
              <a:rPr lang="tr-TR" dirty="0" err="1" smtClean="0">
                <a:latin typeface="Palatino Linotype" panose="02040502050505030304" pitchFamily="18" charset="0"/>
              </a:rPr>
              <a:t>MacOs</a:t>
            </a:r>
            <a:r>
              <a:rPr lang="tr-TR" dirty="0" smtClean="0">
                <a:latin typeface="Palatino Linotype" panose="02040502050505030304" pitchFamily="18" charset="0"/>
              </a:rPr>
              <a:t> olarak ifade edilmiştir. System-1-2-3-4-5-6-7 olarak isimlendirilen versiyonlar </a:t>
            </a:r>
            <a:r>
              <a:rPr lang="tr-TR" dirty="0" err="1" smtClean="0">
                <a:latin typeface="Palatino Linotype" panose="02040502050505030304" pitchFamily="18" charset="0"/>
              </a:rPr>
              <a:t>MacOs</a:t>
            </a:r>
            <a:r>
              <a:rPr lang="tr-TR" dirty="0" smtClean="0">
                <a:latin typeface="Palatino Linotype" panose="02040502050505030304" pitchFamily="18" charset="0"/>
              </a:rPr>
              <a:t> olarak devam etmiştir.</a:t>
            </a:r>
          </a:p>
          <a:p>
            <a:pPr marL="0" indent="0">
              <a:buNone/>
            </a:pPr>
            <a:endParaRPr lang="tr-TR" dirty="0">
              <a:latin typeface="Palatino Linotype" panose="0204050205050503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dirty="0">
                <a:latin typeface="Palatino Linotype" panose="02040502050505030304" pitchFamily="18" charset="0"/>
              </a:rPr>
              <a:t>Mac OS X aslen BSD ve </a:t>
            </a:r>
            <a:r>
              <a:rPr lang="tr-TR" dirty="0" err="1">
                <a:latin typeface="Palatino Linotype" panose="02040502050505030304" pitchFamily="18" charset="0"/>
              </a:rPr>
              <a:t>Mach</a:t>
            </a:r>
            <a:r>
              <a:rPr lang="tr-TR" dirty="0">
                <a:latin typeface="Palatino Linotype" panose="02040502050505030304" pitchFamily="18" charset="0"/>
              </a:rPr>
              <a:t> </a:t>
            </a:r>
            <a:r>
              <a:rPr lang="tr-TR" dirty="0" err="1">
                <a:latin typeface="Palatino Linotype" panose="02040502050505030304" pitchFamily="18" charset="0"/>
              </a:rPr>
              <a:t>mikroçekirdeği</a:t>
            </a:r>
            <a:r>
              <a:rPr lang="tr-TR" dirty="0">
                <a:latin typeface="Palatino Linotype" panose="02040502050505030304" pitchFamily="18" charset="0"/>
              </a:rPr>
              <a:t> üzerine kurulu, açık kaynak bir işletim sistemi olan Darwin'e dayanır. Apple bu sistemi kendi amaçlarına göre geliştirdikten sonra Mac OS </a:t>
            </a:r>
            <a:r>
              <a:rPr lang="tr-TR" dirty="0">
                <a:solidFill>
                  <a:srgbClr val="FF0000"/>
                </a:solidFill>
                <a:latin typeface="Palatino Linotype" panose="02040502050505030304" pitchFamily="18" charset="0"/>
              </a:rPr>
              <a:t>X</a:t>
            </a:r>
            <a:r>
              <a:rPr lang="tr-TR" dirty="0">
                <a:latin typeface="Palatino Linotype" panose="02040502050505030304" pitchFamily="18" charset="0"/>
              </a:rPr>
              <a:t> kullanıcı arabirimi olarak </a:t>
            </a:r>
            <a:r>
              <a:rPr lang="tr-TR" dirty="0" err="1">
                <a:latin typeface="Palatino Linotype" panose="02040502050505030304" pitchFamily="18" charset="0"/>
              </a:rPr>
              <a:t>Aqua'yı</a:t>
            </a:r>
            <a:r>
              <a:rPr lang="tr-TR" dirty="0">
                <a:latin typeface="Palatino Linotype" panose="02040502050505030304" pitchFamily="18" charset="0"/>
              </a:rPr>
              <a:t> geliştirmiştir. Sistemin çekirdeği ve bazı bileşenleri açık kaynak olmasına rağmen, çoğu bileşeni açık kaynak değildir.</a:t>
            </a:r>
          </a:p>
          <a:p>
            <a:pPr marL="0" indent="0">
              <a:buNone/>
            </a:pPr>
            <a:endParaRPr lang="tr-TR" dirty="0">
              <a:latin typeface="Palatino Linotype" panose="0204050205050503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 smtClean="0">
                <a:latin typeface="Palatino Linotype" panose="02040502050505030304" pitchFamily="18" charset="0"/>
              </a:rPr>
              <a:t>MacOS</a:t>
            </a:r>
            <a:r>
              <a:rPr lang="tr-TR" dirty="0" smtClean="0">
                <a:latin typeface="Palatino Linotype" panose="02040502050505030304" pitchFamily="18" charset="0"/>
              </a:rPr>
              <a:t> </a:t>
            </a:r>
            <a:r>
              <a:rPr lang="tr-TR" dirty="0">
                <a:latin typeface="Palatino Linotype" panose="02040502050505030304" pitchFamily="18" charset="0"/>
              </a:rPr>
              <a:t>Server ise her ne kadar mimari olarak masaüstü Mac OS X ile aynı olsa da, Apple sunucuları için hazırlanmış ayrı bir işletim sistemidir. </a:t>
            </a:r>
            <a:r>
              <a:rPr lang="tr-TR" dirty="0" err="1" smtClean="0">
                <a:latin typeface="Palatino Linotype" panose="02040502050505030304" pitchFamily="18" charset="0"/>
              </a:rPr>
              <a:t>MacOS</a:t>
            </a:r>
            <a:r>
              <a:rPr lang="tr-TR" dirty="0" smtClean="0">
                <a:latin typeface="Palatino Linotype" panose="02040502050505030304" pitchFamily="18" charset="0"/>
              </a:rPr>
              <a:t> </a:t>
            </a:r>
            <a:r>
              <a:rPr lang="tr-TR" dirty="0" err="1">
                <a:latin typeface="Palatino Linotype" panose="02040502050505030304" pitchFamily="18" charset="0"/>
              </a:rPr>
              <a:t>X'ten</a:t>
            </a:r>
            <a:r>
              <a:rPr lang="tr-TR" dirty="0">
                <a:latin typeface="Palatino Linotype" panose="02040502050505030304" pitchFamily="18" charset="0"/>
              </a:rPr>
              <a:t> farklı olarak gelişmiş yönetim araçları içerir.</a:t>
            </a:r>
          </a:p>
        </p:txBody>
      </p:sp>
    </p:spTree>
    <p:extLst>
      <p:ext uri="{BB962C8B-B14F-4D97-AF65-F5344CB8AC3E}">
        <p14:creationId xmlns:p14="http://schemas.microsoft.com/office/powerpoint/2010/main" val="1429688420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1063</Words>
  <Application>Microsoft Office PowerPoint</Application>
  <PresentationFormat>Ekran Gösterisi (4:3)</PresentationFormat>
  <Paragraphs>217</Paragraphs>
  <Slides>31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7" baseType="lpstr">
      <vt:lpstr>Arial</vt:lpstr>
      <vt:lpstr>Calibri</vt:lpstr>
      <vt:lpstr>Comic Sans MS</vt:lpstr>
      <vt:lpstr>Palatino Linotype</vt:lpstr>
      <vt:lpstr>Wingdings</vt:lpstr>
      <vt:lpstr>Ofis Teması</vt:lpstr>
      <vt:lpstr>Turgutlu Meslek Yüksek Okulu  Bilgisayar Programcılığı</vt:lpstr>
      <vt:lpstr>İşletim Sistemi Nedir?</vt:lpstr>
      <vt:lpstr>İşletim Sisteminin Mantıksal Yapısı</vt:lpstr>
      <vt:lpstr>İşletim Sistemleri</vt:lpstr>
      <vt:lpstr>UNIX Nedir?</vt:lpstr>
      <vt:lpstr>LINUX Nedir?</vt:lpstr>
      <vt:lpstr>Özgür Yazılım Kavramı</vt:lpstr>
      <vt:lpstr>Linux Dağıtımları</vt:lpstr>
      <vt:lpstr>MacOS Nedir?</vt:lpstr>
      <vt:lpstr>MacOs Çeşitleri</vt:lpstr>
      <vt:lpstr>Android Nedir?</vt:lpstr>
      <vt:lpstr>Android Çeşitleri</vt:lpstr>
      <vt:lpstr>Microsoft Windows Çeşitleri</vt:lpstr>
      <vt:lpstr>Sunucu İşletim Sistemi</vt:lpstr>
      <vt:lpstr>Sunucu İşletim Sistemi</vt:lpstr>
      <vt:lpstr>Sunucu İşletim Sistemleri</vt:lpstr>
      <vt:lpstr>               Windows Server 2008</vt:lpstr>
      <vt:lpstr>Windows Server 2008 Versiyonları</vt:lpstr>
      <vt:lpstr>Windows Server 2008 Standart Edition </vt:lpstr>
      <vt:lpstr>Windows Server 2008 Enterprise Edition </vt:lpstr>
      <vt:lpstr>Windows Server 2008 Datacenter Edition </vt:lpstr>
      <vt:lpstr>Windows Web Server 2008 </vt:lpstr>
      <vt:lpstr>Windows Server Yenilikleri: Server Manager Console</vt:lpstr>
      <vt:lpstr>Windows Server Yenilikleri: Server Core Edition</vt:lpstr>
      <vt:lpstr>Windows Server Yenilikleri: Hyper-V Sanallaştırması</vt:lpstr>
      <vt:lpstr>Windows Server Yenilikleri: Network Access Protection</vt:lpstr>
      <vt:lpstr>Windows Server 2008 Gereksinimleri</vt:lpstr>
      <vt:lpstr>Sunucu İşletim Sistemi Normal Kurulum</vt:lpstr>
      <vt:lpstr>2. Unattended (Katılımsız) Kurulum</vt:lpstr>
      <vt:lpstr>Kurulum Sonrası Ekranı: İlk yapılandırma görevleri</vt:lpstr>
      <vt:lpstr>Teşekkürler…  www.aliosmangokcan.com mail@aliosmangokcan.com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SUNUCU İŞLETİM SİSTEMLERİ</dc:title>
  <dc:creator>Ali Osman Gökcan</dc:creator>
  <cp:lastModifiedBy>Windows Kullanıcısı</cp:lastModifiedBy>
  <cp:revision>58</cp:revision>
  <dcterms:created xsi:type="dcterms:W3CDTF">2016-02-27T17:53:00Z</dcterms:created>
  <dcterms:modified xsi:type="dcterms:W3CDTF">2017-03-27T14:15:06Z</dcterms:modified>
</cp:coreProperties>
</file>