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5" r:id="rId4"/>
    <p:sldId id="306" r:id="rId5"/>
    <p:sldId id="307" r:id="rId6"/>
    <p:sldId id="308" r:id="rId7"/>
    <p:sldId id="309" r:id="rId8"/>
    <p:sldId id="312" r:id="rId9"/>
    <p:sldId id="328" r:id="rId10"/>
    <p:sldId id="313" r:id="rId11"/>
    <p:sldId id="310" r:id="rId12"/>
    <p:sldId id="311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49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/>
  </p:normalViewPr>
  <p:slideViewPr>
    <p:cSldViewPr>
      <p:cViewPr varScale="1">
        <p:scale>
          <a:sx n="74" d="100"/>
          <a:sy n="74" d="100"/>
        </p:scale>
        <p:origin x="1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osmangokcan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35461" y="742611"/>
            <a:ext cx="5624192" cy="936104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Palatino Linotype" panose="02040502050505030304" pitchFamily="18" charset="0"/>
              </a:rPr>
              <a:t>Turgutlu Meslek Yüksek Okulu </a:t>
            </a:r>
            <a:br>
              <a:rPr lang="tr-TR" sz="2400" dirty="0" smtClean="0">
                <a:latin typeface="Palatino Linotype" panose="02040502050505030304" pitchFamily="18" charset="0"/>
              </a:rPr>
            </a:br>
            <a:r>
              <a:rPr lang="tr-TR" sz="2400" dirty="0" smtClean="0">
                <a:latin typeface="Palatino Linotype" panose="02040502050505030304" pitchFamily="18" charset="0"/>
              </a:rPr>
              <a:t>Bilgisayar Programcılığı</a:t>
            </a:r>
            <a:endParaRPr lang="tr-TR" sz="2400" dirty="0">
              <a:latin typeface="Palatino Linotype" panose="0204050205050503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659" y="2945439"/>
            <a:ext cx="3528391" cy="235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1735873" y="1976218"/>
            <a:ext cx="5495964" cy="969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latin typeface="Palatino Linotype" panose="02040502050505030304" pitchFamily="18" charset="0"/>
              </a:rPr>
              <a:t>Sunucu İşletim Sistemleri</a:t>
            </a:r>
          </a:p>
          <a:p>
            <a:r>
              <a:rPr lang="tr-TR" sz="3200" b="1" dirty="0" smtClean="0">
                <a:latin typeface="Palatino Linotype" panose="02040502050505030304" pitchFamily="18" charset="0"/>
              </a:rPr>
              <a:t>3.Hafta</a:t>
            </a:r>
            <a:endParaRPr lang="tr-TR" sz="3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NAS Cihazlarının Avantajları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5069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b="1" dirty="0">
                <a:latin typeface="Palatino Linotype" panose="02040502050505030304" pitchFamily="18" charset="0"/>
              </a:rPr>
              <a:t>1. </a:t>
            </a:r>
            <a:r>
              <a:rPr lang="tr-TR" sz="1800" dirty="0">
                <a:latin typeface="Palatino Linotype" panose="02040502050505030304" pitchFamily="18" charset="0"/>
              </a:rPr>
              <a:t>NAS cihazları bir bilgisayar gibi klavye, fare veya bir monitöre ihtiyaç duymaz.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2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Kendi içine gömülmüş bir işletim sistemi sayesinde çalışırlar.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3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İhtiyaca göre disk eklenerek sahip olunan alan genişletilebilir.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4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İstemciler bir dosyaya erişmek istediklerinde, disklere değil NAS cihazına erişmeleri yeterlidir.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5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Genellikle </a:t>
            </a:r>
            <a:r>
              <a:rPr lang="tr-TR" sz="1800" dirty="0" err="1">
                <a:latin typeface="Palatino Linotype" panose="02040502050505030304" pitchFamily="18" charset="0"/>
              </a:rPr>
              <a:t>ethernet</a:t>
            </a:r>
            <a:r>
              <a:rPr lang="tr-TR" sz="1800" dirty="0">
                <a:latin typeface="Palatino Linotype" panose="02040502050505030304" pitchFamily="18" charset="0"/>
              </a:rPr>
              <a:t> üzerinden erişirler ve ağ üzerinde ip adresine sahip olarak gözükürler.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6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Diskler üzerinde kotalar uygulayabilir, yetkilendirme işlemini daha güvenli hale getirebilir.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7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Herhangi bir sorunla karşılaşıldığında mesajla sistem yöneticisini uyarabilir.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8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>
                <a:latin typeface="Palatino Linotype" panose="02040502050505030304" pitchFamily="18" charset="0"/>
              </a:rPr>
              <a:t>NAS cihazları bazı modellerinde HTTP desteği sunabilirler. Böylece bir browser üzerinden istenen dosyaya erişilebilir.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9</a:t>
            </a:r>
            <a:r>
              <a:rPr lang="tr-TR" sz="1800" b="1" dirty="0">
                <a:latin typeface="Palatino Linotype" panose="02040502050505030304" pitchFamily="18" charset="0"/>
              </a:rPr>
              <a:t>. </a:t>
            </a:r>
            <a:r>
              <a:rPr lang="tr-TR" sz="1800" dirty="0" smtClean="0">
                <a:latin typeface="Palatino Linotype" panose="02040502050505030304" pitchFamily="18" charset="0"/>
              </a:rPr>
              <a:t>Herhangi </a:t>
            </a:r>
            <a:r>
              <a:rPr lang="tr-TR" sz="1800" dirty="0">
                <a:latin typeface="Palatino Linotype" panose="02040502050505030304" pitchFamily="18" charset="0"/>
              </a:rPr>
              <a:t>bir problemle karşılaşıldığında çalışır duruma getirilmesi kısa bir süre alır</a:t>
            </a:r>
            <a:r>
              <a:rPr lang="tr-TR" sz="1600" dirty="0" smtClean="0">
                <a:latin typeface="Palatino Linotype" panose="02040502050505030304" pitchFamily="18" charset="0"/>
              </a:rPr>
              <a:t>.</a:t>
            </a:r>
            <a:endParaRPr lang="tr-TR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Yöntemleri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2- SAN (Storage </a:t>
            </a:r>
            <a:r>
              <a:rPr lang="tr-TR" sz="1800" b="1" dirty="0" err="1" smtClean="0">
                <a:latin typeface="Palatino Linotype" panose="02040502050505030304" pitchFamily="18" charset="0"/>
              </a:rPr>
              <a:t>Area</a:t>
            </a:r>
            <a:r>
              <a:rPr lang="tr-TR" sz="1800" b="1" dirty="0" smtClean="0">
                <a:latin typeface="Palatino Linotype" panose="02040502050505030304" pitchFamily="18" charset="0"/>
              </a:rPr>
              <a:t>  Network – Depolama Alan Ağı)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SAN, yüksek </a:t>
            </a:r>
            <a:r>
              <a:rPr lang="tr-TR" sz="1800" dirty="0">
                <a:latin typeface="Palatino Linotype" panose="02040502050505030304" pitchFamily="18" charset="0"/>
              </a:rPr>
              <a:t>miktarlarda veri depolama </a:t>
            </a:r>
            <a:r>
              <a:rPr lang="tr-TR" sz="1800" dirty="0" smtClean="0">
                <a:latin typeface="Palatino Linotype" panose="02040502050505030304" pitchFamily="18" charset="0"/>
              </a:rPr>
              <a:t>kapasitesine ihtiyaç </a:t>
            </a:r>
            <a:r>
              <a:rPr lang="tr-TR" sz="1800" dirty="0">
                <a:latin typeface="Palatino Linotype" panose="02040502050505030304" pitchFamily="18" charset="0"/>
              </a:rPr>
              <a:t>duyan </a:t>
            </a:r>
            <a:r>
              <a:rPr lang="tr-TR" sz="1800" dirty="0" smtClean="0">
                <a:latin typeface="Palatino Linotype" panose="02040502050505030304" pitchFamily="18" charset="0"/>
              </a:rPr>
              <a:t>ortamlarda </a:t>
            </a:r>
            <a:r>
              <a:rPr lang="tr-TR" sz="1800" dirty="0">
                <a:latin typeface="Palatino Linotype" panose="02040502050505030304" pitchFamily="18" charset="0"/>
              </a:rPr>
              <a:t>kullanılmaktadır. </a:t>
            </a: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Bu </a:t>
            </a:r>
            <a:r>
              <a:rPr lang="tr-TR" sz="1800" dirty="0">
                <a:latin typeface="Palatino Linotype" panose="02040502050505030304" pitchFamily="18" charset="0"/>
              </a:rPr>
              <a:t>yapıda </a:t>
            </a:r>
            <a:r>
              <a:rPr lang="tr-TR" sz="1800" dirty="0" smtClean="0">
                <a:latin typeface="Palatino Linotype" panose="02040502050505030304" pitchFamily="18" charset="0"/>
              </a:rPr>
              <a:t>yedekleme ünitesi de </a:t>
            </a:r>
            <a:r>
              <a:rPr lang="tr-TR" sz="1800" dirty="0">
                <a:latin typeface="Palatino Linotype" panose="02040502050505030304" pitchFamily="18" charset="0"/>
              </a:rPr>
              <a:t>depolama alan ağına bağlanmaktadır. Yedekleme sunucusu dâhil olmak </a:t>
            </a:r>
            <a:r>
              <a:rPr lang="tr-TR" sz="1800" dirty="0" smtClean="0">
                <a:latin typeface="Palatino Linotype" panose="02040502050505030304" pitchFamily="18" charset="0"/>
              </a:rPr>
              <a:t>üzere ağda </a:t>
            </a:r>
            <a:r>
              <a:rPr lang="tr-TR" sz="1800" dirty="0">
                <a:latin typeface="Palatino Linotype" panose="02040502050505030304" pitchFamily="18" charset="0"/>
              </a:rPr>
              <a:t>bulunan bütün sunucular </a:t>
            </a:r>
            <a:r>
              <a:rPr lang="tr-TR" sz="1800" dirty="0" smtClean="0">
                <a:latin typeface="Palatino Linotype" panose="02040502050505030304" pitchFamily="18" charset="0"/>
              </a:rPr>
              <a:t>yedekleme ünitesi ile </a:t>
            </a:r>
            <a:r>
              <a:rPr lang="tr-TR" sz="1800" dirty="0">
                <a:latin typeface="Palatino Linotype" panose="02040502050505030304" pitchFamily="18" charset="0"/>
              </a:rPr>
              <a:t>haberleşebilmektedir. </a:t>
            </a: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Yedekleme sunucusunun </a:t>
            </a:r>
            <a:r>
              <a:rPr lang="tr-TR" sz="1800" dirty="0">
                <a:latin typeface="Palatino Linotype" panose="02040502050505030304" pitchFamily="18" charset="0"/>
              </a:rPr>
              <a:t>görevi klasik yedekleme altyapısında olduğu gibi yedekleme </a:t>
            </a:r>
            <a:r>
              <a:rPr lang="tr-TR" sz="1800" dirty="0" smtClean="0">
                <a:latin typeface="Palatino Linotype" panose="02040502050505030304" pitchFamily="18" charset="0"/>
              </a:rPr>
              <a:t>işlerinin yönetimidir</a:t>
            </a:r>
            <a:r>
              <a:rPr lang="tr-TR" sz="1800" dirty="0">
                <a:latin typeface="Palatino Linotype" panose="02040502050505030304" pitchFamily="18" charset="0"/>
              </a:rPr>
              <a:t>. Bir yedekleme işinin başlaması için ajanlar ile gereken haberleşmeyi yapar. </a:t>
            </a:r>
            <a:r>
              <a:rPr lang="tr-TR" sz="1800" dirty="0" smtClean="0">
                <a:latin typeface="Palatino Linotype" panose="02040502050505030304" pitchFamily="18" charset="0"/>
              </a:rPr>
              <a:t>Veri, yedeği </a:t>
            </a:r>
            <a:r>
              <a:rPr lang="tr-TR" sz="1800" dirty="0">
                <a:latin typeface="Palatino Linotype" panose="02040502050505030304" pitchFamily="18" charset="0"/>
              </a:rPr>
              <a:t>alınan sunucu üzerinden </a:t>
            </a:r>
            <a:r>
              <a:rPr lang="tr-TR" sz="1800" dirty="0" smtClean="0">
                <a:latin typeface="Palatino Linotype" panose="02040502050505030304" pitchFamily="18" charset="0"/>
              </a:rPr>
              <a:t>yedekleme ünitesine yazılır.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Yöntemleri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2- SAN (Storage </a:t>
            </a:r>
            <a:r>
              <a:rPr lang="tr-TR" sz="1800" b="1" dirty="0" err="1" smtClean="0">
                <a:latin typeface="Palatino Linotype" panose="02040502050505030304" pitchFamily="18" charset="0"/>
              </a:rPr>
              <a:t>Area</a:t>
            </a:r>
            <a:r>
              <a:rPr lang="tr-TR" sz="1800" b="1" dirty="0" smtClean="0">
                <a:latin typeface="Palatino Linotype" panose="02040502050505030304" pitchFamily="18" charset="0"/>
              </a:rPr>
              <a:t>  Network – Depolama Alan Ağı)</a:t>
            </a:r>
          </a:p>
        </p:txBody>
      </p:sp>
      <p:pic>
        <p:nvPicPr>
          <p:cNvPr id="3074" name="Picture 2" descr="C:\Users\aLoNSo\Desktop\sunucu slide\yedekleme - 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060848"/>
            <a:ext cx="63531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Server 2008 </a:t>
            </a:r>
            <a:r>
              <a:rPr lang="tr-TR" b="1" dirty="0" err="1" smtClean="0">
                <a:latin typeface="Palatino Linotype" panose="02040502050505030304" pitchFamily="18" charset="0"/>
              </a:rPr>
              <a:t>Backup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Windows Server 2008, Windows Server Yedekleme ve yedekleme komut satırı araçları içerir. Windows Server </a:t>
            </a:r>
            <a:r>
              <a:rPr lang="tr-TR" sz="1800" dirty="0" err="1">
                <a:latin typeface="Palatino Linotype" panose="02040502050505030304" pitchFamily="18" charset="0"/>
              </a:rPr>
              <a:t>Backup</a:t>
            </a:r>
            <a:r>
              <a:rPr lang="tr-TR" sz="1800" dirty="0">
                <a:latin typeface="Palatino Linotype" panose="02040502050505030304" pitchFamily="18" charset="0"/>
              </a:rPr>
              <a:t>, basit ve kullanımı kolay bir yedekleme ve kurtarma yardımcı programıdır.</a:t>
            </a: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Windows Server Yedekleme özelliği, Windows Server 2008 sürümlerinin hepsinde mevcuttur. Ancak Windows Server 2008 </a:t>
            </a:r>
            <a:r>
              <a:rPr lang="tr-TR" sz="1800" dirty="0" err="1">
                <a:latin typeface="Palatino Linotype" panose="02040502050505030304" pitchFamily="18" charset="0"/>
              </a:rPr>
              <a:t>Core</a:t>
            </a:r>
            <a:r>
              <a:rPr lang="tr-TR" sz="1800" dirty="0">
                <a:latin typeface="Palatino Linotype" panose="02040502050505030304" pitchFamily="18" charset="0"/>
              </a:rPr>
              <a:t> sürümünde görsel arayüz yoktur ve yedekleme işlemleri komut satırından yapılır.</a:t>
            </a:r>
          </a:p>
          <a:p>
            <a:pPr marL="0" indent="0">
              <a:buNone/>
            </a:pP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 err="1" smtClean="0">
                <a:latin typeface="Palatino Linotype" panose="02040502050505030304" pitchFamily="18" charset="0"/>
              </a:rPr>
              <a:t>Backup</a:t>
            </a:r>
            <a:r>
              <a:rPr lang="tr-TR" sz="1800" dirty="0">
                <a:latin typeface="Palatino Linotype" panose="02040502050505030304" pitchFamily="18" charset="0"/>
              </a:rPr>
              <a:t> </a:t>
            </a:r>
            <a:r>
              <a:rPr lang="tr-TR" sz="1800" dirty="0" smtClean="0">
                <a:latin typeface="Palatino Linotype" panose="02040502050505030304" pitchFamily="18" charset="0"/>
              </a:rPr>
              <a:t>özelliği </a:t>
            </a:r>
            <a:r>
              <a:rPr lang="tr-TR" sz="1800" dirty="0">
                <a:latin typeface="Palatino Linotype" panose="02040502050505030304" pitchFamily="18" charset="0"/>
              </a:rPr>
              <a:t>varsayılan olarak </a:t>
            </a:r>
            <a:r>
              <a:rPr lang="tr-TR" sz="1800" u="sng" dirty="0">
                <a:latin typeface="Palatino Linotype" panose="02040502050505030304" pitchFamily="18" charset="0"/>
              </a:rPr>
              <a:t>kurulmamıştır</a:t>
            </a:r>
            <a:r>
              <a:rPr lang="tr-TR" sz="1800" dirty="0">
                <a:latin typeface="Palatino Linotype" panose="02040502050505030304" pitchFamily="18" charset="0"/>
              </a:rPr>
              <a:t>. Bu özelliği kurmak için Sunucu Yöneticisinden, aşağıda seçili olan </a:t>
            </a:r>
            <a:r>
              <a:rPr lang="tr-TR" sz="1800" dirty="0" smtClean="0">
                <a:latin typeface="Palatino Linotype" panose="02040502050505030304" pitchFamily="18" charset="0"/>
              </a:rPr>
              <a:t>özellikler seçilip</a:t>
            </a:r>
            <a:r>
              <a:rPr lang="tr-TR" sz="1800" dirty="0">
                <a:latin typeface="Palatino Linotype" panose="02040502050505030304" pitchFamily="18" charset="0"/>
              </a:rPr>
              <a:t>, </a:t>
            </a:r>
            <a:r>
              <a:rPr lang="tr-TR" sz="1800" dirty="0" smtClean="0">
                <a:latin typeface="Palatino Linotype" panose="02040502050505030304" pitchFamily="18" charset="0"/>
              </a:rPr>
              <a:t>kurulmalıdır;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1- </a:t>
            </a:r>
            <a:r>
              <a:rPr lang="tr-TR" sz="1800" dirty="0" smtClean="0">
                <a:latin typeface="Palatino Linotype" panose="02040502050505030304" pitchFamily="18" charset="0"/>
              </a:rPr>
              <a:t>Windows </a:t>
            </a:r>
            <a:r>
              <a:rPr lang="tr-TR" sz="1800" dirty="0" err="1" smtClean="0">
                <a:latin typeface="Palatino Linotype" panose="02040502050505030304" pitchFamily="18" charset="0"/>
              </a:rPr>
              <a:t>Powershell</a:t>
            </a:r>
            <a:r>
              <a:rPr lang="tr-TR" sz="1800" dirty="0" smtClean="0">
                <a:latin typeface="Palatino Linotype" panose="02040502050505030304" pitchFamily="18" charset="0"/>
              </a:rPr>
              <a:t> </a:t>
            </a:r>
            <a:r>
              <a:rPr lang="tr-TR" sz="1400" dirty="0" smtClean="0">
                <a:latin typeface="Palatino Linotype" panose="02040502050505030304" pitchFamily="18" charset="0"/>
              </a:rPr>
              <a:t>(BT uzmanları için komut satırı bazında kodlama dili)</a:t>
            </a: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2-</a:t>
            </a:r>
            <a:r>
              <a:rPr lang="tr-TR" sz="1800" dirty="0" smtClean="0">
                <a:latin typeface="Palatino Linotype" panose="02040502050505030304" pitchFamily="18" charset="0"/>
              </a:rPr>
              <a:t> Windows Server Yedekleme Özellikleri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    </a:t>
            </a:r>
            <a:r>
              <a:rPr lang="tr-TR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a) </a:t>
            </a:r>
            <a:r>
              <a:rPr lang="tr-TR" sz="1800" dirty="0" smtClean="0">
                <a:latin typeface="Palatino Linotype" panose="02040502050505030304" pitchFamily="18" charset="0"/>
              </a:rPr>
              <a:t>Windows Server Yedekleme</a:t>
            </a:r>
          </a:p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 </a:t>
            </a:r>
            <a:r>
              <a:rPr lang="tr-TR" sz="1800" dirty="0" smtClean="0">
                <a:latin typeface="Palatino Linotype" panose="02040502050505030304" pitchFamily="18" charset="0"/>
              </a:rPr>
              <a:t>   </a:t>
            </a:r>
            <a:r>
              <a:rPr lang="tr-TR" sz="18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b) </a:t>
            </a:r>
            <a:r>
              <a:rPr lang="tr-TR" sz="1800" dirty="0" smtClean="0">
                <a:latin typeface="Palatino Linotype" panose="02040502050505030304" pitchFamily="18" charset="0"/>
              </a:rPr>
              <a:t>Komut Satırı Araçları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1- Özellik ekleme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65256" cy="5400600"/>
          </a:xfrm>
        </p:spPr>
      </p:pic>
    </p:spTree>
    <p:extLst>
      <p:ext uri="{BB962C8B-B14F-4D97-AF65-F5344CB8AC3E}">
        <p14:creationId xmlns:p14="http://schemas.microsoft.com/office/powerpoint/2010/main" val="15087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Palatino Linotype" panose="02040502050505030304" pitchFamily="18" charset="0"/>
              </a:rPr>
              <a:t>2</a:t>
            </a:r>
            <a:r>
              <a:rPr lang="tr-TR" b="1" dirty="0" smtClean="0">
                <a:latin typeface="Palatino Linotype" panose="02040502050505030304" pitchFamily="18" charset="0"/>
              </a:rPr>
              <a:t>- Özellik ekleme sonucu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31754"/>
            <a:ext cx="7065256" cy="5330596"/>
          </a:xfrm>
        </p:spPr>
      </p:pic>
    </p:spTree>
    <p:extLst>
      <p:ext uri="{BB962C8B-B14F-4D97-AF65-F5344CB8AC3E}">
        <p14:creationId xmlns:p14="http://schemas.microsoft.com/office/powerpoint/2010/main" val="41397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3- Yedeklemeyi çalıştırma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42957"/>
            <a:ext cx="7065256" cy="5308189"/>
          </a:xfrm>
        </p:spPr>
      </p:pic>
    </p:spTree>
    <p:extLst>
      <p:ext uri="{BB962C8B-B14F-4D97-AF65-F5344CB8AC3E}">
        <p14:creationId xmlns:p14="http://schemas.microsoft.com/office/powerpoint/2010/main" val="3017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Palatino Linotype" panose="02040502050505030304" pitchFamily="18" charset="0"/>
              </a:rPr>
              <a:t>4</a:t>
            </a:r>
            <a:r>
              <a:rPr lang="tr-TR" b="1" dirty="0" smtClean="0">
                <a:latin typeface="Palatino Linotype" panose="02040502050505030304" pitchFamily="18" charset="0"/>
              </a:rPr>
              <a:t>- Yedekleme performansı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53278"/>
            <a:ext cx="7065256" cy="5287546"/>
          </a:xfrm>
        </p:spPr>
      </p:pic>
    </p:spTree>
    <p:extLst>
      <p:ext uri="{BB962C8B-B14F-4D97-AF65-F5344CB8AC3E}">
        <p14:creationId xmlns:p14="http://schemas.microsoft.com/office/powerpoint/2010/main" val="39423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5- Yedekleme seçenekleri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3864"/>
            <a:ext cx="7065256" cy="5246373"/>
          </a:xfrm>
        </p:spPr>
      </p:pic>
    </p:spTree>
    <p:extLst>
      <p:ext uri="{BB962C8B-B14F-4D97-AF65-F5344CB8AC3E}">
        <p14:creationId xmlns:p14="http://schemas.microsoft.com/office/powerpoint/2010/main" val="37799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Palatino Linotype" panose="02040502050505030304" pitchFamily="18" charset="0"/>
              </a:rPr>
              <a:t>6</a:t>
            </a:r>
            <a:r>
              <a:rPr lang="tr-TR" b="1" dirty="0" smtClean="0">
                <a:latin typeface="Palatino Linotype" panose="02040502050505030304" pitchFamily="18" charset="0"/>
              </a:rPr>
              <a:t>- Yedekleme yapılandırması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1012"/>
            <a:ext cx="7065256" cy="5092076"/>
          </a:xfrm>
        </p:spPr>
      </p:pic>
    </p:spTree>
    <p:extLst>
      <p:ext uri="{BB962C8B-B14F-4D97-AF65-F5344CB8AC3E}">
        <p14:creationId xmlns:p14="http://schemas.microsoft.com/office/powerpoint/2010/main" val="33538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Server Yedekleme (</a:t>
            </a:r>
            <a:r>
              <a:rPr lang="tr-TR" b="1" dirty="0" err="1" smtClean="0">
                <a:latin typeface="Palatino Linotype" panose="02040502050505030304" pitchFamily="18" charset="0"/>
              </a:rPr>
              <a:t>Backup</a:t>
            </a:r>
            <a:r>
              <a:rPr lang="tr-TR" b="1" dirty="0" smtClean="0">
                <a:latin typeface="Palatino Linotype" panose="02040502050505030304" pitchFamily="18" charset="0"/>
              </a:rPr>
              <a:t>) Yönetimi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6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Yazılım veya donanım hataları yaşandığında, veri kaybı yaşanabilir. Yedekleme, bilgi kaybını azaltmak için önlem </a:t>
            </a:r>
            <a:r>
              <a:rPr lang="tr-TR" sz="1800" dirty="0" smtClean="0">
                <a:latin typeface="Palatino Linotype" panose="02040502050505030304" pitchFamily="18" charset="0"/>
              </a:rPr>
              <a:t>almaktır.</a:t>
            </a: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Bilgisayar dilinde ise </a:t>
            </a:r>
            <a:r>
              <a:rPr lang="tr-TR" sz="1800" dirty="0" err="1" smtClean="0">
                <a:latin typeface="Palatino Linotype" panose="02040502050505030304" pitchFamily="18" charset="0"/>
              </a:rPr>
              <a:t>Backup</a:t>
            </a:r>
            <a:r>
              <a:rPr lang="tr-TR" sz="1800" dirty="0">
                <a:latin typeface="Palatino Linotype" panose="02040502050505030304" pitchFamily="18" charset="0"/>
              </a:rPr>
              <a:t>, </a:t>
            </a:r>
            <a:r>
              <a:rPr lang="tr-TR" sz="1800" dirty="0" smtClean="0">
                <a:latin typeface="Palatino Linotype" panose="02040502050505030304" pitchFamily="18" charset="0"/>
              </a:rPr>
              <a:t>bilgisayar </a:t>
            </a:r>
            <a:r>
              <a:rPr lang="tr-TR" sz="1800" dirty="0">
                <a:latin typeface="Palatino Linotype" panose="02040502050505030304" pitchFamily="18" charset="0"/>
              </a:rPr>
              <a:t>veya sunucudaki dosyaların, </a:t>
            </a:r>
            <a:r>
              <a:rPr lang="tr-TR" sz="1800" dirty="0" smtClean="0">
                <a:latin typeface="Palatino Linotype" panose="02040502050505030304" pitchFamily="18" charset="0"/>
              </a:rPr>
              <a:t>veri tabanlarının, </a:t>
            </a:r>
            <a:r>
              <a:rPr lang="tr-TR" sz="1800" dirty="0">
                <a:latin typeface="Palatino Linotype" panose="02040502050505030304" pitchFamily="18" charset="0"/>
              </a:rPr>
              <a:t>yedeğini alma </a:t>
            </a:r>
            <a:r>
              <a:rPr lang="tr-TR" sz="1800" dirty="0" smtClean="0">
                <a:latin typeface="Palatino Linotype" panose="02040502050505030304" pitchFamily="18" charset="0"/>
              </a:rPr>
              <a:t>işlemidir.</a:t>
            </a:r>
          </a:p>
          <a:p>
            <a:pPr marL="0" indent="0">
              <a:buNone/>
            </a:pP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C:\Users\aLoNSo\Desktop\sunucu slide\Backup-for-f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03992"/>
            <a:ext cx="4524920" cy="314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7- Yedekleme öğeleri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77614"/>
            <a:ext cx="7065256" cy="5038871"/>
          </a:xfrm>
        </p:spPr>
      </p:pic>
    </p:spTree>
    <p:extLst>
      <p:ext uri="{BB962C8B-B14F-4D97-AF65-F5344CB8AC3E}">
        <p14:creationId xmlns:p14="http://schemas.microsoft.com/office/powerpoint/2010/main" val="7540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Palatino Linotype" panose="02040502050505030304" pitchFamily="18" charset="0"/>
              </a:rPr>
              <a:t>8</a:t>
            </a:r>
            <a:r>
              <a:rPr lang="tr-TR" b="1" dirty="0" smtClean="0">
                <a:latin typeface="Palatino Linotype" panose="02040502050505030304" pitchFamily="18" charset="0"/>
              </a:rPr>
              <a:t>- Hedef türü seçimi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6" y="1377614"/>
            <a:ext cx="6973876" cy="5038871"/>
          </a:xfrm>
        </p:spPr>
      </p:pic>
    </p:spTree>
    <p:extLst>
      <p:ext uri="{BB962C8B-B14F-4D97-AF65-F5344CB8AC3E}">
        <p14:creationId xmlns:p14="http://schemas.microsoft.com/office/powerpoint/2010/main" val="37059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9- Hedef seçimi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6" y="1380268"/>
            <a:ext cx="6973876" cy="5033563"/>
          </a:xfrm>
        </p:spPr>
      </p:pic>
    </p:spTree>
    <p:extLst>
      <p:ext uri="{BB962C8B-B14F-4D97-AF65-F5344CB8AC3E}">
        <p14:creationId xmlns:p14="http://schemas.microsoft.com/office/powerpoint/2010/main" val="19587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9- Gelişmiş seçenekler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6" y="1389797"/>
            <a:ext cx="6973876" cy="5014504"/>
          </a:xfrm>
        </p:spPr>
      </p:pic>
    </p:spTree>
    <p:extLst>
      <p:ext uri="{BB962C8B-B14F-4D97-AF65-F5344CB8AC3E}">
        <p14:creationId xmlns:p14="http://schemas.microsoft.com/office/powerpoint/2010/main" val="10530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10- Onay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47" y="1389797"/>
            <a:ext cx="6036793" cy="5014504"/>
          </a:xfrm>
        </p:spPr>
      </p:pic>
    </p:spTree>
    <p:extLst>
      <p:ext uri="{BB962C8B-B14F-4D97-AF65-F5344CB8AC3E}">
        <p14:creationId xmlns:p14="http://schemas.microsoft.com/office/powerpoint/2010/main" val="2868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Server 2008 </a:t>
            </a:r>
            <a:r>
              <a:rPr lang="tr-TR" b="1" dirty="0" err="1" smtClean="0">
                <a:latin typeface="Palatino Linotype" panose="02040502050505030304" pitchFamily="18" charset="0"/>
              </a:rPr>
              <a:t>Backup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Palatino Linotype" panose="02040502050505030304" pitchFamily="18" charset="0"/>
              </a:rPr>
              <a:t>Yapılan bir yedekleme işlemini geri yüklemek </a:t>
            </a:r>
            <a:r>
              <a:rPr lang="tr-TR" sz="2000" dirty="0" smtClean="0">
                <a:latin typeface="Palatino Linotype" panose="02040502050505030304" pitchFamily="18" charset="0"/>
              </a:rPr>
              <a:t>için </a:t>
            </a:r>
            <a:r>
              <a:rPr lang="tr-TR" sz="2000" dirty="0">
                <a:latin typeface="Palatino Linotype" panose="02040502050505030304" pitchFamily="18" charset="0"/>
              </a:rPr>
              <a:t>“Windows Server Yedekleme” aracında “Kurtarma” kısa yoluna tıkladığınızda geri yükleme sihirbazını başlatabilirsiniz</a:t>
            </a:r>
            <a:r>
              <a:rPr lang="tr-TR" sz="2000" dirty="0" smtClean="0">
                <a:latin typeface="Palatino Linotype" panose="02040502050505030304" pitchFamily="18" charset="0"/>
              </a:rPr>
              <a:t>.</a:t>
            </a:r>
          </a:p>
          <a:p>
            <a:endParaRPr lang="tr-TR" sz="2000" dirty="0">
              <a:latin typeface="Palatino Linotype" panose="02040502050505030304" pitchFamily="18" charset="0"/>
            </a:endParaRPr>
          </a:p>
          <a:p>
            <a:r>
              <a:rPr lang="tr-TR" sz="2000" dirty="0">
                <a:latin typeface="Palatino Linotype" panose="02040502050505030304" pitchFamily="18" charset="0"/>
              </a:rPr>
              <a:t>Windows Server Yedekleme Komut Satırı Aracı ile yedekleme işlemini komut satırından da gerçekleştirebilirsiniz</a:t>
            </a:r>
            <a:r>
              <a:rPr lang="tr-TR" sz="2000" dirty="0" smtClean="0">
                <a:latin typeface="Palatino Linotype" panose="02040502050505030304" pitchFamily="18" charset="0"/>
              </a:rPr>
              <a:t>. Komut satırını açmak için “Başlat” düğmesindeki “</a:t>
            </a:r>
            <a:r>
              <a:rPr lang="tr-TR" sz="2000" dirty="0" err="1" smtClean="0">
                <a:latin typeface="Palatino Linotype" panose="02040502050505030304" pitchFamily="18" charset="0"/>
              </a:rPr>
              <a:t>Çalıştır”a</a:t>
            </a:r>
            <a:r>
              <a:rPr lang="tr-TR" sz="2000" dirty="0" smtClean="0">
                <a:latin typeface="Palatino Linotype" panose="02040502050505030304" pitchFamily="18" charset="0"/>
              </a:rPr>
              <a:t> tıklamanız yeterlidir.</a:t>
            </a:r>
            <a:endParaRPr lang="tr-TR" sz="2000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 descr="C:\Users\aLoNSo\Desktop\sunucu slide\backup_resto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563888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Server </a:t>
            </a:r>
            <a:r>
              <a:rPr lang="tr-TR" b="1" dirty="0" err="1" smtClean="0">
                <a:latin typeface="Palatino Linotype" panose="02040502050505030304" pitchFamily="18" charset="0"/>
              </a:rPr>
              <a:t>Backup</a:t>
            </a:r>
            <a:r>
              <a:rPr lang="tr-TR" b="1" dirty="0" smtClean="0">
                <a:latin typeface="Palatino Linotype" panose="02040502050505030304" pitchFamily="18" charset="0"/>
              </a:rPr>
              <a:t> Komutları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tr-TR" sz="2000" b="1" dirty="0" err="1">
                <a:latin typeface="Palatino Linotype" panose="02040502050505030304" pitchFamily="18" charset="0"/>
              </a:rPr>
              <a:t>wbadmin</a:t>
            </a:r>
            <a:r>
              <a:rPr lang="tr-TR" sz="2000" b="1" dirty="0">
                <a:latin typeface="Palatino Linotype" panose="02040502050505030304" pitchFamily="18" charset="0"/>
              </a:rPr>
              <a:t> ENABLE BACKUP </a:t>
            </a:r>
            <a:r>
              <a:rPr lang="tr-TR" sz="2000" dirty="0">
                <a:latin typeface="Palatino Linotype" panose="02040502050505030304" pitchFamily="18" charset="0"/>
              </a:rPr>
              <a:t>	Zamanlanmış günlük yedekleme işlevini  </a:t>
            </a:r>
            <a:r>
              <a:rPr lang="tr-TR" sz="2000" dirty="0" smtClean="0">
                <a:latin typeface="Palatino Linotype" panose="02040502050505030304" pitchFamily="18" charset="0"/>
              </a:rPr>
              <a:t>açmak </a:t>
            </a:r>
            <a:r>
              <a:rPr lang="tr-TR" sz="2000" dirty="0">
                <a:latin typeface="Palatino Linotype" panose="02040502050505030304" pitchFamily="18" charset="0"/>
              </a:rPr>
              <a:t>ve yapılandırmayı ayarlamak için kullanılır. 	</a:t>
            </a:r>
            <a:endParaRPr lang="tr-TR" sz="2000" dirty="0" smtClean="0">
              <a:latin typeface="Palatino Linotype" panose="02040502050505030304" pitchFamily="18" charset="0"/>
            </a:endParaRPr>
          </a:p>
          <a:p>
            <a:r>
              <a:rPr lang="tr-TR" sz="2000" b="1" dirty="0" err="1" smtClean="0">
                <a:latin typeface="Palatino Linotype" panose="02040502050505030304" pitchFamily="18" charset="0"/>
              </a:rPr>
              <a:t>wbadmin</a:t>
            </a:r>
            <a:r>
              <a:rPr lang="tr-TR" sz="2000" b="1" dirty="0" smtClean="0">
                <a:latin typeface="Palatino Linotype" panose="02040502050505030304" pitchFamily="18" charset="0"/>
              </a:rPr>
              <a:t> </a:t>
            </a:r>
            <a:r>
              <a:rPr lang="tr-TR" sz="2000" b="1" dirty="0">
                <a:latin typeface="Palatino Linotype" panose="02040502050505030304" pitchFamily="18" charset="0"/>
              </a:rPr>
              <a:t>DISABLE BACKUP </a:t>
            </a:r>
            <a:r>
              <a:rPr lang="tr-TR" sz="2000" dirty="0">
                <a:latin typeface="Palatino Linotype" panose="02040502050505030304" pitchFamily="18" charset="0"/>
              </a:rPr>
              <a:t>	Zamanlanmış günlük yedekleme işlevini kapatmak için kullanılır. 	</a:t>
            </a:r>
          </a:p>
          <a:p>
            <a:r>
              <a:rPr lang="tr-TR" sz="2000" b="1" dirty="0" err="1">
                <a:latin typeface="Palatino Linotype" panose="02040502050505030304" pitchFamily="18" charset="0"/>
              </a:rPr>
              <a:t>wbadmin</a:t>
            </a:r>
            <a:r>
              <a:rPr lang="tr-TR" sz="2000" b="1" dirty="0">
                <a:latin typeface="Palatino Linotype" panose="02040502050505030304" pitchFamily="18" charset="0"/>
              </a:rPr>
              <a:t> START BACKUP </a:t>
            </a:r>
            <a:r>
              <a:rPr lang="tr-TR" sz="2000" dirty="0">
                <a:latin typeface="Palatino Linotype" panose="02040502050505030304" pitchFamily="18" charset="0"/>
              </a:rPr>
              <a:t>	Yedekleme işlemini başlatmak için kullanılır. 	</a:t>
            </a:r>
            <a:endParaRPr lang="tr-TR" sz="2000" dirty="0" smtClean="0">
              <a:latin typeface="Palatino Linotype" panose="02040502050505030304" pitchFamily="18" charset="0"/>
            </a:endParaRPr>
          </a:p>
          <a:p>
            <a:r>
              <a:rPr lang="tr-TR" sz="2000" b="1" dirty="0" err="1">
                <a:latin typeface="Palatino Linotype" panose="02040502050505030304" pitchFamily="18" charset="0"/>
              </a:rPr>
              <a:t>wbadmin</a:t>
            </a:r>
            <a:r>
              <a:rPr lang="tr-TR" sz="2000" b="1" dirty="0">
                <a:latin typeface="Palatino Linotype" panose="02040502050505030304" pitchFamily="18" charset="0"/>
              </a:rPr>
              <a:t> START RECOVERY </a:t>
            </a:r>
            <a:r>
              <a:rPr lang="tr-TR" sz="2000" dirty="0">
                <a:latin typeface="Palatino Linotype" panose="02040502050505030304" pitchFamily="18" charset="0"/>
              </a:rPr>
              <a:t>	Kurtarma işlemini başlatmak için kullanılır. 	</a:t>
            </a:r>
          </a:p>
          <a:p>
            <a:r>
              <a:rPr lang="tr-TR" sz="2000" b="1" dirty="0" err="1">
                <a:latin typeface="Palatino Linotype" panose="02040502050505030304" pitchFamily="18" charset="0"/>
              </a:rPr>
              <a:t>wbadmin</a:t>
            </a:r>
            <a:r>
              <a:rPr lang="tr-TR" sz="2000" b="1" dirty="0">
                <a:latin typeface="Palatino Linotype" panose="02040502050505030304" pitchFamily="18" charset="0"/>
              </a:rPr>
              <a:t> START SYSTEMSTATERECOVERY </a:t>
            </a:r>
            <a:r>
              <a:rPr lang="tr-TR" sz="2000" dirty="0">
                <a:latin typeface="Palatino Linotype" panose="02040502050505030304" pitchFamily="18" charset="0"/>
              </a:rPr>
              <a:t>	</a:t>
            </a:r>
            <a:r>
              <a:rPr lang="tr-TR" sz="2000" dirty="0" err="1">
                <a:latin typeface="Palatino Linotype" panose="02040502050505030304" pitchFamily="18" charset="0"/>
              </a:rPr>
              <a:t>System</a:t>
            </a:r>
            <a:r>
              <a:rPr lang="tr-TR" sz="2000" dirty="0">
                <a:latin typeface="Palatino Linotype" panose="02040502050505030304" pitchFamily="18" charset="0"/>
              </a:rPr>
              <a:t> </a:t>
            </a:r>
            <a:r>
              <a:rPr lang="tr-TR" sz="2000" dirty="0" err="1">
                <a:latin typeface="Palatino Linotype" panose="02040502050505030304" pitchFamily="18" charset="0"/>
              </a:rPr>
              <a:t>State</a:t>
            </a:r>
            <a:r>
              <a:rPr lang="tr-TR" sz="2000" dirty="0">
                <a:latin typeface="Palatino Linotype" panose="02040502050505030304" pitchFamily="18" charset="0"/>
              </a:rPr>
              <a:t> Kurtarma işlemini başlatmak için kullanılır. 	</a:t>
            </a:r>
          </a:p>
          <a:p>
            <a:r>
              <a:rPr lang="tr-TR" sz="2000" b="1" dirty="0" err="1">
                <a:latin typeface="Palatino Linotype" panose="02040502050505030304" pitchFamily="18" charset="0"/>
              </a:rPr>
              <a:t>wbadmin</a:t>
            </a:r>
            <a:r>
              <a:rPr lang="tr-TR" sz="2000" b="1" dirty="0">
                <a:latin typeface="Palatino Linotype" panose="02040502050505030304" pitchFamily="18" charset="0"/>
              </a:rPr>
              <a:t> DELETE SYSTEMSTATEBACKUP </a:t>
            </a:r>
            <a:r>
              <a:rPr lang="tr-TR" sz="2000" dirty="0">
                <a:latin typeface="Palatino Linotype" panose="02040502050505030304" pitchFamily="18" charset="0"/>
              </a:rPr>
              <a:t>	</a:t>
            </a:r>
            <a:r>
              <a:rPr lang="tr-TR" sz="2000" dirty="0" err="1">
                <a:latin typeface="Palatino Linotype" panose="02040502050505030304" pitchFamily="18" charset="0"/>
              </a:rPr>
              <a:t>System</a:t>
            </a:r>
            <a:r>
              <a:rPr lang="tr-TR" sz="2000" dirty="0">
                <a:latin typeface="Palatino Linotype" panose="02040502050505030304" pitchFamily="18" charset="0"/>
              </a:rPr>
              <a:t> </a:t>
            </a:r>
            <a:r>
              <a:rPr lang="tr-TR" sz="2000" dirty="0" err="1">
                <a:latin typeface="Palatino Linotype" panose="02040502050505030304" pitchFamily="18" charset="0"/>
              </a:rPr>
              <a:t>State</a:t>
            </a:r>
            <a:r>
              <a:rPr lang="tr-TR" sz="2000" dirty="0">
                <a:latin typeface="Palatino Linotype" panose="02040502050505030304" pitchFamily="18" charset="0"/>
              </a:rPr>
              <a:t> Yedekleme işlemini silmek için kullanılır. </a:t>
            </a:r>
            <a:r>
              <a:rPr lang="tr-TR" sz="2000" dirty="0"/>
              <a:t>	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85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latin typeface="Palatino Linotype" panose="02040502050505030304" pitchFamily="18" charset="0"/>
              </a:rPr>
              <a:t>Teşekkürler…</a:t>
            </a:r>
            <a:br>
              <a:rPr lang="tr-TR" sz="4000" b="1" dirty="0" smtClean="0">
                <a:latin typeface="Palatino Linotype" panose="02040502050505030304" pitchFamily="18" charset="0"/>
              </a:rPr>
            </a:br>
            <a:r>
              <a:rPr lang="tr-TR" sz="4000" b="1" dirty="0">
                <a:latin typeface="Palatino Linotype" panose="02040502050505030304" pitchFamily="18" charset="0"/>
              </a:rPr>
              <a:t/>
            </a:r>
            <a:br>
              <a:rPr lang="tr-TR" sz="4000" b="1" dirty="0">
                <a:latin typeface="Palatino Linotype" panose="02040502050505030304" pitchFamily="18" charset="0"/>
              </a:rPr>
            </a:br>
            <a:r>
              <a:rPr lang="tr-TR" sz="2000" b="1" dirty="0" smtClean="0">
                <a:latin typeface="Palatino Linotype" panose="02040502050505030304" pitchFamily="18" charset="0"/>
                <a:hlinkClick r:id="rId3"/>
              </a:rPr>
              <a:t>www.aliosmangokcan.com</a:t>
            </a:r>
            <a:r>
              <a:rPr lang="tr-TR" sz="2000" b="1" dirty="0" smtClean="0">
                <a:latin typeface="Palatino Linotype" panose="02040502050505030304" pitchFamily="18" charset="0"/>
              </a:rPr>
              <a:t/>
            </a:r>
            <a:br>
              <a:rPr lang="tr-TR" sz="2000" b="1" dirty="0" smtClean="0">
                <a:latin typeface="Palatino Linotype" panose="02040502050505030304" pitchFamily="18" charset="0"/>
              </a:rPr>
            </a:br>
            <a:r>
              <a:rPr lang="tr-TR" sz="2000" b="1" dirty="0" smtClean="0">
                <a:latin typeface="Palatino Linotype" panose="02040502050505030304" pitchFamily="18" charset="0"/>
              </a:rPr>
              <a:t>mail@aliosmangokcan.com</a:t>
            </a:r>
            <a:endParaRPr lang="tr-TR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Türleri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>
                <a:latin typeface="Palatino Linotype" panose="02040502050505030304" pitchFamily="18" charset="0"/>
              </a:rPr>
              <a:t>Veri yedekleme temel olarak tam yedekleme (</a:t>
            </a:r>
            <a:r>
              <a:rPr lang="tr-TR" sz="1600" dirty="0" err="1">
                <a:latin typeface="Palatino Linotype" panose="02040502050505030304" pitchFamily="18" charset="0"/>
              </a:rPr>
              <a:t>full</a:t>
            </a:r>
            <a:r>
              <a:rPr lang="tr-TR" sz="1600" dirty="0">
                <a:latin typeface="Palatino Linotype" panose="02040502050505030304" pitchFamily="18" charset="0"/>
              </a:rPr>
              <a:t>) , fark yedekleme( </a:t>
            </a:r>
            <a:r>
              <a:rPr lang="tr-TR" sz="1600" dirty="0" err="1">
                <a:latin typeface="Palatino Linotype" panose="02040502050505030304" pitchFamily="18" charset="0"/>
              </a:rPr>
              <a:t>Differential</a:t>
            </a:r>
            <a:r>
              <a:rPr lang="tr-TR" sz="1600" dirty="0">
                <a:latin typeface="Palatino Linotype" panose="02040502050505030304" pitchFamily="18" charset="0"/>
              </a:rPr>
              <a:t>) ve artan</a:t>
            </a:r>
          </a:p>
          <a:p>
            <a:pPr marL="0" indent="0">
              <a:buNone/>
            </a:pPr>
            <a:r>
              <a:rPr lang="tr-TR" sz="1600" dirty="0">
                <a:latin typeface="Palatino Linotype" panose="02040502050505030304" pitchFamily="18" charset="0"/>
              </a:rPr>
              <a:t>yedekleme (</a:t>
            </a:r>
            <a:r>
              <a:rPr lang="tr-TR" sz="1600" dirty="0" err="1">
                <a:latin typeface="Palatino Linotype" panose="02040502050505030304" pitchFamily="18" charset="0"/>
              </a:rPr>
              <a:t>incremental</a:t>
            </a:r>
            <a:r>
              <a:rPr lang="tr-TR" sz="1600" dirty="0">
                <a:latin typeface="Palatino Linotype" panose="02040502050505030304" pitchFamily="18" charset="0"/>
              </a:rPr>
              <a:t>) olmak üzere üçe ayrılmaktadır</a:t>
            </a:r>
            <a:r>
              <a:rPr lang="tr-TR" sz="16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16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700" b="1" dirty="0" smtClean="0">
                <a:latin typeface="Palatino Linotype" panose="02040502050505030304" pitchFamily="18" charset="0"/>
              </a:rPr>
              <a:t>1- Tam </a:t>
            </a:r>
            <a:r>
              <a:rPr lang="tr-TR" sz="1700" b="1" dirty="0">
                <a:latin typeface="Palatino Linotype" panose="02040502050505030304" pitchFamily="18" charset="0"/>
              </a:rPr>
              <a:t>yedekleme: </a:t>
            </a:r>
            <a:r>
              <a:rPr lang="tr-TR" sz="1700" dirty="0">
                <a:latin typeface="Palatino Linotype" panose="02040502050505030304" pitchFamily="18" charset="0"/>
              </a:rPr>
              <a:t>Tam yedekleme, yedeği alınmak üzere seçilmiş </a:t>
            </a:r>
            <a:r>
              <a:rPr lang="tr-TR" sz="1700" u="sng" dirty="0">
                <a:latin typeface="Palatino Linotype" panose="02040502050505030304" pitchFamily="18" charset="0"/>
              </a:rPr>
              <a:t>bütün bilgilerin </a:t>
            </a:r>
            <a:r>
              <a:rPr lang="tr-TR" sz="1700" dirty="0" smtClean="0">
                <a:latin typeface="Palatino Linotype" panose="02040502050505030304" pitchFamily="18" charset="0"/>
              </a:rPr>
              <a:t>bir kopyasının </a:t>
            </a:r>
            <a:r>
              <a:rPr lang="tr-TR" sz="1700" dirty="0">
                <a:latin typeface="Palatino Linotype" panose="02040502050505030304" pitchFamily="18" charset="0"/>
              </a:rPr>
              <a:t>yedekleme medyasına kaydedildiği bir yedekleme türüdür</a:t>
            </a:r>
            <a:r>
              <a:rPr lang="tr-TR" sz="17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r>
              <a:rPr lang="tr-TR" sz="1700" dirty="0" smtClean="0">
                <a:latin typeface="Palatino Linotype" panose="0204050205050503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Palatino Linotype" panose="02040502050505030304" pitchFamily="18" charset="0"/>
              </a:rPr>
              <a:t>Orijinal </a:t>
            </a:r>
            <a:r>
              <a:rPr lang="tr-TR" sz="1700" dirty="0">
                <a:latin typeface="Palatino Linotype" panose="02040502050505030304" pitchFamily="18" charset="0"/>
              </a:rPr>
              <a:t>verinin birebir kopyası alındığı için yedekleme medyasında orijinal verinin </a:t>
            </a:r>
            <a:r>
              <a:rPr lang="tr-TR" sz="1700" dirty="0" smtClean="0">
                <a:latin typeface="Palatino Linotype" panose="02040502050505030304" pitchFamily="18" charset="0"/>
              </a:rPr>
              <a:t>boyutu kadar </a:t>
            </a:r>
            <a:r>
              <a:rPr lang="tr-TR" sz="1700" dirty="0">
                <a:latin typeface="Palatino Linotype" panose="02040502050505030304" pitchFamily="18" charset="0"/>
              </a:rPr>
              <a:t>yer kaplamaktadır. </a:t>
            </a:r>
            <a:endParaRPr lang="tr-TR" sz="17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Palatino Linotype" panose="02040502050505030304" pitchFamily="18" charset="0"/>
              </a:rPr>
              <a:t>Bu </a:t>
            </a:r>
            <a:r>
              <a:rPr lang="tr-TR" sz="1700" dirty="0">
                <a:latin typeface="Palatino Linotype" panose="02040502050505030304" pitchFamily="18" charset="0"/>
              </a:rPr>
              <a:t>çalışma biçimi yedek alma süresini uzatmakta ve ihtiyaç </a:t>
            </a:r>
            <a:r>
              <a:rPr lang="tr-TR" sz="1700" dirty="0" smtClean="0">
                <a:latin typeface="Palatino Linotype" panose="02040502050505030304" pitchFamily="18" charset="0"/>
              </a:rPr>
              <a:t>duyulan yedekleme </a:t>
            </a:r>
            <a:r>
              <a:rPr lang="tr-TR" sz="1700" dirty="0">
                <a:latin typeface="Palatino Linotype" panose="02040502050505030304" pitchFamily="18" charset="0"/>
              </a:rPr>
              <a:t>sıklığının sağlanmasını zorlaştırmaktadır. </a:t>
            </a:r>
            <a:endParaRPr lang="tr-TR" sz="17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Palatino Linotype" panose="02040502050505030304" pitchFamily="18" charset="0"/>
              </a:rPr>
              <a:t>Yedekleme </a:t>
            </a:r>
            <a:r>
              <a:rPr lang="tr-TR" sz="1700" dirty="0">
                <a:latin typeface="Palatino Linotype" panose="02040502050505030304" pitchFamily="18" charset="0"/>
              </a:rPr>
              <a:t>donanımının </a:t>
            </a:r>
            <a:r>
              <a:rPr lang="tr-TR" sz="1700" dirty="0" smtClean="0">
                <a:latin typeface="Palatino Linotype" panose="02040502050505030304" pitchFamily="18" charset="0"/>
              </a:rPr>
              <a:t>yetersiz olduğu</a:t>
            </a:r>
            <a:r>
              <a:rPr lang="tr-TR" sz="1700" dirty="0">
                <a:latin typeface="Palatino Linotype" panose="02040502050505030304" pitchFamily="18" charset="0"/>
              </a:rPr>
              <a:t>, yedeklenecek veri boyutunun çok yüksek olduğu veya verinin sık </a:t>
            </a:r>
            <a:r>
              <a:rPr lang="tr-TR" sz="1700" dirty="0" smtClean="0">
                <a:latin typeface="Palatino Linotype" panose="02040502050505030304" pitchFamily="18" charset="0"/>
              </a:rPr>
              <a:t>gereken </a:t>
            </a:r>
            <a:r>
              <a:rPr lang="tr-TR" sz="1700" dirty="0">
                <a:latin typeface="Palatino Linotype" panose="02040502050505030304" pitchFamily="18" charset="0"/>
              </a:rPr>
              <a:t>ortamlarda yedekleme işlerinin tümünün tam yedek olarak belirlenmesi her </a:t>
            </a:r>
            <a:r>
              <a:rPr lang="tr-TR" sz="1700" dirty="0" smtClean="0">
                <a:latin typeface="Palatino Linotype" panose="02040502050505030304" pitchFamily="18" charset="0"/>
              </a:rPr>
              <a:t>zaman mümkün değildir.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700" dirty="0" smtClean="0">
                <a:latin typeface="Palatino Linotype" panose="02040502050505030304" pitchFamily="18" charset="0"/>
              </a:rPr>
              <a:t>Tam yedekleme </a:t>
            </a:r>
            <a:r>
              <a:rPr lang="tr-TR" sz="1700" dirty="0">
                <a:latin typeface="Palatino Linotype" panose="02040502050505030304" pitchFamily="18" charset="0"/>
              </a:rPr>
              <a:t>bilginin geri döndürülme ihtiyacı </a:t>
            </a:r>
            <a:r>
              <a:rPr lang="tr-TR" sz="1700" dirty="0" smtClean="0">
                <a:latin typeface="Palatino Linotype" panose="02040502050505030304" pitchFamily="18" charset="0"/>
              </a:rPr>
              <a:t>ortaya çıktığında </a:t>
            </a:r>
            <a:r>
              <a:rPr lang="tr-TR" sz="1700" dirty="0">
                <a:latin typeface="Palatino Linotype" panose="02040502050505030304" pitchFamily="18" charset="0"/>
              </a:rPr>
              <a:t>orijinal verinin tamamını içerdiğinden başka yedekleme işlerine ihtiyaç </a:t>
            </a:r>
            <a:r>
              <a:rPr lang="tr-TR" sz="1700" dirty="0" smtClean="0">
                <a:latin typeface="Palatino Linotype" panose="02040502050505030304" pitchFamily="18" charset="0"/>
              </a:rPr>
              <a:t>duymadan kullanılabilecek </a:t>
            </a:r>
            <a:r>
              <a:rPr lang="tr-TR" sz="1700" dirty="0">
                <a:latin typeface="Palatino Linotype" panose="02040502050505030304" pitchFamily="18" charset="0"/>
              </a:rPr>
              <a:t>bir yöntemdir.</a:t>
            </a:r>
          </a:p>
        </p:txBody>
      </p:sp>
    </p:spTree>
    <p:extLst>
      <p:ext uri="{BB962C8B-B14F-4D97-AF65-F5344CB8AC3E}">
        <p14:creationId xmlns:p14="http://schemas.microsoft.com/office/powerpoint/2010/main" val="36521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Türleri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dirty="0" smtClean="0">
                <a:latin typeface="Palatino Linotype" panose="02040502050505030304" pitchFamily="18" charset="0"/>
              </a:rPr>
              <a:t>2- Fark </a:t>
            </a:r>
            <a:r>
              <a:rPr lang="tr-TR" sz="1600" b="1" dirty="0">
                <a:latin typeface="Palatino Linotype" panose="02040502050505030304" pitchFamily="18" charset="0"/>
              </a:rPr>
              <a:t>yedekleme: </a:t>
            </a:r>
            <a:r>
              <a:rPr lang="tr-TR" sz="1600" dirty="0">
                <a:latin typeface="Palatino Linotype" panose="02040502050505030304" pitchFamily="18" charset="0"/>
              </a:rPr>
              <a:t>Başarılı olarak sonlandırılmış en son tam yedeğe göre değişikliklerin</a:t>
            </a:r>
          </a:p>
          <a:p>
            <a:pPr marL="0" indent="0">
              <a:buNone/>
            </a:pPr>
            <a:r>
              <a:rPr lang="tr-TR" sz="1600" dirty="0">
                <a:latin typeface="Palatino Linotype" panose="02040502050505030304" pitchFamily="18" charset="0"/>
              </a:rPr>
              <a:t>yedeklenmesidir. </a:t>
            </a: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Palatino Linotype" panose="02040502050505030304" pitchFamily="18" charset="0"/>
              </a:rPr>
              <a:t>Sadece </a:t>
            </a:r>
            <a:r>
              <a:rPr lang="tr-TR" sz="1600" dirty="0">
                <a:latin typeface="Palatino Linotype" panose="02040502050505030304" pitchFamily="18" charset="0"/>
              </a:rPr>
              <a:t>en son alınan tam yedeğe göre farkın yedeklenmesi nedeni ile </a:t>
            </a:r>
            <a:r>
              <a:rPr lang="tr-TR" sz="1600" dirty="0" smtClean="0">
                <a:latin typeface="Palatino Linotype" panose="02040502050505030304" pitchFamily="18" charset="0"/>
              </a:rPr>
              <a:t>tam yedeklemeye </a:t>
            </a:r>
            <a:r>
              <a:rPr lang="tr-TR" sz="1600" dirty="0">
                <a:latin typeface="Palatino Linotype" panose="02040502050505030304" pitchFamily="18" charset="0"/>
              </a:rPr>
              <a:t>göre daha hızlıdır ve yedekleme medyası üzerinde daha düşük alan </a:t>
            </a:r>
            <a:r>
              <a:rPr lang="tr-TR" sz="1600" dirty="0" smtClean="0">
                <a:latin typeface="Palatino Linotype" panose="02040502050505030304" pitchFamily="18" charset="0"/>
              </a:rPr>
              <a:t>işgal etmektedir</a:t>
            </a:r>
            <a:r>
              <a:rPr lang="tr-TR" sz="1600" dirty="0">
                <a:latin typeface="Palatino Linotype" panose="02040502050505030304" pitchFamily="18" charset="0"/>
              </a:rPr>
              <a:t>. </a:t>
            </a: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Palatino Linotype" panose="02040502050505030304" pitchFamily="18" charset="0"/>
              </a:rPr>
              <a:t>Fark </a:t>
            </a:r>
            <a:r>
              <a:rPr lang="tr-TR" sz="1600" dirty="0">
                <a:latin typeface="Palatino Linotype" panose="02040502050505030304" pitchFamily="18" charset="0"/>
              </a:rPr>
              <a:t>yedeklemede her zaman en son tam yedeğe göre fark alındığı </a:t>
            </a:r>
            <a:r>
              <a:rPr lang="tr-TR" sz="1600" dirty="0" smtClean="0">
                <a:latin typeface="Palatino Linotype" panose="02040502050505030304" pitchFamily="18" charset="0"/>
              </a:rPr>
              <a:t>için yedeklenen </a:t>
            </a:r>
            <a:r>
              <a:rPr lang="tr-TR" sz="1600" dirty="0">
                <a:latin typeface="Palatino Linotype" panose="02040502050505030304" pitchFamily="18" charset="0"/>
              </a:rPr>
              <a:t>veri miktarı sürekli artmaktadır. </a:t>
            </a: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Palatino Linotype" panose="02040502050505030304" pitchFamily="18" charset="0"/>
              </a:rPr>
              <a:t>Belirli </a:t>
            </a:r>
            <a:r>
              <a:rPr lang="tr-TR" sz="1600" dirty="0">
                <a:latin typeface="Palatino Linotype" panose="02040502050505030304" pitchFamily="18" charset="0"/>
              </a:rPr>
              <a:t>aralıklarla tam yedek alınması </a:t>
            </a:r>
            <a:r>
              <a:rPr lang="tr-TR" sz="1600" dirty="0" smtClean="0">
                <a:latin typeface="Palatino Linotype" panose="02040502050505030304" pitchFamily="18" charset="0"/>
              </a:rPr>
              <a:t>fark yedeklemesi </a:t>
            </a:r>
            <a:r>
              <a:rPr lang="tr-TR" sz="1600" dirty="0">
                <a:latin typeface="Palatino Linotype" panose="02040502050505030304" pitchFamily="18" charset="0"/>
              </a:rPr>
              <a:t>sırasında yedeklenecek veri miktarını düşürmektedir. </a:t>
            </a: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Palatino Linotype" panose="02040502050505030304" pitchFamily="18" charset="0"/>
              </a:rPr>
              <a:t>Verinin geri döndürülmesi gerektiğinde </a:t>
            </a:r>
            <a:r>
              <a:rPr lang="tr-TR" sz="1600" dirty="0">
                <a:latin typeface="Palatino Linotype" panose="02040502050505030304" pitchFamily="18" charset="0"/>
              </a:rPr>
              <a:t>fark yedeğe ek olarak tam yedeğe de ihtiyaç vardır. </a:t>
            </a:r>
            <a:r>
              <a:rPr lang="tr-TR" sz="1600" dirty="0" smtClean="0">
                <a:latin typeface="Palatino Linotype" panose="02040502050505030304" pitchFamily="18" charset="0"/>
              </a:rPr>
              <a:t>Geri </a:t>
            </a:r>
            <a:r>
              <a:rPr lang="tr-TR" sz="1600" dirty="0">
                <a:latin typeface="Palatino Linotype" panose="02040502050505030304" pitchFamily="18" charset="0"/>
              </a:rPr>
              <a:t>döndürme sırasında </a:t>
            </a:r>
            <a:r>
              <a:rPr lang="tr-TR" sz="1600" dirty="0" smtClean="0">
                <a:latin typeface="Palatino Linotype" panose="02040502050505030304" pitchFamily="18" charset="0"/>
              </a:rPr>
              <a:t>iki yedeğinde </a:t>
            </a:r>
            <a:r>
              <a:rPr lang="tr-TR" sz="1600" dirty="0">
                <a:latin typeface="Palatino Linotype" panose="02040502050505030304" pitchFamily="18" charset="0"/>
              </a:rPr>
              <a:t>kullanılması nedeni ile tam yedeğe göre daha yavaş bir yedekleme türüdür.</a:t>
            </a:r>
            <a:endParaRPr lang="tr-TR" sz="17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aLoNSo\Desktop\sunucu slide\data back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78" y="3429000"/>
            <a:ext cx="3561135" cy="15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Türleri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dirty="0" smtClean="0">
                <a:latin typeface="Palatino Linotype" panose="02040502050505030304" pitchFamily="18" charset="0"/>
              </a:rPr>
              <a:t>3- Artan </a:t>
            </a:r>
            <a:r>
              <a:rPr lang="tr-TR" sz="1600" b="1" dirty="0">
                <a:latin typeface="Palatino Linotype" panose="02040502050505030304" pitchFamily="18" charset="0"/>
              </a:rPr>
              <a:t>yedekleme: </a:t>
            </a:r>
            <a:r>
              <a:rPr lang="tr-TR" sz="1600" dirty="0">
                <a:latin typeface="Palatino Linotype" panose="02040502050505030304" pitchFamily="18" charset="0"/>
              </a:rPr>
              <a:t>Başarılı olarak sonlandırılmış en son yedeğe göre değişen bilgilerin</a:t>
            </a:r>
          </a:p>
          <a:p>
            <a:pPr marL="0" indent="0">
              <a:buNone/>
            </a:pPr>
            <a:r>
              <a:rPr lang="tr-TR" sz="1600" dirty="0">
                <a:latin typeface="Palatino Linotype" panose="02040502050505030304" pitchFamily="18" charset="0"/>
              </a:rPr>
              <a:t>yedeklenmesidir. </a:t>
            </a:r>
            <a:endParaRPr lang="tr-TR" sz="16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1600" dirty="0" smtClean="0">
                <a:latin typeface="Palatino Linotype" panose="02040502050505030304" pitchFamily="18" charset="0"/>
              </a:rPr>
              <a:t>En </a:t>
            </a:r>
            <a:r>
              <a:rPr lang="tr-TR" sz="1600" dirty="0">
                <a:latin typeface="Palatino Linotype" panose="02040502050505030304" pitchFamily="18" charset="0"/>
              </a:rPr>
              <a:t>son yedeğin tam, fark veya artan olmasının önemi yoktur. Sadece en </a:t>
            </a:r>
            <a:r>
              <a:rPr lang="tr-TR" sz="1600" dirty="0" err="1" smtClean="0">
                <a:latin typeface="Palatino Linotype" panose="02040502050505030304" pitchFamily="18" charset="0"/>
              </a:rPr>
              <a:t>sondeğişikliklerin</a:t>
            </a:r>
            <a:r>
              <a:rPr lang="tr-TR" sz="1600" dirty="0" smtClean="0">
                <a:latin typeface="Palatino Linotype" panose="02040502050505030304" pitchFamily="18" charset="0"/>
              </a:rPr>
              <a:t> </a:t>
            </a:r>
            <a:r>
              <a:rPr lang="tr-TR" sz="1600" dirty="0">
                <a:latin typeface="Palatino Linotype" panose="02040502050505030304" pitchFamily="18" charset="0"/>
              </a:rPr>
              <a:t>yedeklenmesi nedeni ile yedekleme işinin tamamlanma süresi </a:t>
            </a:r>
            <a:r>
              <a:rPr lang="tr-TR" sz="1600" dirty="0" smtClean="0">
                <a:latin typeface="Palatino Linotype" panose="02040502050505030304" pitchFamily="18" charset="0"/>
              </a:rPr>
              <a:t>kısadır.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600" dirty="0" smtClean="0">
                <a:latin typeface="Palatino Linotype" panose="02040502050505030304" pitchFamily="18" charset="0"/>
              </a:rPr>
              <a:t>Yedekten </a:t>
            </a:r>
            <a:r>
              <a:rPr lang="tr-TR" sz="1600" dirty="0">
                <a:latin typeface="Palatino Linotype" panose="02040502050505030304" pitchFamily="18" charset="0"/>
              </a:rPr>
              <a:t>geri döndürme işlemi gerektiğinde tam yedek ve arada alınmış bütün artan</a:t>
            </a:r>
          </a:p>
          <a:p>
            <a:pPr marL="0" indent="0">
              <a:buNone/>
            </a:pPr>
            <a:r>
              <a:rPr lang="tr-TR" sz="1600" dirty="0">
                <a:latin typeface="Palatino Linotype" panose="02040502050505030304" pitchFamily="18" charset="0"/>
              </a:rPr>
              <a:t>yedeklere ihtiyaç vardır. Bu sebeple düşük geri döndürme hızına </a:t>
            </a:r>
            <a:r>
              <a:rPr lang="tr-TR" sz="1600" dirty="0" smtClean="0">
                <a:latin typeface="Palatino Linotype" panose="02040502050505030304" pitchFamily="18" charset="0"/>
              </a:rPr>
              <a:t>sahiptir.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600" dirty="0" smtClean="0">
                <a:latin typeface="Palatino Linotype" panose="02040502050505030304" pitchFamily="18" charset="0"/>
              </a:rPr>
              <a:t>Ayrıca birçok yedekleme </a:t>
            </a:r>
            <a:r>
              <a:rPr lang="tr-TR" sz="1600" dirty="0">
                <a:latin typeface="Palatino Linotype" panose="02040502050505030304" pitchFamily="18" charset="0"/>
              </a:rPr>
              <a:t>işinde alınan verilerden geri döndürme işi yaptığından geri döndürme </a:t>
            </a:r>
            <a:r>
              <a:rPr lang="tr-TR" sz="1600" dirty="0" smtClean="0">
                <a:latin typeface="Palatino Linotype" panose="02040502050505030304" pitchFamily="18" charset="0"/>
              </a:rPr>
              <a:t>başarısı diğer </a:t>
            </a:r>
            <a:r>
              <a:rPr lang="tr-TR" sz="1600" dirty="0">
                <a:latin typeface="Palatino Linotype" panose="02040502050505030304" pitchFamily="18" charset="0"/>
              </a:rPr>
              <a:t>türlere göre düşüktür.</a:t>
            </a:r>
            <a:endParaRPr lang="tr-TR" sz="17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aLoNSo\Desktop\sunucu slide\yedekleme tür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7002"/>
            <a:ext cx="7725742" cy="18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Yöntemleri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Tek Sunucu Yedekleme</a:t>
            </a:r>
          </a:p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Bu yedekleme yönteminde her sunucunun ayrı ayrı yedeği alınmaktadır. Sunucular </a:t>
            </a:r>
            <a:r>
              <a:rPr lang="tr-TR" sz="1800" dirty="0" smtClean="0">
                <a:latin typeface="Palatino Linotype" panose="02040502050505030304" pitchFamily="18" charset="0"/>
              </a:rPr>
              <a:t>üzerinde bulunan </a:t>
            </a:r>
            <a:r>
              <a:rPr lang="tr-TR" sz="1800" dirty="0">
                <a:latin typeface="Palatino Linotype" panose="02040502050505030304" pitchFamily="18" charset="0"/>
              </a:rPr>
              <a:t>veri yine sunucular üzerinde bulunan yedekleme sürücüleri vasıtası </a:t>
            </a:r>
            <a:r>
              <a:rPr lang="tr-TR" sz="1800" dirty="0" smtClean="0">
                <a:latin typeface="Palatino Linotype" panose="02040502050505030304" pitchFamily="18" charset="0"/>
              </a:rPr>
              <a:t>ile yedeklenmektedir</a:t>
            </a:r>
            <a:r>
              <a:rPr lang="tr-TR" sz="1800" dirty="0">
                <a:latin typeface="Palatino Linotype" panose="02040502050505030304" pitchFamily="18" charset="0"/>
              </a:rPr>
              <a:t>. Sunucular üzerinde genellikle </a:t>
            </a:r>
            <a:r>
              <a:rPr lang="tr-TR" sz="1800" dirty="0" smtClean="0">
                <a:latin typeface="Palatino Linotype" panose="02040502050505030304" pitchFamily="18" charset="0"/>
              </a:rPr>
              <a:t>DAT (</a:t>
            </a:r>
            <a:r>
              <a:rPr lang="tr-TR" sz="2000" dirty="0" err="1">
                <a:latin typeface="Palatino Linotype" panose="02040502050505030304" pitchFamily="18" charset="0"/>
              </a:rPr>
              <a:t>Digital</a:t>
            </a:r>
            <a:r>
              <a:rPr lang="tr-TR" sz="2000" dirty="0">
                <a:latin typeface="Palatino Linotype" panose="02040502050505030304" pitchFamily="18" charset="0"/>
              </a:rPr>
              <a:t> </a:t>
            </a:r>
            <a:r>
              <a:rPr lang="tr-TR" sz="2000" dirty="0" err="1">
                <a:latin typeface="Palatino Linotype" panose="02040502050505030304" pitchFamily="18" charset="0"/>
              </a:rPr>
              <a:t>Audio</a:t>
            </a:r>
            <a:r>
              <a:rPr lang="tr-TR" sz="2000" dirty="0">
                <a:latin typeface="Palatino Linotype" panose="02040502050505030304" pitchFamily="18" charset="0"/>
              </a:rPr>
              <a:t> </a:t>
            </a:r>
            <a:r>
              <a:rPr lang="tr-TR" sz="2000" dirty="0" err="1" smtClean="0">
                <a:latin typeface="Palatino Linotype" panose="02040502050505030304" pitchFamily="18" charset="0"/>
              </a:rPr>
              <a:t>Tape</a:t>
            </a:r>
            <a:r>
              <a:rPr lang="tr-TR" sz="2000" dirty="0" smtClean="0">
                <a:latin typeface="Palatino Linotype" panose="02040502050505030304" pitchFamily="18" charset="0"/>
              </a:rPr>
              <a:t>) </a:t>
            </a:r>
            <a:r>
              <a:rPr lang="tr-TR" sz="1800" dirty="0" smtClean="0">
                <a:latin typeface="Palatino Linotype" panose="02040502050505030304" pitchFamily="18" charset="0"/>
              </a:rPr>
              <a:t>, AIT (</a:t>
            </a:r>
            <a:r>
              <a:rPr lang="tr-TR" sz="2000" dirty="0">
                <a:latin typeface="Palatino Linotype" panose="02040502050505030304" pitchFamily="18" charset="0"/>
              </a:rPr>
              <a:t>Advanced </a:t>
            </a:r>
            <a:r>
              <a:rPr lang="tr-TR" sz="2000" dirty="0" err="1">
                <a:latin typeface="Palatino Linotype" panose="02040502050505030304" pitchFamily="18" charset="0"/>
              </a:rPr>
              <a:t>Intelligent</a:t>
            </a:r>
            <a:r>
              <a:rPr lang="tr-TR" sz="2000" dirty="0">
                <a:latin typeface="Palatino Linotype" panose="02040502050505030304" pitchFamily="18" charset="0"/>
              </a:rPr>
              <a:t> </a:t>
            </a:r>
            <a:r>
              <a:rPr lang="tr-TR" sz="2000" dirty="0" err="1" smtClean="0">
                <a:latin typeface="Palatino Linotype" panose="02040502050505030304" pitchFamily="18" charset="0"/>
              </a:rPr>
              <a:t>Tape</a:t>
            </a:r>
            <a:r>
              <a:rPr lang="tr-TR" sz="2000" dirty="0" smtClean="0">
                <a:latin typeface="Palatino Linotype" panose="02040502050505030304" pitchFamily="18" charset="0"/>
              </a:rPr>
              <a:t>) </a:t>
            </a:r>
            <a:r>
              <a:rPr lang="tr-TR" sz="1800" dirty="0" smtClean="0">
                <a:latin typeface="Palatino Linotype" panose="02040502050505030304" pitchFamily="18" charset="0"/>
              </a:rPr>
              <a:t> </a:t>
            </a:r>
            <a:r>
              <a:rPr lang="tr-TR" sz="1800" dirty="0">
                <a:latin typeface="Palatino Linotype" panose="02040502050505030304" pitchFamily="18" charset="0"/>
              </a:rPr>
              <a:t>veya DVD yazıcı </a:t>
            </a:r>
            <a:r>
              <a:rPr lang="tr-TR" sz="1800" dirty="0" smtClean="0">
                <a:latin typeface="Palatino Linotype" panose="02040502050505030304" pitchFamily="18" charset="0"/>
              </a:rPr>
              <a:t>bulunmaktadır. Yedekleme </a:t>
            </a:r>
            <a:r>
              <a:rPr lang="tr-TR" sz="1800" dirty="0">
                <a:latin typeface="Palatino Linotype" panose="02040502050505030304" pitchFamily="18" charset="0"/>
              </a:rPr>
              <a:t>işlerinin takibi ve yedekleme işlerinde kullanılan yedekleme </a:t>
            </a:r>
            <a:r>
              <a:rPr lang="tr-TR" sz="1800" dirty="0" smtClean="0">
                <a:latin typeface="Palatino Linotype" panose="02040502050505030304" pitchFamily="18" charset="0"/>
              </a:rPr>
              <a:t>medyalarının yönetimi zordur.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aLoNSo\Desktop\sunucu slide\yedekleme - tek sunu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1" y="3645024"/>
            <a:ext cx="6438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Yöntemleri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Merkezi Yedekleme</a:t>
            </a:r>
          </a:p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1- NAS (Network Attached Storage – Ağa bağlı yedekleme)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Bu yapıda NAS yedekleme cihazı bir </a:t>
            </a:r>
            <a:r>
              <a:rPr lang="tr-TR" sz="1800" dirty="0">
                <a:latin typeface="Palatino Linotype" panose="02040502050505030304" pitchFamily="18" charset="0"/>
              </a:rPr>
              <a:t>yedekleme sunucusuna bağlıdır. Yedekleme sunucusu </a:t>
            </a:r>
            <a:r>
              <a:rPr lang="tr-TR" sz="1800" dirty="0" smtClean="0">
                <a:latin typeface="Palatino Linotype" panose="02040502050505030304" pitchFamily="18" charset="0"/>
              </a:rPr>
              <a:t>üzerinde yedekleme </a:t>
            </a:r>
            <a:r>
              <a:rPr lang="tr-TR" sz="1800" dirty="0">
                <a:latin typeface="Palatino Linotype" panose="02040502050505030304" pitchFamily="18" charset="0"/>
              </a:rPr>
              <a:t>yazılımı kuruludur ve yedekleme işlerinin merkezi olarak </a:t>
            </a:r>
            <a:r>
              <a:rPr lang="tr-TR" sz="1800" dirty="0" smtClean="0">
                <a:latin typeface="Palatino Linotype" panose="02040502050505030304" pitchFamily="18" charset="0"/>
              </a:rPr>
              <a:t>yönetimini gerçekleştirir</a:t>
            </a:r>
            <a:r>
              <a:rPr lang="tr-TR" sz="1800" dirty="0">
                <a:latin typeface="Palatino Linotype" panose="02040502050505030304" pitchFamily="18" charset="0"/>
              </a:rPr>
              <a:t>. Yedekleme yazılımları genellikle ajan tabanlı çalışır. Yedeği </a:t>
            </a:r>
            <a:r>
              <a:rPr lang="tr-TR" sz="1800" dirty="0" smtClean="0">
                <a:latin typeface="Palatino Linotype" panose="02040502050505030304" pitchFamily="18" charset="0"/>
              </a:rPr>
              <a:t>alınacak sunucular </a:t>
            </a:r>
            <a:r>
              <a:rPr lang="tr-TR" sz="1800" dirty="0">
                <a:latin typeface="Palatino Linotype" panose="02040502050505030304" pitchFamily="18" charset="0"/>
              </a:rPr>
              <a:t>üzerine kurulan küçük uygulama parçaları ile veri ağ üzerinden </a:t>
            </a:r>
            <a:r>
              <a:rPr lang="tr-TR" sz="1800" dirty="0" smtClean="0">
                <a:latin typeface="Palatino Linotype" panose="02040502050505030304" pitchFamily="18" charset="0"/>
              </a:rPr>
              <a:t>yedekleme sunucusuna </a:t>
            </a:r>
            <a:r>
              <a:rPr lang="tr-TR" sz="1800" dirty="0">
                <a:latin typeface="Palatino Linotype" panose="02040502050505030304" pitchFamily="18" charset="0"/>
              </a:rPr>
              <a:t>ve oradan da </a:t>
            </a:r>
            <a:r>
              <a:rPr lang="tr-TR" sz="1800" dirty="0" smtClean="0">
                <a:latin typeface="Palatino Linotype" panose="02040502050505030304" pitchFamily="18" charset="0"/>
              </a:rPr>
              <a:t>NAS ünitesine yazılır</a:t>
            </a:r>
            <a:endParaRPr lang="tr-TR" sz="1800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aLoNSo\Desktop\sunucu slide\yedekleme - 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63061"/>
            <a:ext cx="4765321" cy="27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Veri Yedekleme Yöntemleri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1"/>
            <a:ext cx="4032448" cy="49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smtClean="0">
                <a:latin typeface="Palatino Linotype" panose="02040502050505030304" pitchFamily="18" charset="0"/>
              </a:rPr>
              <a:t>NAS Cihazları 4 bileşenden oluşmaktadır: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Palatino Linotype" panose="02040502050505030304" pitchFamily="18" charset="0"/>
              </a:rPr>
              <a:t>Bir </a:t>
            </a:r>
            <a:r>
              <a:rPr lang="tr-TR" sz="1800" dirty="0">
                <a:latin typeface="Palatino Linotype" panose="02040502050505030304" pitchFamily="18" charset="0"/>
              </a:rPr>
              <a:t>ya da daha fazla network kartı. </a:t>
            </a:r>
            <a:r>
              <a:rPr lang="tr-TR" sz="1800" dirty="0" smtClean="0">
                <a:latin typeface="Palatino Linotype" panose="02040502050505030304" pitchFamily="18" charset="0"/>
              </a:rPr>
              <a:t>(</a:t>
            </a:r>
            <a:r>
              <a:rPr lang="tr-TR" sz="1800" dirty="0" err="1" smtClean="0">
                <a:latin typeface="Palatino Linotype" panose="02040502050505030304" pitchFamily="18" charset="0"/>
              </a:rPr>
              <a:t>Gigabit</a:t>
            </a:r>
            <a:r>
              <a:rPr lang="tr-TR" sz="1800" dirty="0" smtClean="0">
                <a:latin typeface="Palatino Linotype" panose="02040502050505030304" pitchFamily="18" charset="0"/>
              </a:rPr>
              <a:t> </a:t>
            </a:r>
            <a:r>
              <a:rPr lang="tr-TR" sz="1800" dirty="0">
                <a:latin typeface="Palatino Linotype" panose="02040502050505030304" pitchFamily="18" charset="0"/>
              </a:rPr>
              <a:t>Ethernet, </a:t>
            </a:r>
            <a:r>
              <a:rPr lang="tr-TR" sz="1800" dirty="0" err="1">
                <a:latin typeface="Palatino Linotype" panose="02040502050505030304" pitchFamily="18" charset="0"/>
              </a:rPr>
              <a:t>Fast</a:t>
            </a:r>
            <a:r>
              <a:rPr lang="tr-TR" sz="1800" dirty="0">
                <a:latin typeface="Palatino Linotype" panose="02040502050505030304" pitchFamily="18" charset="0"/>
              </a:rPr>
              <a:t> Ethernet, ATM vb.)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>
                <a:latin typeface="Palatino Linotype" panose="02040502050505030304" pitchFamily="18" charset="0"/>
              </a:rPr>
              <a:t>Network File </a:t>
            </a:r>
            <a:r>
              <a:rPr lang="tr-TR" sz="1800" dirty="0" err="1">
                <a:latin typeface="Palatino Linotype" panose="02040502050505030304" pitchFamily="18" charset="0"/>
              </a:rPr>
              <a:t>Systems</a:t>
            </a:r>
            <a:r>
              <a:rPr lang="tr-TR" sz="1800" dirty="0">
                <a:latin typeface="Palatino Linotype" panose="02040502050505030304" pitchFamily="18" charset="0"/>
              </a:rPr>
              <a:t> (NFS) ya da </a:t>
            </a:r>
            <a:r>
              <a:rPr lang="tr-TR" sz="1800" dirty="0" err="1">
                <a:latin typeface="Palatino Linotype" panose="02040502050505030304" pitchFamily="18" charset="0"/>
              </a:rPr>
              <a:t>Common</a:t>
            </a:r>
            <a:r>
              <a:rPr lang="tr-TR" sz="1800" dirty="0">
                <a:latin typeface="Palatino Linotype" panose="02040502050505030304" pitchFamily="18" charset="0"/>
              </a:rPr>
              <a:t> Internet File </a:t>
            </a:r>
            <a:r>
              <a:rPr lang="tr-TR" sz="1800" dirty="0" err="1">
                <a:latin typeface="Palatino Linotype" panose="02040502050505030304" pitchFamily="18" charset="0"/>
              </a:rPr>
              <a:t>Systems</a:t>
            </a:r>
            <a:r>
              <a:rPr lang="tr-TR" sz="1800" dirty="0">
                <a:latin typeface="Palatino Linotype" panose="02040502050505030304" pitchFamily="18" charset="0"/>
              </a:rPr>
              <a:t> (CIFS)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Palatino Linotype" panose="02040502050505030304" pitchFamily="18" charset="0"/>
              </a:rPr>
              <a:t>Lisanslı; </a:t>
            </a:r>
            <a:r>
              <a:rPr lang="tr-TR" sz="1800" dirty="0">
                <a:latin typeface="Palatino Linotype" panose="02040502050505030304" pitchFamily="18" charset="0"/>
              </a:rPr>
              <a:t>Windows, Linux ya da Unix tabanlı işletim </a:t>
            </a:r>
            <a:r>
              <a:rPr lang="tr-TR" sz="1800" dirty="0" smtClean="0">
                <a:latin typeface="Palatino Linotype" panose="02040502050505030304" pitchFamily="18" charset="0"/>
              </a:rPr>
              <a:t>sistemi.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Palatino Linotype" panose="02040502050505030304" pitchFamily="18" charset="0"/>
              </a:rPr>
              <a:t>Fiziksel </a:t>
            </a:r>
            <a:r>
              <a:rPr lang="tr-TR" sz="1800" dirty="0">
                <a:latin typeface="Palatino Linotype" panose="02040502050505030304" pitchFamily="18" charset="0"/>
              </a:rPr>
              <a:t>diskleri bağlayıp yönetmek için endüstri standardı protokoller (SATA,SCSI, </a:t>
            </a:r>
            <a:r>
              <a:rPr lang="tr-TR" sz="1800" dirty="0" err="1">
                <a:latin typeface="Palatino Linotype" panose="02040502050505030304" pitchFamily="18" charset="0"/>
              </a:rPr>
              <a:t>Fibre</a:t>
            </a:r>
            <a:r>
              <a:rPr lang="tr-TR" sz="1800" dirty="0">
                <a:latin typeface="Palatino Linotype" panose="02040502050505030304" pitchFamily="18" charset="0"/>
              </a:rPr>
              <a:t> Channel)</a:t>
            </a:r>
            <a:endParaRPr lang="tr-TR" sz="1800" dirty="0" smtClean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C:\Users\aLoNSo\Desktop\sunucu slide\Seagate_BA_NAS440_right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0695"/>
            <a:ext cx="4608512" cy="4162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6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Palatino Linotype" panose="02040502050505030304" pitchFamily="18" charset="0"/>
              </a:rPr>
              <a:t>NFS ve CIFS Nedir?</a:t>
            </a:r>
            <a:endParaRPr lang="tr-TR" b="1" dirty="0">
              <a:latin typeface="Palatino Linotype" panose="020405020505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9973" y="1484784"/>
            <a:ext cx="4360985" cy="4925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NFS; Sun tarafından geliştirilmiş olup Unix tabanlı işletim sistemleri tarafından kullanılır. Bilgisayarlar arası haberleşme için Remote </a:t>
            </a:r>
            <a:r>
              <a:rPr lang="tr-TR" sz="1800" dirty="0" err="1">
                <a:latin typeface="Palatino Linotype" panose="02040502050505030304" pitchFamily="18" charset="0"/>
              </a:rPr>
              <a:t>Procedure</a:t>
            </a:r>
            <a:r>
              <a:rPr lang="tr-TR" sz="1800" dirty="0">
                <a:latin typeface="Palatino Linotype" panose="02040502050505030304" pitchFamily="18" charset="0"/>
              </a:rPr>
              <a:t> Call (RPC; Microsoft’un çevirisine göre Uzak Yordam Çağrısı) servisini kullanır. Eğer dosya transferi için TCP/IP </a:t>
            </a:r>
            <a:r>
              <a:rPr lang="tr-TR" sz="1800" dirty="0" err="1">
                <a:latin typeface="Palatino Linotype" panose="02040502050505030304" pitchFamily="18" charset="0"/>
              </a:rPr>
              <a:t>protocol</a:t>
            </a:r>
            <a:r>
              <a:rPr lang="tr-TR" sz="1800" dirty="0">
                <a:latin typeface="Palatino Linotype" panose="02040502050505030304" pitchFamily="18" charset="0"/>
              </a:rPr>
              <a:t> yığını kullanılacaksa hem sunucuda hem de istemcide TCP/IP’nin kurulu olması gerekmektedir.</a:t>
            </a: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CIFS ise Microsoft ‘un Server Message </a:t>
            </a:r>
            <a:r>
              <a:rPr lang="tr-TR" sz="1800" dirty="0" err="1">
                <a:latin typeface="Palatino Linotype" panose="02040502050505030304" pitchFamily="18" charset="0"/>
              </a:rPr>
              <a:t>Block</a:t>
            </a:r>
            <a:r>
              <a:rPr lang="tr-TR" sz="1800" dirty="0">
                <a:latin typeface="Palatino Linotype" panose="02040502050505030304" pitchFamily="18" charset="0"/>
              </a:rPr>
              <a:t> (SMB) protokolünün </a:t>
            </a:r>
            <a:r>
              <a:rPr lang="tr-TR" sz="1800" dirty="0" err="1">
                <a:latin typeface="Palatino Linotype" panose="02040502050505030304" pitchFamily="18" charset="0"/>
              </a:rPr>
              <a:t>public</a:t>
            </a:r>
            <a:r>
              <a:rPr lang="tr-TR" sz="1800" dirty="0">
                <a:latin typeface="Palatino Linotype" panose="02040502050505030304" pitchFamily="18" charset="0"/>
              </a:rPr>
              <a:t> yani halka açılmış varyasyonudur. SMB genellikle </a:t>
            </a:r>
            <a:r>
              <a:rPr lang="tr-TR" sz="1800" dirty="0" err="1">
                <a:latin typeface="Palatino Linotype" panose="02040502050505030304" pitchFamily="18" charset="0"/>
              </a:rPr>
              <a:t>LAN’lerde</a:t>
            </a:r>
            <a:r>
              <a:rPr lang="tr-TR" sz="1800" dirty="0">
                <a:latin typeface="Palatino Linotype" panose="02040502050505030304" pitchFamily="18" charset="0"/>
              </a:rPr>
              <a:t> kullanılır ve FTP ve HTTP gibi </a:t>
            </a:r>
            <a:r>
              <a:rPr lang="tr-TR" sz="1800" dirty="0" err="1">
                <a:latin typeface="Palatino Linotype" panose="02040502050505030304" pitchFamily="18" charset="0"/>
              </a:rPr>
              <a:t>varolan</a:t>
            </a:r>
            <a:r>
              <a:rPr lang="tr-TR" sz="1800" dirty="0">
                <a:latin typeface="Palatino Linotype" panose="02040502050505030304" pitchFamily="18" charset="0"/>
              </a:rPr>
              <a:t> Internet uygulama protokollerinin tamamlayıcısı olarak gösterilebilir</a:t>
            </a:r>
            <a:r>
              <a:rPr lang="tr-TR" sz="1800" dirty="0" smtClean="0"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tr-TR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tr-TR" sz="1800" dirty="0">
                <a:latin typeface="Palatino Linotype" panose="02040502050505030304" pitchFamily="18" charset="0"/>
              </a:rPr>
              <a:t>CIFS protokolü ile </a:t>
            </a:r>
            <a:r>
              <a:rPr lang="tr-TR" sz="1800" dirty="0" err="1">
                <a:latin typeface="Palatino Linotype" panose="02040502050505030304" pitchFamily="18" charset="0"/>
              </a:rPr>
              <a:t>Client’lar</a:t>
            </a:r>
            <a:r>
              <a:rPr lang="tr-TR" sz="1800" dirty="0" smtClean="0">
                <a:latin typeface="Palatino Linotype" panose="02040502050505030304" pitchFamily="18" charset="0"/>
              </a:rPr>
              <a:t>;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-  </a:t>
            </a:r>
            <a:r>
              <a:rPr lang="tr-TR" sz="1800" dirty="0" err="1" smtClean="0">
                <a:latin typeface="Palatino Linotype" panose="02040502050505030304" pitchFamily="18" charset="0"/>
              </a:rPr>
              <a:t>Local’deki</a:t>
            </a:r>
            <a:r>
              <a:rPr lang="tr-TR" sz="1800" dirty="0" smtClean="0">
                <a:latin typeface="Palatino Linotype" panose="02040502050505030304" pitchFamily="18" charset="0"/>
              </a:rPr>
              <a:t> </a:t>
            </a:r>
            <a:r>
              <a:rPr lang="tr-TR" sz="1800" dirty="0">
                <a:latin typeface="Palatino Linotype" panose="02040502050505030304" pitchFamily="18" charset="0"/>
              </a:rPr>
              <a:t>ya da Server üzerindeki dosyalara erişip onlara </a:t>
            </a:r>
            <a:r>
              <a:rPr lang="tr-TR" sz="1800" dirty="0" err="1">
                <a:latin typeface="Palatino Linotype" panose="02040502050505030304" pitchFamily="18" charset="0"/>
              </a:rPr>
              <a:t>read</a:t>
            </a:r>
            <a:r>
              <a:rPr lang="tr-TR" sz="1800" dirty="0">
                <a:latin typeface="Palatino Linotype" panose="02040502050505030304" pitchFamily="18" charset="0"/>
              </a:rPr>
              <a:t>/</a:t>
            </a:r>
            <a:r>
              <a:rPr lang="tr-TR" sz="1800" dirty="0" err="1">
                <a:latin typeface="Palatino Linotype" panose="02040502050505030304" pitchFamily="18" charset="0"/>
              </a:rPr>
              <a:t>write</a:t>
            </a:r>
            <a:r>
              <a:rPr lang="tr-TR" sz="1800" dirty="0">
                <a:latin typeface="Palatino Linotype" panose="02040502050505030304" pitchFamily="18" charset="0"/>
              </a:rPr>
              <a:t> yapabilir.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- Unicode </a:t>
            </a:r>
            <a:r>
              <a:rPr lang="tr-TR" sz="1800" dirty="0">
                <a:latin typeface="Palatino Linotype" panose="02040502050505030304" pitchFamily="18" charset="0"/>
              </a:rPr>
              <a:t>dosya isimleri kullanılabilir.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- Network </a:t>
            </a:r>
            <a:r>
              <a:rPr lang="tr-TR" sz="1800" dirty="0">
                <a:latin typeface="Palatino Linotype" panose="02040502050505030304" pitchFamily="18" charset="0"/>
              </a:rPr>
              <a:t>hatalarında bağlantı otomatik olarak restore </a:t>
            </a:r>
            <a:r>
              <a:rPr lang="tr-TR" sz="1800" dirty="0" smtClean="0">
                <a:latin typeface="Palatino Linotype" panose="02040502050505030304" pitchFamily="18" charset="0"/>
              </a:rPr>
              <a:t>edilebilir.</a:t>
            </a:r>
          </a:p>
          <a:p>
            <a:pPr marL="0" indent="0">
              <a:buNone/>
            </a:pPr>
            <a:r>
              <a:rPr lang="tr-TR" sz="1800" dirty="0" smtClean="0">
                <a:latin typeface="Palatino Linotype" panose="02040502050505030304" pitchFamily="18" charset="0"/>
              </a:rPr>
              <a:t>- Diğer </a:t>
            </a:r>
            <a:r>
              <a:rPr lang="tr-TR" sz="1800" dirty="0" err="1">
                <a:latin typeface="Palatino Linotype" panose="02040502050505030304" pitchFamily="18" charset="0"/>
              </a:rPr>
              <a:t>clientlarla</a:t>
            </a:r>
            <a:r>
              <a:rPr lang="tr-TR" sz="1800" dirty="0">
                <a:latin typeface="Palatino Linotype" panose="02040502050505030304" pitchFamily="18" charset="0"/>
              </a:rPr>
              <a:t> özel kilitlerle dosya paylaşabilir.</a:t>
            </a:r>
            <a:endParaRPr lang="tr-TR" sz="1800" dirty="0" smtClean="0">
              <a:latin typeface="Palatino Linotype" panose="0204050205050503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68761"/>
            <a:ext cx="2520280" cy="25202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3" y="3786502"/>
            <a:ext cx="2427631" cy="24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1132</Words>
  <Application>Microsoft Office PowerPoint</Application>
  <PresentationFormat>Ekran Gösterisi (4:3)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Palatino Linotype</vt:lpstr>
      <vt:lpstr>Wingdings</vt:lpstr>
      <vt:lpstr>Ofis Teması</vt:lpstr>
      <vt:lpstr>Turgutlu Meslek Yüksek Okulu  Bilgisayar Programcılığı</vt:lpstr>
      <vt:lpstr>Server Yedekleme (Backup) Yönetimi</vt:lpstr>
      <vt:lpstr>Veri Yedekleme Türleri</vt:lpstr>
      <vt:lpstr>Veri Yedekleme Türleri</vt:lpstr>
      <vt:lpstr>Veri Yedekleme Türleri</vt:lpstr>
      <vt:lpstr>Veri Yedekleme Yöntemleri</vt:lpstr>
      <vt:lpstr>Veri Yedekleme Yöntemleri</vt:lpstr>
      <vt:lpstr>Veri Yedekleme Yöntemleri</vt:lpstr>
      <vt:lpstr>NFS ve CIFS Nedir?</vt:lpstr>
      <vt:lpstr>NAS Cihazlarının Avantajları</vt:lpstr>
      <vt:lpstr>Veri Yedekleme Yöntemleri</vt:lpstr>
      <vt:lpstr>Veri Yedekleme Yöntemleri</vt:lpstr>
      <vt:lpstr>Server 2008 Backup</vt:lpstr>
      <vt:lpstr>1- Özellik ekleme</vt:lpstr>
      <vt:lpstr>2- Özellik ekleme sonucu</vt:lpstr>
      <vt:lpstr>3- Yedeklemeyi çalıştırma</vt:lpstr>
      <vt:lpstr>4- Yedekleme performansı</vt:lpstr>
      <vt:lpstr>5- Yedekleme seçenekleri</vt:lpstr>
      <vt:lpstr>6- Yedekleme yapılandırması</vt:lpstr>
      <vt:lpstr>7- Yedekleme öğeleri</vt:lpstr>
      <vt:lpstr>8- Hedef türü seçimi</vt:lpstr>
      <vt:lpstr>9- Hedef seçimi</vt:lpstr>
      <vt:lpstr>9- Gelişmiş seçenekler</vt:lpstr>
      <vt:lpstr>10- Onay</vt:lpstr>
      <vt:lpstr>Server 2008 Backup</vt:lpstr>
      <vt:lpstr>Server Backup Komutları</vt:lpstr>
      <vt:lpstr>Teşekkürler…  www.aliosmangokcan.com mail@aliosmangokcan.com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SUNUCU İŞLETİM SİSTEMLERİ</dc:title>
  <dc:creator>Ali Osman Gökcan</dc:creator>
  <cp:lastModifiedBy>Windows Kullanıcısı</cp:lastModifiedBy>
  <cp:revision>96</cp:revision>
  <dcterms:created xsi:type="dcterms:W3CDTF">2016-02-27T17:53:00Z</dcterms:created>
  <dcterms:modified xsi:type="dcterms:W3CDTF">2017-03-29T18:14:49Z</dcterms:modified>
</cp:coreProperties>
</file>