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9" r:id="rId3"/>
    <p:sldId id="277" r:id="rId4"/>
    <p:sldId id="270" r:id="rId5"/>
    <p:sldId id="271" r:id="rId6"/>
    <p:sldId id="280" r:id="rId7"/>
    <p:sldId id="279" r:id="rId8"/>
    <p:sldId id="272" r:id="rId9"/>
    <p:sldId id="273" r:id="rId10"/>
    <p:sldId id="274" r:id="rId11"/>
    <p:sldId id="275" r:id="rId12"/>
    <p:sldId id="276" r:id="rId13"/>
    <p:sldId id="281" r:id="rId14"/>
    <p:sldId id="282" r:id="rId15"/>
    <p:sldId id="283" r:id="rId16"/>
    <p:sldId id="284" r:id="rId17"/>
    <p:sldId id="285" r:id="rId18"/>
    <p:sldId id="286" r:id="rId19"/>
    <p:sldId id="287" r:id="rId20"/>
    <p:sldId id="288" r:id="rId21"/>
    <p:sldId id="289" r:id="rId22"/>
    <p:sldId id="290"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25.09.2012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25.09.2012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25.09.2012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25.09.2012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25.09.2012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25.09.2012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25.09.2012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25.09.2012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25.09.2012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25.09.2012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25.09.2012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BÜRO YÖNETİMİ</a:t>
            </a:r>
            <a:endParaRPr lang="tr-TR" dirty="0"/>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1058170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Büro Faaliyet Alanlarında Çalışanlar</a:t>
            </a:r>
            <a:endParaRPr lang="tr-TR" dirty="0"/>
          </a:p>
        </p:txBody>
      </p:sp>
      <p:sp>
        <p:nvSpPr>
          <p:cNvPr id="3" name="İçerik Yer Tutucusu 2"/>
          <p:cNvSpPr>
            <a:spLocks noGrp="1"/>
          </p:cNvSpPr>
          <p:nvPr>
            <p:ph idx="1"/>
          </p:nvPr>
        </p:nvSpPr>
        <p:spPr/>
        <p:txBody>
          <a:bodyPr/>
          <a:lstStyle/>
          <a:p>
            <a:r>
              <a:rPr lang="tr-TR" b="1" dirty="0"/>
              <a:t>Büro </a:t>
            </a:r>
            <a:r>
              <a:rPr lang="tr-TR" b="1" dirty="0" smtClean="0"/>
              <a:t>Yöneticisi</a:t>
            </a:r>
          </a:p>
          <a:p>
            <a:r>
              <a:rPr lang="tr-TR" b="1" dirty="0"/>
              <a:t>Uzmanlar, danışmanlar</a:t>
            </a:r>
          </a:p>
          <a:p>
            <a:r>
              <a:rPr lang="tr-TR" b="1" dirty="0"/>
              <a:t>Teknik ve profesyonel personel</a:t>
            </a:r>
          </a:p>
          <a:p>
            <a:r>
              <a:rPr lang="tr-TR" b="1" dirty="0" smtClean="0"/>
              <a:t>Memur</a:t>
            </a:r>
          </a:p>
          <a:p>
            <a:r>
              <a:rPr lang="tr-TR" b="1" dirty="0" smtClean="0"/>
              <a:t>Sekreter</a:t>
            </a:r>
          </a:p>
          <a:p>
            <a:r>
              <a:rPr lang="tr-TR" b="1" dirty="0"/>
              <a:t>Yardımcı </a:t>
            </a:r>
            <a:r>
              <a:rPr lang="tr-TR" b="1" dirty="0" smtClean="0"/>
              <a:t>Personel</a:t>
            </a:r>
          </a:p>
          <a:p>
            <a:r>
              <a:rPr lang="tr-TR" b="1" dirty="0"/>
              <a:t>Güvenlik görevlileri</a:t>
            </a:r>
          </a:p>
          <a:p>
            <a:endParaRPr lang="tr-TR" dirty="0"/>
          </a:p>
        </p:txBody>
      </p:sp>
    </p:spTree>
    <p:extLst>
      <p:ext uri="{BB962C8B-B14F-4D97-AF65-F5344CB8AC3E}">
        <p14:creationId xmlns:p14="http://schemas.microsoft.com/office/powerpoint/2010/main" val="3140829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Büro Çalışanlarının Görevleri</a:t>
            </a:r>
            <a:endParaRPr lang="tr-TR" dirty="0"/>
          </a:p>
        </p:txBody>
      </p:sp>
      <p:sp>
        <p:nvSpPr>
          <p:cNvPr id="3" name="İçerik Yer Tutucusu 2"/>
          <p:cNvSpPr>
            <a:spLocks noGrp="1"/>
          </p:cNvSpPr>
          <p:nvPr>
            <p:ph idx="1"/>
          </p:nvPr>
        </p:nvSpPr>
        <p:spPr/>
        <p:txBody>
          <a:bodyPr/>
          <a:lstStyle/>
          <a:p>
            <a:pPr lvl="2"/>
            <a:r>
              <a:rPr lang="tr-TR" dirty="0"/>
              <a:t>Büro yönetimi ve işlemlerini yürütmek</a:t>
            </a:r>
          </a:p>
          <a:p>
            <a:pPr lvl="2"/>
            <a:r>
              <a:rPr lang="tr-TR" dirty="0"/>
              <a:t>Gelen – giden evrak işlerini yürütmek</a:t>
            </a:r>
          </a:p>
          <a:p>
            <a:pPr lvl="2"/>
            <a:r>
              <a:rPr lang="tr-TR" dirty="0"/>
              <a:t>İletişimi sağlamak</a:t>
            </a:r>
          </a:p>
          <a:p>
            <a:pPr lvl="2"/>
            <a:r>
              <a:rPr lang="tr-TR" dirty="0"/>
              <a:t>Doküman hazırlamak</a:t>
            </a:r>
          </a:p>
          <a:p>
            <a:pPr lvl="2"/>
            <a:r>
              <a:rPr lang="tr-TR" dirty="0"/>
              <a:t>Dosyalama işlemlerini yürütmek</a:t>
            </a:r>
          </a:p>
          <a:p>
            <a:pPr lvl="2"/>
            <a:r>
              <a:rPr lang="tr-TR" dirty="0"/>
              <a:t>Toplantı organizasyonu yapmak</a:t>
            </a:r>
          </a:p>
          <a:p>
            <a:pPr lvl="2"/>
            <a:r>
              <a:rPr lang="tr-TR" dirty="0"/>
              <a:t>Seyahat organizasyonu yapmak</a:t>
            </a:r>
          </a:p>
          <a:p>
            <a:pPr lvl="2"/>
            <a:r>
              <a:rPr lang="tr-TR" dirty="0"/>
              <a:t>Mesleki gelişime ilişkin faaliyetleri yürütmek </a:t>
            </a:r>
          </a:p>
          <a:p>
            <a:endParaRPr lang="tr-TR" dirty="0"/>
          </a:p>
        </p:txBody>
      </p:sp>
    </p:spTree>
    <p:extLst>
      <p:ext uri="{BB962C8B-B14F-4D97-AF65-F5344CB8AC3E}">
        <p14:creationId xmlns:p14="http://schemas.microsoft.com/office/powerpoint/2010/main" val="1984857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BÜRO YÖNETİMİ </a:t>
            </a: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10000"/>
          </a:bodyPr>
          <a:lstStyle/>
          <a:p>
            <a:r>
              <a:rPr lang="tr-TR" dirty="0"/>
              <a:t>Örgütlerde genel amaçlara ulaşmak için nasıl ki bir yönetim gerekli ise, bürolarda da sistemli bir yönetimin olması kaçınılmazdır. Genel yönetimin bir parçası olan büro yönetimi; örgütün bilgi ve iletişim sistemlerinin yönetimi olarak tanımlanabilir. Daha geniş bir tanımlama ile Büro Yönetimi; servisleri sağlayan, kayıtları tutan, gelen bilgileri analiz ve tasnif eden, haberleşmeyi düzenleyen ve örgütün çıkarlarını korumakla ilgili bilgileri sağlayan yönetim alanıdır.</a:t>
            </a:r>
          </a:p>
          <a:p>
            <a:endParaRPr lang="tr-TR" dirty="0"/>
          </a:p>
        </p:txBody>
      </p:sp>
    </p:spTree>
    <p:extLst>
      <p:ext uri="{BB962C8B-B14F-4D97-AF65-F5344CB8AC3E}">
        <p14:creationId xmlns:p14="http://schemas.microsoft.com/office/powerpoint/2010/main" val="2143377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Büro Yönetiminin Temel Fonksiyonları</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lvl="0" algn="just"/>
            <a:r>
              <a:rPr lang="tr-TR" b="1" dirty="0"/>
              <a:t>Planlama:  </a:t>
            </a:r>
            <a:r>
              <a:rPr lang="tr-TR" dirty="0"/>
              <a:t>İşlerin seyrini olumlu etkileyecek kararlar alma, işlerin öncelik sırasını ve yapılma zamanını ayarlamak.</a:t>
            </a:r>
          </a:p>
          <a:p>
            <a:pPr lvl="0" algn="just"/>
            <a:r>
              <a:rPr lang="tr-TR" b="1" dirty="0"/>
              <a:t>Örgütleme: </a:t>
            </a:r>
            <a:r>
              <a:rPr lang="tr-TR" dirty="0"/>
              <a:t>İnsan kaynakları, fiziksel etmenler ve bunların işlevlerini uyumlu bir şekilde bir araya getirmek.</a:t>
            </a:r>
          </a:p>
          <a:p>
            <a:pPr lvl="0" algn="just"/>
            <a:r>
              <a:rPr lang="tr-TR" b="1" dirty="0"/>
              <a:t>Motivasyon:</a:t>
            </a:r>
            <a:r>
              <a:rPr lang="tr-TR" dirty="0"/>
              <a:t> Çalışanların örgüte bağlılığını sağlayarak, istekli iş yapma, sorumluluk alma ve verimli olma gibi psikolojik şartları geliştirmek.</a:t>
            </a:r>
          </a:p>
          <a:p>
            <a:pPr lvl="0" algn="just"/>
            <a:r>
              <a:rPr lang="tr-TR" b="1" dirty="0"/>
              <a:t>Kontrol: </a:t>
            </a:r>
            <a:r>
              <a:rPr lang="tr-TR" dirty="0"/>
              <a:t>Örgütsel hedeflere ulaşma derecelerini saptama ve birimin amaçlanan verimlilik düzeyini korumak adına, gerekli önlemleri alma. </a:t>
            </a:r>
          </a:p>
          <a:p>
            <a:pPr algn="just"/>
            <a:endParaRPr lang="tr-TR" dirty="0"/>
          </a:p>
        </p:txBody>
      </p:sp>
    </p:spTree>
    <p:extLst>
      <p:ext uri="{BB962C8B-B14F-4D97-AF65-F5344CB8AC3E}">
        <p14:creationId xmlns:p14="http://schemas.microsoft.com/office/powerpoint/2010/main" val="4257279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Büro Yönetiminin Önem Kazanmasının Nedenleri</a:t>
            </a:r>
            <a:r>
              <a:rPr lang="tr-TR" dirty="0"/>
              <a:t/>
            </a:r>
            <a:br>
              <a:rPr lang="tr-TR" dirty="0"/>
            </a:br>
            <a:endParaRPr lang="tr-TR" dirty="0"/>
          </a:p>
        </p:txBody>
      </p:sp>
      <p:sp>
        <p:nvSpPr>
          <p:cNvPr id="3" name="İçerik Yer Tutucusu 2"/>
          <p:cNvSpPr>
            <a:spLocks noGrp="1"/>
          </p:cNvSpPr>
          <p:nvPr>
            <p:ph idx="1"/>
          </p:nvPr>
        </p:nvSpPr>
        <p:spPr/>
        <p:txBody>
          <a:bodyPr/>
          <a:lstStyle/>
          <a:p>
            <a:r>
              <a:rPr lang="tr-TR" dirty="0"/>
              <a:t>Hükümet düzenlemelerinin artışı</a:t>
            </a:r>
          </a:p>
          <a:p>
            <a:r>
              <a:rPr lang="tr-TR" dirty="0"/>
              <a:t>Ekonomik gelişmeler</a:t>
            </a:r>
          </a:p>
          <a:p>
            <a:r>
              <a:rPr lang="tr-TR" dirty="0"/>
              <a:t>Bilgisayar ve iletişim teknolojisindeki gelişmeler</a:t>
            </a:r>
          </a:p>
          <a:p>
            <a:r>
              <a:rPr lang="tr-TR" dirty="0"/>
              <a:t>Artan bilgi gereksinimi</a:t>
            </a:r>
          </a:p>
          <a:p>
            <a:endParaRPr lang="tr-TR" dirty="0"/>
          </a:p>
        </p:txBody>
      </p:sp>
    </p:spTree>
    <p:extLst>
      <p:ext uri="{BB962C8B-B14F-4D97-AF65-F5344CB8AC3E}">
        <p14:creationId xmlns:p14="http://schemas.microsoft.com/office/powerpoint/2010/main" val="4041477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Yönetim Teorileri Açısından Büro Yönetimi</a:t>
            </a:r>
            <a:endParaRPr lang="tr-TR" dirty="0"/>
          </a:p>
        </p:txBody>
      </p:sp>
      <p:sp>
        <p:nvSpPr>
          <p:cNvPr id="3" name="İçerik Yer Tutucusu 2"/>
          <p:cNvSpPr>
            <a:spLocks noGrp="1"/>
          </p:cNvSpPr>
          <p:nvPr>
            <p:ph idx="1"/>
          </p:nvPr>
        </p:nvSpPr>
        <p:spPr/>
        <p:txBody>
          <a:bodyPr>
            <a:normAutofit fontScale="85000" lnSpcReduction="20000"/>
          </a:bodyPr>
          <a:lstStyle/>
          <a:p>
            <a:r>
              <a:rPr lang="tr-TR" dirty="0"/>
              <a:t>Sanayi devrimi sonrası makineleşme ve sanayinin önem kazanması ile birlikte üretim faaliyetlerinin koordinasyonuna yönelik yönetim gelişme göstermiştir. Fakat üretim kanadındaki yönetimin güçlenmesi, örgütlerin bürolarındaki işlerin daha da artmasına ve karmaşık hale gelmesine neden olmuştur. Bu gelişmeler neticesinde, 1960 yıllardan sonra çağdaş yönetim düşüncesinde ki gelişmelere paralel olarak büro yönetimi de önem kazanmış, klasik yönetim teorisi, </a:t>
            </a:r>
            <a:r>
              <a:rPr lang="tr-TR" dirty="0" err="1"/>
              <a:t>neo</a:t>
            </a:r>
            <a:r>
              <a:rPr lang="tr-TR" dirty="0"/>
              <a:t>-klasik yönetim teorisi ve modern yönetim teorisi gibi farklı yaklaşımlar açısından profesyonel olarak değerlendirilmiştir.</a:t>
            </a:r>
          </a:p>
        </p:txBody>
      </p:sp>
    </p:spTree>
    <p:extLst>
      <p:ext uri="{BB962C8B-B14F-4D97-AF65-F5344CB8AC3E}">
        <p14:creationId xmlns:p14="http://schemas.microsoft.com/office/powerpoint/2010/main" val="580181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Klasik Yönetim Teorisi</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Bu teori, karmaşıklaşan örgüt yapısı ve buna bağlı olarak daha da zorlaşan büro yönetiminde, katı kurallar, işbölümü ile koordinasyonun sağlanması ve çalışandan adeta bir makine gibi maksimum verimlilik alınmasını hedefleyen anlayıştır. Fransa’da </a:t>
            </a:r>
            <a:r>
              <a:rPr lang="tr-TR" dirty="0" err="1"/>
              <a:t>Fayol</a:t>
            </a:r>
            <a:r>
              <a:rPr lang="tr-TR" dirty="0"/>
              <a:t> (1916), Amerika’da Taylor (1911) ve Almanya’da </a:t>
            </a:r>
            <a:r>
              <a:rPr lang="tr-TR" dirty="0" err="1"/>
              <a:t>Weber’in</a:t>
            </a:r>
            <a:r>
              <a:rPr lang="tr-TR" dirty="0"/>
              <a:t> (1920) en bilinen temsilcileri olan klasik yönetim teorileri ile büro, işlevselliğin önem kazanarak işbölümünün yapıldığı, faaliyetlerin standartlaşarak rasyonelleştiği ve çalışanların işinde uzmanlaştığı bir alan olarak değerlendirilmiştir.</a:t>
            </a:r>
          </a:p>
          <a:p>
            <a:pPr algn="just"/>
            <a:endParaRPr lang="tr-TR" dirty="0"/>
          </a:p>
        </p:txBody>
      </p:sp>
    </p:spTree>
    <p:extLst>
      <p:ext uri="{BB962C8B-B14F-4D97-AF65-F5344CB8AC3E}">
        <p14:creationId xmlns:p14="http://schemas.microsoft.com/office/powerpoint/2010/main" val="4172728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Neo-Klasik Yönetim Teorisi</a:t>
            </a:r>
            <a:endParaRPr lang="tr-TR" dirty="0"/>
          </a:p>
        </p:txBody>
      </p:sp>
      <p:sp>
        <p:nvSpPr>
          <p:cNvPr id="3" name="İçerik Yer Tutucusu 2"/>
          <p:cNvSpPr>
            <a:spLocks noGrp="1"/>
          </p:cNvSpPr>
          <p:nvPr>
            <p:ph idx="1"/>
          </p:nvPr>
        </p:nvSpPr>
        <p:spPr/>
        <p:txBody>
          <a:bodyPr>
            <a:normAutofit fontScale="92500" lnSpcReduction="20000"/>
          </a:bodyPr>
          <a:lstStyle/>
          <a:p>
            <a:pPr algn="just"/>
            <a:r>
              <a:rPr lang="tr-TR" dirty="0"/>
              <a:t>Klasik yönetim anlayışını temel alan fakat, çalışanın makine gibi değerlendirilip insani ve psikolojik yanlarının göz ardı edilmesini eleştirerek ortaya çıkan Neo-Klasik görüşün liderliğini </a:t>
            </a:r>
            <a:r>
              <a:rPr lang="tr-TR" dirty="0" err="1"/>
              <a:t>E.Mayo</a:t>
            </a:r>
            <a:r>
              <a:rPr lang="tr-TR" dirty="0"/>
              <a:t> (1936) ve F.J. </a:t>
            </a:r>
            <a:r>
              <a:rPr lang="tr-TR" dirty="0" err="1"/>
              <a:t>Roethlisberger</a:t>
            </a:r>
            <a:r>
              <a:rPr lang="tr-TR" dirty="0"/>
              <a:t> (1941) yapmaktadır. Bu görüşe göre değerlendirildiğinde, büroda çalışanların sadece işbölümü ve uzmanlaşma gibi fiziksel şartlar ile veriminin artırılamayacağı, aynı zamanda, insani, sosyal ve psikolojik şartlarında verimliliğin artmasında önemli olduğu savunulmaktadır.</a:t>
            </a:r>
          </a:p>
        </p:txBody>
      </p:sp>
    </p:spTree>
    <p:extLst>
      <p:ext uri="{BB962C8B-B14F-4D97-AF65-F5344CB8AC3E}">
        <p14:creationId xmlns:p14="http://schemas.microsoft.com/office/powerpoint/2010/main" val="2140831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Modern Yönetim Teorisi</a:t>
            </a: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a:t>Klasik yönetim anlayışının teknik yanlarıyla yönetimi incelemesi, </a:t>
            </a:r>
            <a:r>
              <a:rPr lang="tr-TR" dirty="0" err="1"/>
              <a:t>neo</a:t>
            </a:r>
            <a:r>
              <a:rPr lang="tr-TR" dirty="0"/>
              <a:t>-klasik yaklaşımın klasik anlayışın ihmal ettiği insan öğesi üzerinde durması yönetim anlayışlarında önemli gelişmeleri sağlamıştır. Modern yönetim anlayışı da bu iki anlayışın savundukları teorilerin aslında birbirlerinden bağımsız olmadığı, örgütün aynı zamanda çevresiyle de etkileşim içinde olduğu, diğer örgütler ile ilişkilerin ve çevre koşullarının da örgüt yönetimi üzerinde etkili olduğu savunulmuş, sistem yaklaşımı ve </a:t>
            </a:r>
            <a:r>
              <a:rPr lang="tr-TR" dirty="0" err="1"/>
              <a:t>durumsallık</a:t>
            </a:r>
            <a:r>
              <a:rPr lang="tr-TR" dirty="0"/>
              <a:t> yaklaşımı gibi yeni değerlendirmeler yapılmıştır. </a:t>
            </a:r>
          </a:p>
          <a:p>
            <a:pPr algn="just"/>
            <a:r>
              <a:rPr lang="tr-TR" dirty="0"/>
              <a:t> </a:t>
            </a:r>
          </a:p>
          <a:p>
            <a:endParaRPr lang="tr-TR" dirty="0"/>
          </a:p>
        </p:txBody>
      </p:sp>
    </p:spTree>
    <p:extLst>
      <p:ext uri="{BB962C8B-B14F-4D97-AF65-F5344CB8AC3E}">
        <p14:creationId xmlns:p14="http://schemas.microsoft.com/office/powerpoint/2010/main" val="3454083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BÜRO SİSTEMİ</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pPr algn="just"/>
            <a:r>
              <a:rPr lang="tr-TR" dirty="0"/>
              <a:t>Günümüzde, globalleşmenin etkisiyle artık dünya küresel bir pazar haline gelmiş, ülkelerde ekonomileri ve sosyal yapıları itibariyle bu küreselleşme sürecine ister istemez dâhil olmuştur. Örgütlerde bu küresel ekonomi içinde ayakta kalabilmek için, daha fazla ihtiyaç duydukları bilgi ve iletişim için büro sistemleri oluşturmuştur.</a:t>
            </a:r>
          </a:p>
          <a:p>
            <a:pPr algn="just"/>
            <a:r>
              <a:rPr lang="tr-TR" i="1" u="sng" dirty="0">
                <a:solidFill>
                  <a:srgbClr val="FF0000"/>
                </a:solidFill>
              </a:rPr>
              <a:t>Büro Sistemi:</a:t>
            </a:r>
            <a:r>
              <a:rPr lang="tr-TR" b="1" dirty="0">
                <a:solidFill>
                  <a:srgbClr val="FF0000"/>
                </a:solidFill>
              </a:rPr>
              <a:t>  </a:t>
            </a:r>
            <a:r>
              <a:rPr lang="tr-TR" dirty="0"/>
              <a:t>Örgütlerde, küresel iletişim unsurlarını kullanarak doğru bilgiyi sağlayan ve dağıtan yönetim bilgi sistemine büro sistemi denir. Büro sistemini, Büro Bilgi Sistemi ve Büro İletişim Sistemi olarak iki alt sistem olarak incelemek mümkündür.</a:t>
            </a:r>
          </a:p>
          <a:p>
            <a:endParaRPr lang="tr-TR" dirty="0"/>
          </a:p>
        </p:txBody>
      </p:sp>
    </p:spTree>
    <p:extLst>
      <p:ext uri="{BB962C8B-B14F-4D97-AF65-F5344CB8AC3E}">
        <p14:creationId xmlns:p14="http://schemas.microsoft.com/office/powerpoint/2010/main" val="1269271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Yönetim Kavramı</a:t>
            </a:r>
            <a:endParaRPr lang="tr-TR" dirty="0"/>
          </a:p>
        </p:txBody>
      </p:sp>
      <p:sp>
        <p:nvSpPr>
          <p:cNvPr id="3" name="İçerik Yer Tutucusu 2"/>
          <p:cNvSpPr>
            <a:spLocks noGrp="1"/>
          </p:cNvSpPr>
          <p:nvPr>
            <p:ph idx="1"/>
          </p:nvPr>
        </p:nvSpPr>
        <p:spPr/>
        <p:txBody>
          <a:bodyPr>
            <a:normAutofit fontScale="92500"/>
          </a:bodyPr>
          <a:lstStyle/>
          <a:p>
            <a:pPr algn="just"/>
            <a:r>
              <a:rPr lang="tr-TR" b="1" dirty="0"/>
              <a:t>YÖNETİM:  </a:t>
            </a:r>
            <a:r>
              <a:rPr lang="tr-TR" dirty="0"/>
              <a:t>Bir örgüt ile, üretim yapmak yada hizmet vermek için, amaca yönelik yapılması gereken tüm faaliyetleri, </a:t>
            </a:r>
            <a:r>
              <a:rPr lang="tr-TR" b="1" dirty="0"/>
              <a:t>doğru bilgi, doğru zaman ve doğru iletişim ile, planlı bir şekilde</a:t>
            </a:r>
            <a:r>
              <a:rPr lang="tr-TR" dirty="0"/>
              <a:t> yürütme ve yönetme sanatıdır.</a:t>
            </a:r>
          </a:p>
          <a:p>
            <a:pPr algn="just"/>
            <a:r>
              <a:rPr lang="tr-TR" b="1" dirty="0"/>
              <a:t>ÖRGÜT: </a:t>
            </a:r>
            <a:r>
              <a:rPr lang="tr-TR" dirty="0"/>
              <a:t>İşbölümü ve fonksiyonlara göre bir ayrım yapılarak, bir otorite ve sorumluluk hiyerarşisi içinde, ortak ve açık bir amacın gerçekleştirilmesi için koordine edilen insan grubuna örgüt denir.</a:t>
            </a:r>
          </a:p>
          <a:p>
            <a:endParaRPr lang="tr-TR" dirty="0"/>
          </a:p>
        </p:txBody>
      </p:sp>
    </p:spTree>
    <p:extLst>
      <p:ext uri="{BB962C8B-B14F-4D97-AF65-F5344CB8AC3E}">
        <p14:creationId xmlns:p14="http://schemas.microsoft.com/office/powerpoint/2010/main" val="28926952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Büro Bilgi Sistemi</a:t>
            </a:r>
            <a:endParaRPr lang="tr-TR" dirty="0"/>
          </a:p>
        </p:txBody>
      </p:sp>
      <p:sp>
        <p:nvSpPr>
          <p:cNvPr id="3" name="İçerik Yer Tutucusu 2"/>
          <p:cNvSpPr>
            <a:spLocks noGrp="1"/>
          </p:cNvSpPr>
          <p:nvPr>
            <p:ph idx="1"/>
          </p:nvPr>
        </p:nvSpPr>
        <p:spPr/>
        <p:txBody>
          <a:bodyPr/>
          <a:lstStyle/>
          <a:p>
            <a:pPr algn="just"/>
            <a:r>
              <a:rPr lang="tr-TR" dirty="0"/>
              <a:t>Tüm örgütlerde büronun temel işlevi bilgi üretmek veya almak ve bu bilgilerin örgüt tarafından kullanılmasını sağlamaktır. Küreselleşme ile birlikte artık bilgi, yönetim için hayati bir kaynaktır.  </a:t>
            </a:r>
          </a:p>
          <a:p>
            <a:pPr algn="just"/>
            <a:endParaRPr lang="tr-TR" dirty="0"/>
          </a:p>
        </p:txBody>
      </p:sp>
    </p:spTree>
    <p:extLst>
      <p:ext uri="{BB962C8B-B14F-4D97-AF65-F5344CB8AC3E}">
        <p14:creationId xmlns:p14="http://schemas.microsoft.com/office/powerpoint/2010/main" val="948330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i="1" u="sng" dirty="0"/>
              <a:t>Bilgi;</a:t>
            </a:r>
            <a:r>
              <a:rPr lang="tr-TR" dirty="0"/>
              <a:t> sistemli bir şekilde ve iletişim aracılığı ile başkalarına aktarılan, bir hükmü yada bir tecrübi sonucu gösteren, olgu veya fikirlerle ilgili düzenli ifadeler bütünüdür. </a:t>
            </a:r>
          </a:p>
          <a:p>
            <a:r>
              <a:rPr lang="tr-TR" i="1" u="sng" dirty="0"/>
              <a:t>Büro Bilgi Sisteminin İşleyişi;</a:t>
            </a:r>
            <a:r>
              <a:rPr lang="tr-TR" b="1" dirty="0"/>
              <a:t> </a:t>
            </a:r>
            <a:r>
              <a:rPr lang="tr-TR" dirty="0"/>
              <a:t>Çeşitli kaynaklardan verilerin toplanması, örgüt kayıtlarına kaydedilmesi, arşivlenmesi, yeniden düzenlenmesi ve örgüt içine veya örgüt dışına dağıtımının yapılması.</a:t>
            </a:r>
          </a:p>
          <a:p>
            <a:endParaRPr lang="tr-TR" dirty="0"/>
          </a:p>
        </p:txBody>
      </p:sp>
    </p:spTree>
    <p:extLst>
      <p:ext uri="{BB962C8B-B14F-4D97-AF65-F5344CB8AC3E}">
        <p14:creationId xmlns:p14="http://schemas.microsoft.com/office/powerpoint/2010/main" val="24467246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Büro İletişim Sistemi</a:t>
            </a:r>
            <a:endParaRPr lang="tr-TR" dirty="0"/>
          </a:p>
        </p:txBody>
      </p:sp>
      <p:sp>
        <p:nvSpPr>
          <p:cNvPr id="3" name="İçerik Yer Tutucusu 2"/>
          <p:cNvSpPr>
            <a:spLocks noGrp="1"/>
          </p:cNvSpPr>
          <p:nvPr>
            <p:ph idx="1"/>
          </p:nvPr>
        </p:nvSpPr>
        <p:spPr/>
        <p:txBody>
          <a:bodyPr/>
          <a:lstStyle/>
          <a:p>
            <a:pPr algn="just"/>
            <a:r>
              <a:rPr lang="tr-TR" dirty="0"/>
              <a:t>Örgütün ihtiyacı olan bilgi akışını sağlamak üzere yazılı, sözlü, görsel ve elektronik iletişim yöntemleri kullanılarak büro tarafından koordine edilen sisteme, büro iletişim sistemi denir.</a:t>
            </a:r>
          </a:p>
          <a:p>
            <a:r>
              <a:rPr lang="tr-TR" dirty="0"/>
              <a:t> </a:t>
            </a:r>
          </a:p>
          <a:p>
            <a:endParaRPr lang="tr-TR" dirty="0"/>
          </a:p>
        </p:txBody>
      </p:sp>
    </p:spTree>
    <p:extLst>
      <p:ext uri="{BB962C8B-B14F-4D97-AF65-F5344CB8AC3E}">
        <p14:creationId xmlns:p14="http://schemas.microsoft.com/office/powerpoint/2010/main" val="910166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3754760" cy="1143000"/>
          </a:xfrm>
        </p:spPr>
        <p:txBody>
          <a:bodyPr/>
          <a:lstStyle/>
          <a:p>
            <a:r>
              <a:rPr lang="tr-TR" dirty="0" smtClean="0"/>
              <a:t>BÜRO</a:t>
            </a:r>
            <a:endParaRPr lang="tr-TR" dirty="0"/>
          </a:p>
        </p:txBody>
      </p:sp>
      <p:sp>
        <p:nvSpPr>
          <p:cNvPr id="3" name="İçerik Yer Tutucusu 2"/>
          <p:cNvSpPr>
            <a:spLocks noGrp="1"/>
          </p:cNvSpPr>
          <p:nvPr>
            <p:ph idx="1"/>
          </p:nvPr>
        </p:nvSpPr>
        <p:spPr>
          <a:xfrm>
            <a:off x="457200" y="1628800"/>
            <a:ext cx="4834880" cy="4497363"/>
          </a:xfrm>
        </p:spPr>
        <p:txBody>
          <a:bodyPr>
            <a:normAutofit/>
          </a:bodyPr>
          <a:lstStyle/>
          <a:p>
            <a:pPr marL="0" indent="0">
              <a:buNone/>
            </a:pPr>
            <a:r>
              <a:rPr lang="tr-TR" sz="3600" b="1" dirty="0">
                <a:solidFill>
                  <a:srgbClr val="000000"/>
                </a:solidFill>
              </a:rPr>
              <a:t>İçinde </a:t>
            </a:r>
            <a:r>
              <a:rPr lang="tr-TR" sz="3600" b="1" dirty="0" smtClean="0">
                <a:solidFill>
                  <a:srgbClr val="000000"/>
                </a:solidFill>
              </a:rPr>
              <a:t>yapılacak işin mahiyetine göre gerekli </a:t>
            </a:r>
            <a:r>
              <a:rPr lang="tr-TR" sz="3600" b="1" dirty="0">
                <a:solidFill>
                  <a:srgbClr val="000000"/>
                </a:solidFill>
              </a:rPr>
              <a:t>demirbaş ve </a:t>
            </a:r>
            <a:r>
              <a:rPr lang="tr-TR" sz="3600" b="1" dirty="0" smtClean="0">
                <a:solidFill>
                  <a:srgbClr val="000000"/>
                </a:solidFill>
              </a:rPr>
              <a:t>diğer </a:t>
            </a:r>
            <a:r>
              <a:rPr lang="tr-TR" sz="3600" b="1" dirty="0">
                <a:solidFill>
                  <a:srgbClr val="000000"/>
                </a:solidFill>
              </a:rPr>
              <a:t>yardımcı vasıtalarla </a:t>
            </a:r>
            <a:r>
              <a:rPr lang="tr-TR" sz="3600" b="1" dirty="0" smtClean="0">
                <a:solidFill>
                  <a:srgbClr val="000000"/>
                </a:solidFill>
              </a:rPr>
              <a:t>donatılmış</a:t>
            </a:r>
            <a:r>
              <a:rPr lang="tr-TR" sz="3600" b="1" dirty="0">
                <a:solidFill>
                  <a:srgbClr val="000000"/>
                </a:solidFill>
              </a:rPr>
              <a:t>, </a:t>
            </a:r>
            <a:endParaRPr lang="tr-TR" sz="3600" b="1" dirty="0" smtClean="0">
              <a:solidFill>
                <a:srgbClr val="000000"/>
              </a:solidFill>
            </a:endParaRPr>
          </a:p>
          <a:p>
            <a:pPr marL="0" indent="0">
              <a:buNone/>
            </a:pPr>
            <a:r>
              <a:rPr lang="tr-TR" sz="3600" b="1" dirty="0" smtClean="0">
                <a:solidFill>
                  <a:srgbClr val="000000"/>
                </a:solidFill>
              </a:rPr>
              <a:t>bir </a:t>
            </a:r>
            <a:r>
              <a:rPr lang="tr-TR" sz="3600" b="1" dirty="0">
                <a:solidFill>
                  <a:srgbClr val="000000"/>
                </a:solidFill>
              </a:rPr>
              <a:t>işi </a:t>
            </a:r>
            <a:r>
              <a:rPr lang="tr-TR" sz="3600" b="1" dirty="0" smtClean="0">
                <a:solidFill>
                  <a:srgbClr val="000000"/>
                </a:solidFill>
              </a:rPr>
              <a:t>görmeye</a:t>
            </a:r>
          </a:p>
          <a:p>
            <a:pPr marL="0" indent="0">
              <a:buNone/>
            </a:pPr>
            <a:r>
              <a:rPr lang="tr-TR" sz="3600" b="1" dirty="0" smtClean="0">
                <a:solidFill>
                  <a:srgbClr val="000000"/>
                </a:solidFill>
              </a:rPr>
              <a:t>mahsus </a:t>
            </a:r>
            <a:r>
              <a:rPr lang="tr-TR" sz="3600" b="1" dirty="0">
                <a:solidFill>
                  <a:srgbClr val="000000"/>
                </a:solidFill>
              </a:rPr>
              <a:t>çalışma yeridir.</a:t>
            </a:r>
          </a:p>
          <a:p>
            <a:endParaRPr lang="tr-TR" sz="2400" dirty="0"/>
          </a:p>
        </p:txBody>
      </p:sp>
      <p:pic>
        <p:nvPicPr>
          <p:cNvPr id="4" name="Picture 7" descr="büro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6096" y="116632"/>
            <a:ext cx="3600400" cy="66247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14469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sz="2000" dirty="0"/>
              <a:t>Çevresinden çeşitli kaynakları alan, bu kaynakları işleyip mal veya hizmet haline getirdikten sonra çevresine </a:t>
            </a:r>
            <a:r>
              <a:rPr lang="tr-TR" sz="1800" dirty="0"/>
              <a:t>sunan, denetim mekanizması ile bu süreci ve geri bildirim (Feedback) ile bilgi akışını kontrol eden sisteme örgüt </a:t>
            </a:r>
            <a:r>
              <a:rPr lang="tr-TR" sz="2000" dirty="0"/>
              <a:t>denir.</a:t>
            </a:r>
          </a:p>
        </p:txBody>
      </p:sp>
      <p:sp>
        <p:nvSpPr>
          <p:cNvPr id="3" name="İçerik Yer Tutucusu 2"/>
          <p:cNvSpPr>
            <a:spLocks noGrp="1"/>
          </p:cNvSpPr>
          <p:nvPr>
            <p:ph idx="1"/>
          </p:nvPr>
        </p:nvSpPr>
        <p:spPr>
          <a:xfrm>
            <a:off x="457200" y="1268760"/>
            <a:ext cx="8229600" cy="4857403"/>
          </a:xfrm>
        </p:spPr>
        <p:txBody>
          <a:bodyPr/>
          <a:lstStyle/>
          <a:p>
            <a:r>
              <a:rPr lang="tr-TR" dirty="0" smtClean="0"/>
              <a:t>ÖRGÜT</a:t>
            </a:r>
            <a:endParaRPr lang="tr-TR" dirty="0"/>
          </a:p>
        </p:txBody>
      </p:sp>
      <p:sp>
        <p:nvSpPr>
          <p:cNvPr id="4" name="Text Box 2"/>
          <p:cNvSpPr txBox="1">
            <a:spLocks noChangeArrowheads="1"/>
          </p:cNvSpPr>
          <p:nvPr/>
        </p:nvSpPr>
        <p:spPr bwMode="auto">
          <a:xfrm>
            <a:off x="813090" y="2060847"/>
            <a:ext cx="1382646" cy="145987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cap="none" normalizeH="0" baseline="0" dirty="0" smtClean="0">
                <a:ln>
                  <a:noFill/>
                </a:ln>
                <a:solidFill>
                  <a:schemeClr val="tx1"/>
                </a:solidFill>
                <a:effectLst/>
                <a:latin typeface="Arial Narrow" pitchFamily="34" charset="0"/>
                <a:cs typeface="Arial" pitchFamily="34" charset="0"/>
              </a:rPr>
              <a:t>GİRDİ</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Arial Narrow" pitchFamily="34" charset="0"/>
                <a:cs typeface="Arial" pitchFamily="34" charset="0"/>
              </a:rPr>
              <a:t>Malzeme</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Arial Narrow" pitchFamily="34" charset="0"/>
                <a:cs typeface="Arial" pitchFamily="34" charset="0"/>
              </a:rPr>
              <a:t>İşgücü</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Arial Narrow" pitchFamily="34" charset="0"/>
                <a:cs typeface="Arial" pitchFamily="34" charset="0"/>
              </a:rPr>
              <a:t>Sermaye</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Line 3"/>
          <p:cNvSpPr>
            <a:spLocks noChangeShapeType="1"/>
          </p:cNvSpPr>
          <p:nvPr/>
        </p:nvSpPr>
        <p:spPr bwMode="auto">
          <a:xfrm>
            <a:off x="2339752" y="2680926"/>
            <a:ext cx="68580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6" name="Text Box 4"/>
          <p:cNvSpPr txBox="1">
            <a:spLocks noChangeArrowheads="1"/>
          </p:cNvSpPr>
          <p:nvPr/>
        </p:nvSpPr>
        <p:spPr bwMode="auto">
          <a:xfrm>
            <a:off x="3162854" y="2060848"/>
            <a:ext cx="1985209" cy="80466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cap="none" normalizeH="0" baseline="0" dirty="0" smtClean="0">
                <a:ln>
                  <a:noFill/>
                </a:ln>
                <a:solidFill>
                  <a:schemeClr val="tx1"/>
                </a:solidFill>
                <a:effectLst/>
                <a:latin typeface="Arial Narrow" pitchFamily="34" charset="0"/>
                <a:cs typeface="Arial" pitchFamily="34" charset="0"/>
              </a:rPr>
              <a:t>SÜREÇ</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Arial Narrow" pitchFamily="34" charset="0"/>
                <a:cs typeface="Arial" pitchFamily="34" charset="0"/>
              </a:rPr>
              <a:t>Dönüşüm</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Line 5"/>
          <p:cNvSpPr>
            <a:spLocks noChangeShapeType="1"/>
          </p:cNvSpPr>
          <p:nvPr/>
        </p:nvSpPr>
        <p:spPr bwMode="auto">
          <a:xfrm>
            <a:off x="5335009" y="2582384"/>
            <a:ext cx="119331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8" name="Text Box 6"/>
          <p:cNvSpPr txBox="1">
            <a:spLocks noChangeArrowheads="1"/>
          </p:cNvSpPr>
          <p:nvPr/>
        </p:nvSpPr>
        <p:spPr bwMode="auto">
          <a:xfrm>
            <a:off x="6732240" y="2017438"/>
            <a:ext cx="1840210" cy="13269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cap="none" normalizeH="0" baseline="0" dirty="0" smtClean="0">
                <a:ln>
                  <a:noFill/>
                </a:ln>
                <a:solidFill>
                  <a:schemeClr val="tx1"/>
                </a:solidFill>
                <a:effectLst/>
                <a:latin typeface="Arial Narrow" pitchFamily="34" charset="0"/>
                <a:cs typeface="Arial" pitchFamily="34" charset="0"/>
              </a:rPr>
              <a:t>ÇIKTI</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Arial Narrow" pitchFamily="34" charset="0"/>
                <a:cs typeface="Arial" pitchFamily="34" charset="0"/>
              </a:rPr>
              <a:t>Mallar</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Arial Narrow" pitchFamily="34" charset="0"/>
                <a:cs typeface="Arial" pitchFamily="34" charset="0"/>
              </a:rPr>
              <a:t>Hizmetler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Text Box 7"/>
          <p:cNvSpPr txBox="1">
            <a:spLocks noChangeArrowheads="1"/>
          </p:cNvSpPr>
          <p:nvPr/>
        </p:nvSpPr>
        <p:spPr bwMode="auto">
          <a:xfrm>
            <a:off x="3004026" y="3839599"/>
            <a:ext cx="3175197" cy="56803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b="1" i="0" u="none" strike="noStrike" cap="none" normalizeH="0" baseline="0" dirty="0" smtClean="0">
                <a:ln>
                  <a:noFill/>
                </a:ln>
                <a:solidFill>
                  <a:schemeClr val="tx1"/>
                </a:solidFill>
                <a:effectLst/>
                <a:latin typeface="Arial Narrow" pitchFamily="34" charset="0"/>
                <a:cs typeface="Arial" pitchFamily="34" charset="0"/>
              </a:rPr>
              <a:t>DENETİM MEKANİZMASI</a:t>
            </a:r>
            <a:endParaRPr kumimoji="0" lang="tr-TR"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Line 8"/>
          <p:cNvSpPr>
            <a:spLocks noChangeShapeType="1"/>
          </p:cNvSpPr>
          <p:nvPr/>
        </p:nvSpPr>
        <p:spPr bwMode="auto">
          <a:xfrm>
            <a:off x="7652345" y="3520721"/>
            <a:ext cx="0" cy="104812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1" name="Line 9"/>
          <p:cNvSpPr>
            <a:spLocks noChangeShapeType="1"/>
          </p:cNvSpPr>
          <p:nvPr/>
        </p:nvSpPr>
        <p:spPr bwMode="auto">
          <a:xfrm flipH="1" flipV="1">
            <a:off x="5931668" y="5169768"/>
            <a:ext cx="1367484" cy="1241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2" name="Text Box 10"/>
          <p:cNvSpPr txBox="1">
            <a:spLocks noChangeArrowheads="1"/>
          </p:cNvSpPr>
          <p:nvPr/>
        </p:nvSpPr>
        <p:spPr bwMode="auto">
          <a:xfrm>
            <a:off x="3662163" y="4941168"/>
            <a:ext cx="1485900" cy="8640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1" i="0" u="none" strike="noStrike" cap="none" normalizeH="0" baseline="0" dirty="0" smtClean="0">
                <a:ln>
                  <a:noFill/>
                </a:ln>
                <a:solidFill>
                  <a:schemeClr val="tx1"/>
                </a:solidFill>
                <a:effectLst/>
                <a:latin typeface="Arial Narrow" pitchFamily="34" charset="0"/>
                <a:cs typeface="Arial" pitchFamily="34" charset="0"/>
              </a:rPr>
              <a:t>GERİ BİLDİRİM</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tr-TR" sz="1600" b="0" i="0" u="none" strike="noStrike" cap="none" normalizeH="0" baseline="0" dirty="0" smtClean="0">
                <a:ln>
                  <a:noFill/>
                </a:ln>
                <a:solidFill>
                  <a:schemeClr val="tx1"/>
                </a:solidFill>
                <a:effectLst/>
                <a:latin typeface="Arial Narrow" pitchFamily="34" charset="0"/>
                <a:cs typeface="Arial" pitchFamily="34" charset="0"/>
              </a:rPr>
              <a:t>(Feedback)</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Line 11"/>
          <p:cNvSpPr>
            <a:spLocks noChangeShapeType="1"/>
          </p:cNvSpPr>
          <p:nvPr/>
        </p:nvSpPr>
        <p:spPr bwMode="auto">
          <a:xfrm flipH="1">
            <a:off x="1762200" y="5182179"/>
            <a:ext cx="134644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
        <p:nvSpPr>
          <p:cNvPr id="14" name="Line 12"/>
          <p:cNvSpPr>
            <a:spLocks noChangeShapeType="1"/>
          </p:cNvSpPr>
          <p:nvPr/>
        </p:nvSpPr>
        <p:spPr bwMode="auto">
          <a:xfrm flipV="1">
            <a:off x="1360397" y="4044782"/>
            <a:ext cx="0" cy="72571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tr-TR"/>
          </a:p>
        </p:txBody>
      </p:sp>
    </p:spTree>
    <p:extLst>
      <p:ext uri="{BB962C8B-B14F-4D97-AF65-F5344CB8AC3E}">
        <p14:creationId xmlns:p14="http://schemas.microsoft.com/office/powerpoint/2010/main" val="3505522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Nitelik ve Amaçlarına Göre Bürolar</a:t>
            </a:r>
            <a:endParaRPr lang="tr-TR" dirty="0"/>
          </a:p>
        </p:txBody>
      </p:sp>
      <p:sp>
        <p:nvSpPr>
          <p:cNvPr id="3" name="İçerik Yer Tutucusu 2"/>
          <p:cNvSpPr>
            <a:spLocks noGrp="1"/>
          </p:cNvSpPr>
          <p:nvPr>
            <p:ph idx="1"/>
          </p:nvPr>
        </p:nvSpPr>
        <p:spPr/>
        <p:txBody>
          <a:bodyPr>
            <a:normAutofit fontScale="77500" lnSpcReduction="20000"/>
          </a:bodyPr>
          <a:lstStyle/>
          <a:p>
            <a:pPr lvl="0" algn="just"/>
            <a:r>
              <a:rPr lang="tr-TR" dirty="0"/>
              <a:t>Bir mesleğin icra edildiği bürolar (Avukatlık bürosu vb.)</a:t>
            </a:r>
          </a:p>
          <a:p>
            <a:pPr lvl="0" algn="just"/>
            <a:r>
              <a:rPr lang="tr-TR" dirty="0"/>
              <a:t>Bir fabrika ya da işletmenin faaliyetlerinin organize edildiği bürolar (Planlama bürosu </a:t>
            </a:r>
            <a:r>
              <a:rPr lang="tr-TR" dirty="0" err="1"/>
              <a:t>vb</a:t>
            </a:r>
            <a:r>
              <a:rPr lang="tr-TR" dirty="0"/>
              <a:t>)</a:t>
            </a:r>
          </a:p>
          <a:p>
            <a:pPr lvl="0" algn="just"/>
            <a:r>
              <a:rPr lang="tr-TR" dirty="0"/>
              <a:t>Hizmet yada malın satış ve dağıtımının yapıldığı bürolar (Satış bürosu vb.)</a:t>
            </a:r>
          </a:p>
          <a:p>
            <a:pPr lvl="0" algn="just"/>
            <a:r>
              <a:rPr lang="tr-TR" dirty="0"/>
              <a:t>Şirket yada holdingin faaliyetlerinin koordine edildiği bürolar (Genel merkez büroları vb.)</a:t>
            </a:r>
          </a:p>
          <a:p>
            <a:pPr lvl="0" algn="just"/>
            <a:r>
              <a:rPr lang="tr-TR" dirty="0"/>
              <a:t>Kamu hizmetlerinin yürütüldüğü bürolar (Belediyelerin su ve emlak büroları vb.)</a:t>
            </a:r>
          </a:p>
          <a:p>
            <a:pPr lvl="0" algn="just"/>
            <a:r>
              <a:rPr lang="tr-TR" dirty="0"/>
              <a:t>Devlet resmi işlemlerinin yürütüldüğü bürolar (Askerlik şubesi, Nüfus işleri bürosu vb.)</a:t>
            </a:r>
          </a:p>
          <a:p>
            <a:pPr lvl="0" algn="just"/>
            <a:r>
              <a:rPr lang="tr-TR" dirty="0"/>
              <a:t>Kamu yararı kurum ve kuruluş büroları (Kızılay, Çocuk esirgeme vb.)</a:t>
            </a:r>
          </a:p>
          <a:p>
            <a:pPr algn="just"/>
            <a:endParaRPr lang="tr-TR" dirty="0"/>
          </a:p>
        </p:txBody>
      </p:sp>
    </p:spTree>
    <p:extLst>
      <p:ext uri="{BB962C8B-B14F-4D97-AF65-F5344CB8AC3E}">
        <p14:creationId xmlns:p14="http://schemas.microsoft.com/office/powerpoint/2010/main" val="1994527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a:t>Büro Türleri</a:t>
            </a:r>
            <a:r>
              <a:rPr lang="tr-TR" dirty="0"/>
              <a:t/>
            </a:r>
            <a:br>
              <a:rPr lang="tr-TR" dirty="0"/>
            </a:br>
            <a:endParaRPr lang="tr-TR" dirty="0"/>
          </a:p>
        </p:txBody>
      </p:sp>
      <p:pic>
        <p:nvPicPr>
          <p:cNvPr id="4" name="İçerik Yer Tutucusu 3" descr="Büro türleri"/>
          <p:cNvPicPr>
            <a:picLocks noGrp="1"/>
          </p:cNvPicPr>
          <p:nvPr>
            <p:ph idx="1"/>
          </p:nvPr>
        </p:nvPicPr>
        <p:blipFill>
          <a:blip r:embed="rId2"/>
          <a:srcRect/>
          <a:stretch>
            <a:fillRect/>
          </a:stretch>
        </p:blipFill>
        <p:spPr bwMode="auto">
          <a:xfrm>
            <a:off x="179512" y="908720"/>
            <a:ext cx="8712968" cy="5328592"/>
          </a:xfrm>
          <a:prstGeom prst="rect">
            <a:avLst/>
          </a:prstGeom>
          <a:noFill/>
          <a:ln w="9525">
            <a:noFill/>
            <a:miter lim="800000"/>
            <a:headEnd/>
            <a:tailEnd/>
          </a:ln>
        </p:spPr>
      </p:pic>
    </p:spTree>
    <p:extLst>
      <p:ext uri="{BB962C8B-B14F-4D97-AF65-F5344CB8AC3E}">
        <p14:creationId xmlns:p14="http://schemas.microsoft.com/office/powerpoint/2010/main" val="777729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ChangeArrowheads="1"/>
          </p:cNvSpPr>
          <p:nvPr/>
        </p:nvSpPr>
        <p:spPr bwMode="auto">
          <a:xfrm>
            <a:off x="395288" y="6165850"/>
            <a:ext cx="4321175" cy="2159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tr-TR"/>
          </a:p>
        </p:txBody>
      </p:sp>
      <p:sp>
        <p:nvSpPr>
          <p:cNvPr id="9220" name="Rectangle 10"/>
          <p:cNvSpPr>
            <a:spLocks noGrp="1" noChangeArrowheads="1"/>
          </p:cNvSpPr>
          <p:nvPr>
            <p:ph type="title"/>
          </p:nvPr>
        </p:nvSpPr>
        <p:spPr>
          <a:xfrm>
            <a:off x="611188" y="404813"/>
            <a:ext cx="8228012" cy="1143000"/>
          </a:xfrm>
          <a:noFill/>
        </p:spPr>
        <p:txBody>
          <a:bodyPr/>
          <a:lstStyle/>
          <a:p>
            <a:pPr eaLnBrk="1" hangingPunct="1"/>
            <a:r>
              <a:rPr lang="tr-TR" b="1" i="1" smtClean="0">
                <a:solidFill>
                  <a:srgbClr val="000000"/>
                </a:solidFill>
              </a:rPr>
              <a:t>* Nedir Büro hizmetleri?</a:t>
            </a:r>
          </a:p>
        </p:txBody>
      </p:sp>
      <p:sp>
        <p:nvSpPr>
          <p:cNvPr id="9221" name="Rectangle 11"/>
          <p:cNvSpPr>
            <a:spLocks noChangeArrowheads="1"/>
          </p:cNvSpPr>
          <p:nvPr/>
        </p:nvSpPr>
        <p:spPr bwMode="auto">
          <a:xfrm>
            <a:off x="611188" y="1773238"/>
            <a:ext cx="8281987" cy="4535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711200" indent="-711200">
              <a:lnSpc>
                <a:spcPct val="90000"/>
              </a:lnSpc>
              <a:spcBef>
                <a:spcPct val="20000"/>
              </a:spcBef>
              <a:buClr>
                <a:srgbClr val="000000"/>
              </a:buClr>
              <a:buFont typeface="Wingdings" pitchFamily="2" charset="2"/>
              <a:buChar char="§"/>
            </a:pPr>
            <a:r>
              <a:rPr kumimoji="0" lang="tr-TR" sz="2800" b="1">
                <a:solidFill>
                  <a:srgbClr val="000000"/>
                </a:solidFill>
              </a:rPr>
              <a:t>İşlerin planlanması</a:t>
            </a:r>
          </a:p>
          <a:p>
            <a:pPr marL="711200" indent="-711200">
              <a:lnSpc>
                <a:spcPct val="90000"/>
              </a:lnSpc>
              <a:spcBef>
                <a:spcPct val="20000"/>
              </a:spcBef>
              <a:buClr>
                <a:srgbClr val="000000"/>
              </a:buClr>
              <a:buFont typeface="Wingdings" pitchFamily="2" charset="2"/>
              <a:buChar char="§"/>
            </a:pPr>
            <a:r>
              <a:rPr kumimoji="0" lang="tr-TR" sz="2800" b="1">
                <a:solidFill>
                  <a:srgbClr val="000000"/>
                </a:solidFill>
              </a:rPr>
              <a:t>Örgüt, pozisyon ve fonksiyon şemaları</a:t>
            </a:r>
          </a:p>
          <a:p>
            <a:pPr marL="711200" indent="-711200">
              <a:lnSpc>
                <a:spcPct val="90000"/>
              </a:lnSpc>
              <a:spcBef>
                <a:spcPct val="20000"/>
              </a:spcBef>
              <a:buClr>
                <a:srgbClr val="000000"/>
              </a:buClr>
              <a:buFont typeface="Wingdings" pitchFamily="2" charset="2"/>
              <a:buChar char="§"/>
            </a:pPr>
            <a:r>
              <a:rPr kumimoji="0" lang="tr-TR" sz="2800" b="1">
                <a:solidFill>
                  <a:srgbClr val="000000"/>
                </a:solidFill>
              </a:rPr>
              <a:t>Verimlilik ve iş basitleştirme</a:t>
            </a:r>
          </a:p>
          <a:p>
            <a:pPr marL="711200" indent="-711200">
              <a:lnSpc>
                <a:spcPct val="90000"/>
              </a:lnSpc>
              <a:spcBef>
                <a:spcPct val="20000"/>
              </a:spcBef>
              <a:buClr>
                <a:srgbClr val="000000"/>
              </a:buClr>
              <a:buFont typeface="Wingdings" pitchFamily="2" charset="2"/>
              <a:buChar char="§"/>
            </a:pPr>
            <a:r>
              <a:rPr kumimoji="0" lang="tr-TR" sz="2800" b="1">
                <a:solidFill>
                  <a:srgbClr val="000000"/>
                </a:solidFill>
              </a:rPr>
              <a:t>İş bölümü ve iş dağıtımı</a:t>
            </a:r>
          </a:p>
          <a:p>
            <a:pPr marL="711200" indent="-711200">
              <a:lnSpc>
                <a:spcPct val="90000"/>
              </a:lnSpc>
              <a:spcBef>
                <a:spcPct val="20000"/>
              </a:spcBef>
              <a:buClr>
                <a:srgbClr val="000000"/>
              </a:buClr>
              <a:buFont typeface="Wingdings" pitchFamily="2" charset="2"/>
              <a:buChar char="§"/>
            </a:pPr>
            <a:r>
              <a:rPr kumimoji="0" lang="tr-TR" sz="2800" b="1">
                <a:solidFill>
                  <a:srgbClr val="000000"/>
                </a:solidFill>
              </a:rPr>
              <a:t>İş akışı</a:t>
            </a:r>
          </a:p>
          <a:p>
            <a:pPr marL="711200" indent="-711200">
              <a:lnSpc>
                <a:spcPct val="90000"/>
              </a:lnSpc>
              <a:spcBef>
                <a:spcPct val="20000"/>
              </a:spcBef>
              <a:buClr>
                <a:srgbClr val="000000"/>
              </a:buClr>
              <a:buFont typeface="Wingdings" pitchFamily="2" charset="2"/>
              <a:buChar char="§"/>
            </a:pPr>
            <a:r>
              <a:rPr kumimoji="0" lang="tr-TR" sz="2800" b="1">
                <a:solidFill>
                  <a:srgbClr val="000000"/>
                </a:solidFill>
              </a:rPr>
              <a:t>Hareket ekonomisi</a:t>
            </a:r>
          </a:p>
          <a:p>
            <a:pPr marL="711200" indent="-711200">
              <a:lnSpc>
                <a:spcPct val="90000"/>
              </a:lnSpc>
              <a:spcBef>
                <a:spcPct val="20000"/>
              </a:spcBef>
              <a:buClr>
                <a:srgbClr val="000000"/>
              </a:buClr>
              <a:buFont typeface="Wingdings" pitchFamily="2" charset="2"/>
              <a:buChar char="§"/>
            </a:pPr>
            <a:r>
              <a:rPr kumimoji="0" lang="tr-TR" sz="2800" b="1">
                <a:solidFill>
                  <a:srgbClr val="000000"/>
                </a:solidFill>
              </a:rPr>
              <a:t>Yerleşme ve çalışma koşullarının iyileştirilmesi</a:t>
            </a:r>
          </a:p>
          <a:p>
            <a:pPr marL="711200" indent="-711200">
              <a:lnSpc>
                <a:spcPct val="90000"/>
              </a:lnSpc>
              <a:spcBef>
                <a:spcPct val="20000"/>
              </a:spcBef>
              <a:buClr>
                <a:srgbClr val="000000"/>
              </a:buClr>
              <a:buFont typeface="Wingdings" pitchFamily="2" charset="2"/>
              <a:buChar char="§"/>
            </a:pPr>
            <a:r>
              <a:rPr kumimoji="0" lang="tr-TR" sz="2800" b="1">
                <a:solidFill>
                  <a:srgbClr val="000000"/>
                </a:solidFill>
              </a:rPr>
              <a:t>Form kullanımı ve form kontrolü</a:t>
            </a:r>
          </a:p>
          <a:p>
            <a:pPr marL="711200" indent="-711200">
              <a:lnSpc>
                <a:spcPct val="90000"/>
              </a:lnSpc>
              <a:spcBef>
                <a:spcPct val="20000"/>
              </a:spcBef>
              <a:buClr>
                <a:srgbClr val="000000"/>
              </a:buClr>
              <a:buFont typeface="Wingdings" pitchFamily="2" charset="2"/>
              <a:buChar char="§"/>
            </a:pPr>
            <a:r>
              <a:rPr kumimoji="0" lang="tr-TR" sz="2800" b="1">
                <a:solidFill>
                  <a:srgbClr val="000000"/>
                </a:solidFill>
              </a:rPr>
              <a:t>Büro makinelerinin seçimi ve kullanımı</a:t>
            </a:r>
          </a:p>
        </p:txBody>
      </p:sp>
    </p:spTree>
    <p:extLst>
      <p:ext uri="{BB962C8B-B14F-4D97-AF65-F5344CB8AC3E}">
        <p14:creationId xmlns:p14="http://schemas.microsoft.com/office/powerpoint/2010/main" val="17767779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Büronun </a:t>
            </a:r>
            <a:r>
              <a:rPr lang="tr-TR" b="1" dirty="0" smtClean="0"/>
              <a:t>İşlevleri</a:t>
            </a:r>
            <a:endParaRPr lang="tr-TR" dirty="0"/>
          </a:p>
        </p:txBody>
      </p:sp>
      <p:sp>
        <p:nvSpPr>
          <p:cNvPr id="3" name="İçerik Yer Tutucusu 2"/>
          <p:cNvSpPr>
            <a:spLocks noGrp="1"/>
          </p:cNvSpPr>
          <p:nvPr>
            <p:ph idx="1"/>
          </p:nvPr>
        </p:nvSpPr>
        <p:spPr/>
        <p:txBody>
          <a:bodyPr/>
          <a:lstStyle/>
          <a:p>
            <a:r>
              <a:rPr lang="tr-TR" dirty="0" smtClean="0"/>
              <a:t>YÖNETMEK VE KOORDİNASYON</a:t>
            </a:r>
          </a:p>
          <a:p>
            <a:pPr marL="514350" lvl="0" indent="-514350">
              <a:buFont typeface="+mj-lt"/>
              <a:buAutoNum type="arabicPeriod"/>
            </a:pPr>
            <a:r>
              <a:rPr lang="tr-TR" dirty="0"/>
              <a:t>Bilginin alınması</a:t>
            </a:r>
          </a:p>
          <a:p>
            <a:pPr marL="514350" lvl="0" indent="-514350">
              <a:buFont typeface="+mj-lt"/>
              <a:buAutoNum type="arabicPeriod"/>
            </a:pPr>
            <a:r>
              <a:rPr lang="tr-TR" dirty="0"/>
              <a:t>Bilginin kayıt edilmesi</a:t>
            </a:r>
          </a:p>
          <a:p>
            <a:pPr marL="514350" lvl="0" indent="-514350">
              <a:buFont typeface="+mj-lt"/>
              <a:buAutoNum type="arabicPeriod"/>
            </a:pPr>
            <a:r>
              <a:rPr lang="tr-TR" dirty="0"/>
              <a:t>Bilginin düzenlenmesi</a:t>
            </a:r>
          </a:p>
          <a:p>
            <a:pPr marL="514350" lvl="0" indent="-514350">
              <a:buFont typeface="+mj-lt"/>
              <a:buAutoNum type="arabicPeriod"/>
            </a:pPr>
            <a:r>
              <a:rPr lang="tr-TR" dirty="0"/>
              <a:t>Bilginin iletilmesi</a:t>
            </a:r>
          </a:p>
          <a:p>
            <a:pPr marL="514350" lvl="0" indent="-514350">
              <a:buFont typeface="+mj-lt"/>
              <a:buAutoNum type="arabicPeriod"/>
            </a:pPr>
            <a:r>
              <a:rPr lang="tr-TR" dirty="0"/>
              <a:t>Varlıkların korunması</a:t>
            </a:r>
          </a:p>
          <a:p>
            <a:endParaRPr lang="tr-TR" dirty="0"/>
          </a:p>
        </p:txBody>
      </p:sp>
    </p:spTree>
    <p:extLst>
      <p:ext uri="{BB962C8B-B14F-4D97-AF65-F5344CB8AC3E}">
        <p14:creationId xmlns:p14="http://schemas.microsoft.com/office/powerpoint/2010/main" val="3535871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Büronun Faaliyet Alanları</a:t>
            </a:r>
            <a:endParaRPr lang="tr-TR" dirty="0"/>
          </a:p>
        </p:txBody>
      </p:sp>
      <p:sp>
        <p:nvSpPr>
          <p:cNvPr id="3" name="İçerik Yer Tutucusu 2"/>
          <p:cNvSpPr>
            <a:spLocks noGrp="1"/>
          </p:cNvSpPr>
          <p:nvPr>
            <p:ph idx="1"/>
          </p:nvPr>
        </p:nvSpPr>
        <p:spPr/>
        <p:txBody>
          <a:bodyPr/>
          <a:lstStyle/>
          <a:p>
            <a:r>
              <a:rPr lang="tr-TR" b="1" dirty="0"/>
              <a:t>Sekretarya ve Yazı </a:t>
            </a:r>
            <a:r>
              <a:rPr lang="tr-TR" b="1" dirty="0" smtClean="0"/>
              <a:t>İşleri</a:t>
            </a:r>
          </a:p>
          <a:p>
            <a:r>
              <a:rPr lang="tr-TR" b="1" dirty="0"/>
              <a:t>Muhasebe ve </a:t>
            </a:r>
            <a:r>
              <a:rPr lang="tr-TR" b="1" dirty="0" smtClean="0"/>
              <a:t>Finansman</a:t>
            </a:r>
          </a:p>
          <a:p>
            <a:r>
              <a:rPr lang="tr-TR" b="1" dirty="0"/>
              <a:t>İnsan </a:t>
            </a:r>
            <a:r>
              <a:rPr lang="tr-TR" b="1" dirty="0" smtClean="0"/>
              <a:t>Kaynakları</a:t>
            </a:r>
          </a:p>
          <a:p>
            <a:r>
              <a:rPr lang="tr-TR" b="1" dirty="0"/>
              <a:t>Strateji ve </a:t>
            </a:r>
            <a:r>
              <a:rPr lang="tr-TR" b="1" dirty="0" smtClean="0"/>
              <a:t>Planlama</a:t>
            </a:r>
          </a:p>
          <a:p>
            <a:r>
              <a:rPr lang="tr-TR" b="1" dirty="0"/>
              <a:t>Reklam ve Pazarlama</a:t>
            </a:r>
            <a:endParaRPr lang="tr-TR" dirty="0"/>
          </a:p>
        </p:txBody>
      </p:sp>
    </p:spTree>
    <p:extLst>
      <p:ext uri="{BB962C8B-B14F-4D97-AF65-F5344CB8AC3E}">
        <p14:creationId xmlns:p14="http://schemas.microsoft.com/office/powerpoint/2010/main" val="367923040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1055</Words>
  <Application>Microsoft Office PowerPoint</Application>
  <PresentationFormat>Ekran Gösterisi (4:3)</PresentationFormat>
  <Paragraphs>102</Paragraphs>
  <Slides>22</Slides>
  <Notes>0</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Ofis Teması</vt:lpstr>
      <vt:lpstr>BÜRO YÖNETİMİ</vt:lpstr>
      <vt:lpstr>Yönetim Kavramı</vt:lpstr>
      <vt:lpstr>BÜRO</vt:lpstr>
      <vt:lpstr>Çevresinden çeşitli kaynakları alan, bu kaynakları işleyip mal veya hizmet haline getirdikten sonra çevresine sunan, denetim mekanizması ile bu süreci ve geri bildirim (Feedback) ile bilgi akışını kontrol eden sisteme örgüt denir.</vt:lpstr>
      <vt:lpstr>Nitelik ve Amaçlarına Göre Bürolar</vt:lpstr>
      <vt:lpstr>Büro Türleri </vt:lpstr>
      <vt:lpstr>* Nedir Büro hizmetleri?</vt:lpstr>
      <vt:lpstr>Büronun İşlevleri</vt:lpstr>
      <vt:lpstr>Büronun Faaliyet Alanları</vt:lpstr>
      <vt:lpstr>Büro Faaliyet Alanlarında Çalışanlar</vt:lpstr>
      <vt:lpstr>Büro Çalışanlarının Görevleri</vt:lpstr>
      <vt:lpstr>BÜRO YÖNETİMİ  </vt:lpstr>
      <vt:lpstr>Büro Yönetiminin Temel Fonksiyonları </vt:lpstr>
      <vt:lpstr>Büro Yönetiminin Önem Kazanmasının Nedenleri </vt:lpstr>
      <vt:lpstr>Yönetim Teorileri Açısından Büro Yönetimi</vt:lpstr>
      <vt:lpstr>Klasik Yönetim Teorisi</vt:lpstr>
      <vt:lpstr>Neo-Klasik Yönetim Teorisi</vt:lpstr>
      <vt:lpstr>Modern Yönetim Teorisi</vt:lpstr>
      <vt:lpstr>BÜRO SİSTEMİ </vt:lpstr>
      <vt:lpstr>Büro Bilgi Sistemi</vt:lpstr>
      <vt:lpstr>PowerPoint Sunusu</vt:lpstr>
      <vt:lpstr>Büro İletişim Sistemi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emin</dc:creator>
  <cp:lastModifiedBy>Ali İhsan</cp:lastModifiedBy>
  <cp:revision>9</cp:revision>
  <dcterms:created xsi:type="dcterms:W3CDTF">2012-09-17T09:04:47Z</dcterms:created>
  <dcterms:modified xsi:type="dcterms:W3CDTF">2012-09-25T15:57:29Z</dcterms:modified>
</cp:coreProperties>
</file>