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</p:sldMasterIdLst>
  <p:notesMasterIdLst>
    <p:notesMasterId r:id="rId66"/>
  </p:notesMasterIdLst>
  <p:sldIdLst>
    <p:sldId id="33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9" r:id="rId14"/>
    <p:sldId id="281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9" r:id="rId39"/>
    <p:sldId id="311" r:id="rId40"/>
    <p:sldId id="310" r:id="rId41"/>
    <p:sldId id="312" r:id="rId42"/>
    <p:sldId id="313" r:id="rId43"/>
    <p:sldId id="314" r:id="rId44"/>
    <p:sldId id="315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1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3EC3C4-683E-47BA-8425-2FEDCEB71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7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71F42E-CEC4-4BB1-AE5A-17039C49340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7CA3A2-2B5A-4181-B9F1-EAACF81ACCBE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BB7772-93F1-4C2B-87A9-A85F41BFC887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C4C10-F76B-4E42-AAFA-0A1D8EAE678D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2237B3-B527-4AF3-9BF8-5E0D6B382E0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EEABA-FC96-4014-9F61-150FB3BF135D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3060F-273B-4ED7-A4EC-7921BD3C4D2E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A72C9-84C6-488F-8EA0-15633060049B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078838-FA3F-446C-9EC3-5412D25806BD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6163CD-B65D-417E-8D62-34AF551B3879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25907D-10DA-457E-AB37-5425BAA17DD8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4F4CCE-8E93-42EF-9B9E-DABD17CDAB69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0E121E-EDCD-42D9-AD9A-3836E985BFC9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7908B4-C966-4559-B96F-4B12C90D5A81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8B2A5-343B-4A54-9467-CBFB8350DA7A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848DD-C2A2-4F93-BFC4-0416960E4AAA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944EA-9924-4A78-8D4D-8D1C06A32BE2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7FBF3-A768-465F-AB0D-2A3A140C7CBB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81280-47F8-49E8-99FC-98DD7DA6DB85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B2FE29-ACDC-49B2-A63F-846EA32A04F6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E99299-A1C9-4742-B6F3-22176C5FD29E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A6E4A1-B56C-4F4F-9BD0-F193931B3C63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FD58E6-AE97-4C40-AC5F-A38F49D110FA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1D160-DCD0-41A3-B449-CD37F60C35D0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93E1C8-7724-4093-89B7-80B6A9C42224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ECA92-0884-41F8-A390-930A03E2CF8F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E79A64-DCD6-4E21-9AEB-9B31E4A294AB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9F5FF-3154-493B-8A4A-3B6DD678559A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ED701-E607-4397-9E46-6B3525721C71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0D658-CF71-4AAD-8944-0BB3EAE7EAB5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9458E8-86E8-41F9-813D-05787353219E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442E7-F1CA-4FED-A01A-4FA7DB03D055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D311F1-11BA-4CC1-B8C9-2DD3EA54B9C8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8688C-06C7-4D2A-A649-894D8E5C9320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70FF97-D7D3-474C-B8D0-5CBA60AB09EF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A997A-B2E5-4904-B4A6-A36CD99D3665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CE850-E00B-42EB-9555-B43D50D906DC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60D4BE-E7C6-4548-BD5C-4E434FE31543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31390-5509-4A91-BE5C-F76A0A52A648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E4255-33E4-49C3-836B-C996DCEB9D4B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BC9D7-A04D-4007-B807-22EE9DC5B3B7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A5AA7D-FDD5-4FBC-A87C-6DD58E64E8E2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99E22-DF30-4C10-A91C-A0300E9C577B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BF0195-7318-4987-B0F0-12E65F919E20}" type="slidenum">
              <a:rPr lang="en-GB" smtClean="0"/>
              <a:pPr eaLnBrk="1" hangingPunct="1"/>
              <a:t>50</a:t>
            </a:fld>
            <a:endParaRPr lang="en-GB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CBBDC-9CFD-4A9E-8672-27B3EF7768D0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1B863-267B-405F-8CB0-26741416E5D1}" type="slidenum">
              <a:rPr lang="en-GB" smtClean="0"/>
              <a:pPr eaLnBrk="1" hangingPunct="1"/>
              <a:t>51</a:t>
            </a:fld>
            <a:endParaRPr lang="en-GB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C8F4E-6C50-43D8-AA90-B27AA808DE87}" type="slidenum">
              <a:rPr lang="en-GB" smtClean="0"/>
              <a:pPr eaLnBrk="1" hangingPunct="1"/>
              <a:t>52</a:t>
            </a:fld>
            <a:endParaRPr lang="en-GB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E77C85-F748-4E52-9D19-2D32726AD46B}" type="slidenum">
              <a:rPr lang="en-GB" smtClean="0"/>
              <a:pPr eaLnBrk="1" hangingPunct="1"/>
              <a:t>53</a:t>
            </a:fld>
            <a:endParaRPr lang="en-GB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6AC3D8-5032-4CFA-9AAE-21E7D4B10113}" type="slidenum">
              <a:rPr lang="en-GB" smtClean="0"/>
              <a:pPr eaLnBrk="1" hangingPunct="1"/>
              <a:t>54</a:t>
            </a:fld>
            <a:endParaRPr lang="en-GB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2CC1B-5702-4C2E-B7FC-30613C3FA7A4}" type="slidenum">
              <a:rPr lang="en-GB" smtClean="0"/>
              <a:pPr eaLnBrk="1" hangingPunct="1"/>
              <a:t>55</a:t>
            </a:fld>
            <a:endParaRPr lang="en-GB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F8A9D-4EE5-4662-A1A7-7F5695F0795C}" type="slidenum">
              <a:rPr lang="en-GB" smtClean="0"/>
              <a:pPr eaLnBrk="1" hangingPunct="1"/>
              <a:t>56</a:t>
            </a:fld>
            <a:endParaRPr lang="en-GB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A241EF-1F60-4C0A-8139-67F438B927AF}" type="slidenum">
              <a:rPr lang="en-GB" smtClean="0"/>
              <a:pPr eaLnBrk="1" hangingPunct="1"/>
              <a:t>57</a:t>
            </a:fld>
            <a:endParaRPr lang="en-GB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59C8A-8541-4818-837D-58E01B5E49E4}" type="slidenum">
              <a:rPr lang="en-GB" smtClean="0"/>
              <a:pPr eaLnBrk="1" hangingPunct="1"/>
              <a:t>58</a:t>
            </a:fld>
            <a:endParaRPr lang="en-GB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53201-BC1B-41AC-B652-6ADF84858403}" type="slidenum">
              <a:rPr lang="en-GB" smtClean="0"/>
              <a:pPr eaLnBrk="1" hangingPunct="1"/>
              <a:t>59</a:t>
            </a:fld>
            <a:endParaRPr lang="en-GB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5FB0FC-42EC-465C-9228-A76CF6EB4D8E}" type="slidenum">
              <a:rPr lang="en-GB" smtClean="0"/>
              <a:pPr eaLnBrk="1" hangingPunct="1"/>
              <a:t>60</a:t>
            </a:fld>
            <a:endParaRPr lang="en-GB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D9B72-7F66-4EC7-8CEF-6D73734EFA9F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80635-AF26-42F5-B40A-BBA47735AB3A}" type="slidenum">
              <a:rPr lang="en-GB" smtClean="0"/>
              <a:pPr eaLnBrk="1" hangingPunct="1"/>
              <a:t>61</a:t>
            </a:fld>
            <a:endParaRPr lang="en-GB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15B3E5-0453-4430-8D80-A8476AEBEB67}" type="slidenum">
              <a:rPr lang="en-GB" smtClean="0"/>
              <a:pPr eaLnBrk="1" hangingPunct="1"/>
              <a:t>62</a:t>
            </a:fld>
            <a:endParaRPr lang="en-GB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D1966-56BE-471A-95DB-40E2AA854B24}" type="slidenum">
              <a:rPr lang="en-GB" smtClean="0"/>
              <a:pPr eaLnBrk="1" hangingPunct="1"/>
              <a:t>63</a:t>
            </a:fld>
            <a:endParaRPr lang="en-GB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C7335-73F4-49D6-A9C4-86E2EC3D6528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04C96-0920-40EF-9E64-D1A979178926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F7AB2-C3FB-4460-AEF8-6311528BC37C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1496-8FAE-4E31-AAA5-B3E1F70125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2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28DD-FD29-4EC4-BAE1-3838F192E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153F-7DA7-46DE-B956-9F4EDD04D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5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E77A-89F1-4846-AFC3-FA5B5117D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B483-5942-4F16-9D36-4130B3BE8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3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4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9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A571-190F-45E4-800A-41B1AAF87C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9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95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1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9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257E-76D9-4D9F-94B3-DD5EB5E330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9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181F-9F9B-46CA-99A4-77D292737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9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35E1-5211-4739-80B5-E2D3BF4E5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6008-7986-428D-817B-0310EE5C9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5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E652-55FA-4548-BAF6-BC5B4EC40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F20D-8143-4B60-937E-729C3D2F6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6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2CA5-FD50-4C1A-A23D-59B333BF5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DC6DAE-86D9-418E-96E2-12C6FA1016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ED068-639D-4B51-A39C-5F8403676293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511BDE-C09A-4F87-801E-1B1DA64743DB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9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a/af/Abacus_6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2857" y="1122362"/>
            <a:ext cx="9884228" cy="3449637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tr-TR" dirty="0"/>
              <a:t>Bilgisayarın Temelleri</a:t>
            </a:r>
            <a:br>
              <a:rPr lang="tr-TR" dirty="0"/>
            </a:br>
            <a:r>
              <a:rPr lang="tr-TR" dirty="0"/>
              <a:t>Bilgisayarın Kullanım Alanları</a:t>
            </a:r>
            <a:br>
              <a:rPr lang="tr-TR" dirty="0"/>
            </a:br>
            <a:r>
              <a:rPr lang="tr-TR" dirty="0"/>
              <a:t>Bilgisayar Türleri</a:t>
            </a:r>
            <a:br>
              <a:rPr lang="tr-TR" dirty="0"/>
            </a:br>
            <a:r>
              <a:rPr lang="tr-TR" dirty="0"/>
              <a:t>Donanım</a:t>
            </a:r>
            <a:r>
              <a:rPr lang="en-GB" sz="5400" dirty="0"/>
              <a:t/>
            </a:r>
            <a:br>
              <a:rPr lang="en-GB" sz="5400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1428"/>
            <a:ext cx="6858000" cy="1266371"/>
          </a:xfrm>
        </p:spPr>
        <p:txBody>
          <a:bodyPr/>
          <a:lstStyle/>
          <a:p>
            <a:r>
              <a:rPr lang="tr-TR" dirty="0" smtClean="0"/>
              <a:t>5.</a:t>
            </a:r>
            <a:r>
              <a:rPr lang="tr-TR" dirty="0" smtClean="0"/>
              <a:t> </a:t>
            </a:r>
            <a:r>
              <a:rPr lang="tr-TR" dirty="0" smtClean="0"/>
              <a:t>Hafta Dersi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698625"/>
            <a:ext cx="6530975" cy="2133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5"/>
            </a:pPr>
            <a:r>
              <a:rPr lang="tr-TR" smtClean="0"/>
              <a:t>Modern Bilgisayar Tarihi</a:t>
            </a:r>
            <a:endParaRPr lang="en-US" smtClean="0"/>
          </a:p>
          <a:p>
            <a:pPr marL="514350" indent="-514350"/>
            <a:r>
              <a:rPr lang="tr-TR" sz="1800" smtClean="0"/>
              <a:t>1. Kuşak Bilgisayarlar(1950-1959)</a:t>
            </a:r>
          </a:p>
          <a:p>
            <a:pPr marL="514350" indent="-514350"/>
            <a:r>
              <a:rPr lang="tr-TR" sz="1800" smtClean="0"/>
              <a:t>2. Kuşak Bilgisayarlar(1959-1964)</a:t>
            </a:r>
          </a:p>
          <a:p>
            <a:pPr marL="514350" indent="-514350"/>
            <a:r>
              <a:rPr lang="tr-TR" sz="1800" smtClean="0"/>
              <a:t>3. Kuşak Bilgisayarlar(1965-1971)</a:t>
            </a:r>
          </a:p>
          <a:p>
            <a:pPr marL="514350" indent="-514350"/>
            <a:r>
              <a:rPr lang="tr-TR" sz="1800" smtClean="0"/>
              <a:t>4. Kuşak Bilgisayarlar(1971-…)</a:t>
            </a:r>
          </a:p>
          <a:p>
            <a:pPr marL="514350" indent="-514350"/>
            <a:r>
              <a:rPr lang="tr-TR" sz="1800" smtClean="0"/>
              <a:t>5. Kuşak Bilgisayarlar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82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62063"/>
            <a:ext cx="5530850" cy="477520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/>
            </a:pPr>
            <a:r>
              <a:rPr lang="tr-TR" smtClean="0"/>
              <a:t>Kuşak Bilgisayarlar</a:t>
            </a:r>
          </a:p>
          <a:p>
            <a:pPr marL="514350" indent="-514350"/>
            <a:r>
              <a:rPr lang="tr-TR" sz="1800" smtClean="0"/>
              <a:t>Temel Özellikleri;</a:t>
            </a:r>
          </a:p>
          <a:p>
            <a:pPr lvl="1"/>
            <a:r>
              <a:rPr lang="tr-TR" sz="1600" smtClean="0"/>
              <a:t>İşlemci olarak vakum tüpleri kullanılmıştır.</a:t>
            </a:r>
          </a:p>
          <a:p>
            <a:pPr lvl="1"/>
            <a:r>
              <a:rPr lang="tr-TR" sz="1600" smtClean="0"/>
              <a:t>Fazla enerji tüketimi yapıyorlardı.</a:t>
            </a:r>
          </a:p>
          <a:p>
            <a:pPr lvl="1"/>
            <a:r>
              <a:rPr lang="tr-TR" sz="1600" smtClean="0"/>
              <a:t>Aşırı ısındıkları için pahalı soğutma sistemine gerek duyuyorlardı.</a:t>
            </a:r>
          </a:p>
          <a:p>
            <a:pPr lvl="1"/>
            <a:r>
              <a:rPr lang="tr-TR" sz="1600" smtClean="0"/>
              <a:t>Saniyede 10.000 komut işleme kapasitesine sahipti.</a:t>
            </a:r>
          </a:p>
          <a:p>
            <a:pPr lvl="1"/>
            <a:r>
              <a:rPr lang="tr-TR" sz="1600" smtClean="0"/>
              <a:t>Program olarak makine dilini kullanıyordu.</a:t>
            </a:r>
          </a:p>
          <a:p>
            <a:pPr lvl="1"/>
            <a:r>
              <a:rPr lang="tr-TR" sz="1600" smtClean="0"/>
              <a:t>Veri ve komutlar delgi kartlarından okunuyordu.</a:t>
            </a:r>
          </a:p>
          <a:p>
            <a:pPr lvl="1"/>
            <a:r>
              <a:rPr lang="tr-TR" sz="1600" smtClean="0"/>
              <a:t>Dış hafıza olarak manyetik teyp kullanıldı.</a:t>
            </a:r>
          </a:p>
          <a:p>
            <a:pPr lvl="1"/>
            <a:r>
              <a:rPr lang="tr-TR" sz="1600" smtClean="0"/>
              <a:t>Kullanım alanları muhasebe ve döküm işlemi gibi sınırlı yerlerdi.</a:t>
            </a:r>
          </a:p>
          <a:p>
            <a:pPr marL="514350" indent="-514350" algn="just"/>
            <a:endParaRPr lang="tr-TR" sz="1800" smtClean="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20688" y="339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4000">
                <a:solidFill>
                  <a:schemeClr val="tx2"/>
                </a:solidFill>
              </a:rPr>
              <a:t>5. Modern Bilgisayar Tarihi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3317" name="Resim 4" descr="http://www.kadirbekiroglu.com/site/images/stories/univ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482725"/>
            <a:ext cx="3173412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82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62063"/>
            <a:ext cx="5530850" cy="477520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 startAt="2"/>
            </a:pPr>
            <a:r>
              <a:rPr lang="tr-TR" smtClean="0"/>
              <a:t>Kuşak Bilgisayarlar</a:t>
            </a:r>
          </a:p>
          <a:p>
            <a:pPr marL="514350" indent="-514350"/>
            <a:r>
              <a:rPr lang="tr-TR" sz="1800" smtClean="0"/>
              <a:t>Temel özellikleri;</a:t>
            </a:r>
          </a:p>
          <a:p>
            <a:pPr lvl="1"/>
            <a:r>
              <a:rPr lang="tr-TR" sz="1600" smtClean="0"/>
              <a:t>İşlemci olarak transistorlar kullanıldı.</a:t>
            </a:r>
          </a:p>
          <a:p>
            <a:pPr lvl="1"/>
            <a:r>
              <a:rPr lang="tr-TR" sz="1600" smtClean="0"/>
              <a:t>Saniyede 300.000 komut işleme kapasitesine ulaşıldı.</a:t>
            </a:r>
          </a:p>
          <a:p>
            <a:pPr lvl="1"/>
            <a:r>
              <a:rPr lang="tr-TR" sz="1600" smtClean="0"/>
              <a:t>Daha az enerji tüketimi sağlanıldı.</a:t>
            </a:r>
          </a:p>
          <a:p>
            <a:pPr lvl="1"/>
            <a:r>
              <a:rPr lang="tr-TR" sz="1600" smtClean="0"/>
              <a:t>Daha az ısınma meydana geldi. Soğutma Maliyeti düştü.</a:t>
            </a:r>
          </a:p>
          <a:p>
            <a:pPr lvl="1"/>
            <a:r>
              <a:rPr lang="tr-TR" sz="1600" smtClean="0"/>
              <a:t>Boyutları daha da küçüldü, hızları arttı.</a:t>
            </a:r>
          </a:p>
          <a:p>
            <a:pPr lvl="1"/>
            <a:r>
              <a:rPr lang="tr-TR" sz="1600" smtClean="0"/>
              <a:t>Kullanım alanları yaygınlaştırıldı.</a:t>
            </a:r>
          </a:p>
          <a:p>
            <a:pPr lvl="1"/>
            <a:r>
              <a:rPr lang="tr-TR" sz="1600" smtClean="0"/>
              <a:t>Yüksek ve gelişmiş seviyede programlama dilleri bulundu ve kullanıldı.</a:t>
            </a:r>
          </a:p>
          <a:p>
            <a:pPr lvl="1"/>
            <a:r>
              <a:rPr lang="tr-TR" sz="1600" smtClean="0"/>
              <a:t>İşletim sistemi ilk kez kullanıldı.</a:t>
            </a:r>
          </a:p>
          <a:p>
            <a:pPr lvl="1"/>
            <a:r>
              <a:rPr lang="tr-TR" sz="1600" smtClean="0"/>
              <a:t>Manyetik teknoloji kullanıldı.</a:t>
            </a:r>
          </a:p>
          <a:p>
            <a:pPr lvl="1"/>
            <a:r>
              <a:rPr lang="tr-TR" sz="1600" smtClean="0"/>
              <a:t>Bilgisayar programlama uygulanmaya başlandı. </a:t>
            </a:r>
          </a:p>
          <a:p>
            <a:pPr marL="514350" indent="-514350"/>
            <a:endParaRPr lang="tr-TR" sz="1800" smtClean="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420688" y="339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4000">
                <a:solidFill>
                  <a:schemeClr val="tx2"/>
                </a:solidFill>
              </a:rPr>
              <a:t>5. Modern Bilgisayar Tarihi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82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62063"/>
            <a:ext cx="8201025" cy="207645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 startAt="3"/>
            </a:pPr>
            <a:r>
              <a:rPr lang="tr-TR" smtClean="0"/>
              <a:t>Kuşak Bilgisayarlar</a:t>
            </a:r>
          </a:p>
          <a:p>
            <a:pPr marL="514350" indent="-514350"/>
            <a:r>
              <a:rPr lang="tr-TR" sz="1800" smtClean="0"/>
              <a:t>Temel Özellikleri</a:t>
            </a:r>
          </a:p>
          <a:p>
            <a:pPr lvl="1"/>
            <a:r>
              <a:rPr lang="tr-TR" sz="1600" smtClean="0"/>
              <a:t>İşlemci olarak entegre devreler kullanılırdı.</a:t>
            </a:r>
          </a:p>
          <a:p>
            <a:pPr lvl="1"/>
            <a:r>
              <a:rPr lang="tr-TR" sz="1600" smtClean="0"/>
              <a:t>Düşük maliyet ile yüksek güvenirlik sağlanmaya başlandı.</a:t>
            </a:r>
          </a:p>
          <a:p>
            <a:pPr lvl="1"/>
            <a:r>
              <a:rPr lang="tr-TR" sz="1600" smtClean="0"/>
              <a:t>Manyetik diskler kullanılmaya başlandı.</a:t>
            </a:r>
          </a:p>
          <a:p>
            <a:pPr lvl="1"/>
            <a:r>
              <a:rPr lang="tr-TR" sz="1600" smtClean="0"/>
              <a:t>Program ve veriler ihtiyaç duyulduğu sürece saklanabiliyordu.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20688" y="339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4000">
                <a:solidFill>
                  <a:schemeClr val="tx2"/>
                </a:solidFill>
              </a:rPr>
              <a:t>5. Modern Bilgisayar Tarihi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5365" name="Resim 4" descr="http://www.uh.edu/engines/ibm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100"/>
            <a:ext cx="41735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82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62063"/>
            <a:ext cx="8201025" cy="217805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 startAt="4"/>
            </a:pPr>
            <a:r>
              <a:rPr lang="tr-TR" smtClean="0"/>
              <a:t>Kuşak Bilgisayarlar</a:t>
            </a:r>
          </a:p>
          <a:p>
            <a:pPr marL="514350" indent="-514350"/>
            <a:r>
              <a:rPr lang="tr-TR" sz="1800" smtClean="0"/>
              <a:t>Mikroişlemcilerle daha hızlı işlemler yapılmaktadır</a:t>
            </a:r>
          </a:p>
          <a:p>
            <a:pPr lvl="1"/>
            <a:r>
              <a:rPr lang="tr-TR" sz="1600" smtClean="0"/>
              <a:t>Daha fazla bilgi ve program saklanabilen disk ve CD'ler kullanılabilmektedir</a:t>
            </a:r>
          </a:p>
          <a:p>
            <a:pPr lvl="1"/>
            <a:r>
              <a:rPr lang="tr-TR" sz="1600" smtClean="0"/>
              <a:t>Yapay zekâ kavramı hayata geçirilmiştir</a:t>
            </a:r>
          </a:p>
          <a:p>
            <a:pPr lvl="1"/>
            <a:r>
              <a:rPr lang="tr-TR" sz="1600" smtClean="0"/>
              <a:t>Ağ sistemleri oluşturulup bilgisayarlar arasında iletişim sağlanabildi</a:t>
            </a:r>
          </a:p>
          <a:p>
            <a:pPr lvl="1"/>
            <a:r>
              <a:rPr lang="tr-TR" sz="1600" smtClean="0"/>
              <a:t>Bilgisayarlar fiziksel olarak küçülerek kullanışlı ve taşınabilir hale geldi</a:t>
            </a:r>
          </a:p>
          <a:p>
            <a:pPr marL="514350" indent="-514350"/>
            <a:endParaRPr lang="tr-TR" sz="1800" smtClean="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420688" y="339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4000">
                <a:solidFill>
                  <a:schemeClr val="tx2"/>
                </a:solidFill>
              </a:rPr>
              <a:t>5. Modern Bilgisayar Tarihi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6389" name="Resim 4" descr="http://img.blogcu.com/uploads/bilgisayartek_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321050"/>
            <a:ext cx="37734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82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262063"/>
            <a:ext cx="4086225" cy="4767262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 startAt="4"/>
            </a:pPr>
            <a:r>
              <a:rPr lang="tr-TR" smtClean="0"/>
              <a:t>Kuşak Bilgisayarlar</a:t>
            </a:r>
          </a:p>
          <a:p>
            <a:pPr marL="514350" indent="-514350"/>
            <a:r>
              <a:rPr lang="tr-TR" sz="1800" smtClean="0"/>
              <a:t>Hedeflenenler;</a:t>
            </a:r>
          </a:p>
          <a:p>
            <a:pPr lvl="1"/>
            <a:r>
              <a:rPr lang="tr-TR" sz="1600" smtClean="0"/>
              <a:t>Üretkenliğin düşük olduğu alanlarda, üretkenliği arttırmak amacıyla pratik metotlar geliştirmek</a:t>
            </a:r>
          </a:p>
          <a:p>
            <a:pPr lvl="1"/>
            <a:r>
              <a:rPr lang="tr-TR" sz="1600" smtClean="0"/>
              <a:t>Kalkınmada ve gelişmede, uluslararası dayanışmaya katkıda bulunmak</a:t>
            </a:r>
          </a:p>
          <a:p>
            <a:pPr lvl="1"/>
            <a:r>
              <a:rPr lang="tr-TR" sz="1600" smtClean="0"/>
              <a:t>Enerji ve kaynak tasarrufunda bulunmak</a:t>
            </a:r>
          </a:p>
          <a:p>
            <a:pPr lvl="1"/>
            <a:r>
              <a:rPr lang="tr-TR" sz="1600" smtClean="0"/>
              <a:t>Toplumun sorunlarına pratik çareler bularak, toplumsal huzur ve güvenin sağlanmasında katkıda bulunmak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20688" y="3397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4000">
                <a:solidFill>
                  <a:schemeClr val="tx2"/>
                </a:solidFill>
              </a:rPr>
              <a:t>5. Modern Bilgisayar Tarihi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7413" name="Resim 4" descr="http://retrothing.typepad.com/photos/uncategorized/blueg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1482725"/>
            <a:ext cx="48228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BİLGİSAYARIN KULLANIM ALANLARI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4846637"/>
          </a:xfrm>
        </p:spPr>
        <p:txBody>
          <a:bodyPr/>
          <a:lstStyle/>
          <a:p>
            <a:r>
              <a:rPr lang="tr-TR" sz="1800" smtClean="0"/>
              <a:t>Evlerde (Film, müzik, resim)</a:t>
            </a:r>
          </a:p>
          <a:p>
            <a:r>
              <a:rPr lang="tr-TR" sz="1800" smtClean="0"/>
              <a:t>İş Yerlerinde (Hastane)</a:t>
            </a:r>
          </a:p>
          <a:p>
            <a:r>
              <a:rPr lang="tr-TR" sz="1800" smtClean="0"/>
              <a:t>Bilimsel Çalışmalarda (Üniversiteler)</a:t>
            </a:r>
          </a:p>
          <a:p>
            <a:r>
              <a:rPr lang="tr-TR" sz="1800" smtClean="0"/>
              <a:t>Askeri Alanda (Savunma, Saldırı Sistemleri)</a:t>
            </a:r>
          </a:p>
          <a:p>
            <a:r>
              <a:rPr lang="tr-TR" sz="1800" smtClean="0"/>
              <a:t>Kamusal Alanda (Devlet Dairelerinde)</a:t>
            </a:r>
          </a:p>
          <a:p>
            <a:r>
              <a:rPr lang="tr-TR" sz="1800" smtClean="0"/>
              <a:t>İletişim Alanında (Cafeler, Telekomünikasyon, E-mail, Kiosk)</a:t>
            </a:r>
          </a:p>
          <a:p>
            <a:r>
              <a:rPr lang="tr-TR" sz="1800" smtClean="0"/>
              <a:t>Yayıncılıkta (Gazete, Kitap, Dergi)</a:t>
            </a:r>
          </a:p>
          <a:p>
            <a:endParaRPr lang="tr-T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074738"/>
            <a:ext cx="8491537" cy="4846637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tr-TR" sz="2400" smtClean="0"/>
              <a:t>Süper Bilgisayarlar</a:t>
            </a:r>
          </a:p>
          <a:p>
            <a:pPr marL="457200" indent="-457200">
              <a:buFontTx/>
              <a:buAutoNum type="arabicPeriod"/>
            </a:pPr>
            <a:r>
              <a:rPr lang="tr-TR" sz="2400" smtClean="0"/>
              <a:t>Ana Bilgisayarlar</a:t>
            </a:r>
          </a:p>
          <a:p>
            <a:pPr marL="457200" indent="-457200">
              <a:buFontTx/>
              <a:buAutoNum type="arabicPeriod"/>
            </a:pPr>
            <a:r>
              <a:rPr lang="tr-TR" sz="2400" smtClean="0"/>
              <a:t>Mini Bilgisayarlar</a:t>
            </a:r>
          </a:p>
          <a:p>
            <a:pPr marL="457200" indent="-457200">
              <a:buFontTx/>
              <a:buAutoNum type="arabicPeriod"/>
            </a:pPr>
            <a:r>
              <a:rPr lang="tr-TR" sz="2400" smtClean="0"/>
              <a:t>Ağ (Network) Bilgisayarlar</a:t>
            </a:r>
          </a:p>
          <a:p>
            <a:pPr marL="457200" indent="-457200">
              <a:buFontTx/>
              <a:buAutoNum type="arabicPeriod"/>
            </a:pPr>
            <a:r>
              <a:rPr lang="tr-TR" sz="2400" smtClean="0"/>
              <a:t>Kişisel (PC: Personel Computer) Bilgisayarlar</a:t>
            </a:r>
          </a:p>
          <a:p>
            <a:pPr marL="457200" indent="-457200">
              <a:buFontTx/>
              <a:buAutoNum type="arabicPeriod"/>
            </a:pPr>
            <a:r>
              <a:rPr lang="tr-TR" sz="2400" smtClean="0"/>
              <a:t>Dizüstü (Laptop, Notebook) Bilgisayar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2554287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tr-TR" sz="2400" dirty="0" smtClean="0"/>
              <a:t>Süper Bilgisayarlar</a:t>
            </a:r>
          </a:p>
          <a:p>
            <a:pPr>
              <a:defRPr/>
            </a:pPr>
            <a:r>
              <a:rPr lang="tr-TR" sz="1800" dirty="0"/>
              <a:t>Geniş kapasiteli en hızlı bilgisayarlardır. </a:t>
            </a:r>
            <a:endParaRPr lang="tr-TR" sz="1800" dirty="0" smtClean="0"/>
          </a:p>
          <a:p>
            <a:pPr>
              <a:defRPr/>
            </a:pPr>
            <a:r>
              <a:rPr lang="tr-TR" sz="1800" dirty="0" smtClean="0"/>
              <a:t>Belli </a:t>
            </a:r>
            <a:r>
              <a:rPr lang="tr-TR" sz="1800" dirty="0"/>
              <a:t>hız problemlerinin bilgisayarlarla çözümlenmesi amacıyla üretilmişlerdir. </a:t>
            </a:r>
          </a:p>
          <a:p>
            <a:pPr>
              <a:defRPr/>
            </a:pPr>
            <a:r>
              <a:rPr lang="tr-TR" sz="1800" dirty="0" smtClean="0"/>
              <a:t>Uzay </a:t>
            </a:r>
            <a:r>
              <a:rPr lang="tr-TR" sz="1800" dirty="0"/>
              <a:t>araştırmaları, genetik araştırmalar, savunma sistemleri gibi çalışma alanlarında kullanılan bilgisayarlar bunlara örnektir. </a:t>
            </a:r>
            <a:endParaRPr lang="tr-TR" sz="1800" dirty="0" smtClean="0"/>
          </a:p>
          <a:p>
            <a:pPr>
              <a:defRPr/>
            </a:pPr>
            <a:r>
              <a:rPr lang="tr-TR" sz="1800" dirty="0" smtClean="0"/>
              <a:t>Blue Gene/L</a:t>
            </a:r>
            <a:endParaRPr lang="tr-TR" sz="2000" dirty="0" smtClean="0"/>
          </a:p>
        </p:txBody>
      </p:sp>
      <p:pic>
        <p:nvPicPr>
          <p:cNvPr id="20484" name="Resim 3" descr="http://timenerdworld.files.wordpress.com/2011/10/ibm-blue-gene.jpg?w=600&amp;h=40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389313"/>
            <a:ext cx="4679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2117725"/>
          </a:xfrm>
        </p:spPr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tr-TR" sz="2400" smtClean="0"/>
              <a:t>Ana Bilgisayarlar</a:t>
            </a:r>
          </a:p>
          <a:p>
            <a:pPr marL="457200" indent="-457200"/>
            <a:r>
              <a:rPr lang="tr-TR" sz="1800" smtClean="0"/>
              <a:t>Özel bir merkezde.</a:t>
            </a:r>
          </a:p>
          <a:p>
            <a:pPr marL="457200" indent="-457200"/>
            <a:r>
              <a:rPr lang="tr-TR" sz="1800" smtClean="0"/>
              <a:t>Hızlı.</a:t>
            </a:r>
          </a:p>
          <a:p>
            <a:pPr marL="457200" indent="-457200"/>
            <a:r>
              <a:rPr lang="tr-TR" sz="1800" smtClean="0"/>
              <a:t>Geniş kapasiteli.</a:t>
            </a:r>
          </a:p>
          <a:p>
            <a:pPr marL="457200" indent="-457200"/>
            <a:r>
              <a:rPr lang="tr-TR" sz="1800" smtClean="0"/>
              <a:t>İstemci bilgisayarların isteklerine cevap verir.</a:t>
            </a:r>
          </a:p>
          <a:p>
            <a:pPr marL="457200" indent="-457200"/>
            <a:r>
              <a:rPr lang="tr-TR" sz="1800" smtClean="0"/>
              <a:t>Çok sayıda CPU (Merkezi İşlem Birimi, MİB) bulunur.</a:t>
            </a:r>
          </a:p>
        </p:txBody>
      </p:sp>
      <p:pic>
        <p:nvPicPr>
          <p:cNvPr id="21508" name="Resim 4" descr="http://www.warepin.com/wp-content/uploads/2011/09/Mainframe-C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127375"/>
            <a:ext cx="39814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5757863" cy="46720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tr-TR" smtClean="0"/>
              <a:t>Bilgisayarın Atası (Abaküs)</a:t>
            </a:r>
            <a:endParaRPr lang="en-US" smtClean="0"/>
          </a:p>
          <a:p>
            <a:pPr marL="514350" indent="-514350" algn="just" eaLnBrk="1" hangingPunct="1"/>
            <a:r>
              <a:rPr lang="tr-TR" sz="2400" smtClean="0"/>
              <a:t>Bilgisayarın atası M.Ö. 4000 civarında Çinliler tarafından geliştirilen Abaküs’tür</a:t>
            </a:r>
            <a:r>
              <a:rPr lang="tr-TR" sz="2400" b="1" smtClean="0"/>
              <a:t>.</a:t>
            </a:r>
            <a:r>
              <a:rPr lang="tr-TR" sz="2400" smtClean="0"/>
              <a:t> </a:t>
            </a:r>
          </a:p>
          <a:p>
            <a:pPr marL="514350" indent="-514350" algn="just" eaLnBrk="1" hangingPunct="1"/>
            <a:r>
              <a:rPr lang="tr-TR" sz="2400" smtClean="0"/>
              <a:t>Temel dört işlemin yanında üs ve karekök alma işlemlerinde de çok pratik bir şekilde kullanılmıştır.</a:t>
            </a:r>
            <a:endParaRPr lang="en-US" sz="2400" smtClean="0"/>
          </a:p>
        </p:txBody>
      </p:sp>
      <p:pic>
        <p:nvPicPr>
          <p:cNvPr id="4100" name="Resim 3" descr="Açıklama: Brittanica Ansiklopedisi'nde betimlenen haliyle abakü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552575"/>
            <a:ext cx="2568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1552575"/>
          </a:xfrm>
        </p:spPr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tr-TR" sz="2400" smtClean="0"/>
              <a:t>Mini Bilgisayarlar</a:t>
            </a:r>
          </a:p>
          <a:p>
            <a:pPr marL="457200" indent="-457200"/>
            <a:r>
              <a:rPr lang="tr-TR" sz="1800" smtClean="0"/>
              <a:t>Birden fazla işlemci</a:t>
            </a:r>
          </a:p>
          <a:p>
            <a:pPr marL="457200" indent="-457200"/>
            <a:r>
              <a:rPr lang="tr-TR" sz="1800" smtClean="0"/>
              <a:t>Hizmet sunabilir.</a:t>
            </a:r>
          </a:p>
          <a:p>
            <a:pPr marL="457200" indent="-457200"/>
            <a:r>
              <a:rPr lang="tr-TR" sz="1800" smtClean="0"/>
              <a:t>Hizmet sayısı ana bilgisayardan azdır.</a:t>
            </a:r>
          </a:p>
        </p:txBody>
      </p:sp>
      <p:pic>
        <p:nvPicPr>
          <p:cNvPr id="22532" name="Resim 5" descr="http://cdn.slashgear.com/wp-content/uploads/2010/07/netgear_readynas_ultra_2-540x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676525"/>
            <a:ext cx="39989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1552575"/>
          </a:xfrm>
        </p:spPr>
        <p:txBody>
          <a:bodyPr/>
          <a:lstStyle/>
          <a:p>
            <a:pPr marL="457200" indent="-457200">
              <a:buFontTx/>
              <a:buAutoNum type="arabicPeriod" startAt="4"/>
            </a:pPr>
            <a:r>
              <a:rPr lang="tr-TR" sz="2400" smtClean="0"/>
              <a:t>Ağ (Network) Bilgisayarlar</a:t>
            </a:r>
          </a:p>
          <a:p>
            <a:pPr marL="457200" indent="-457200"/>
            <a:r>
              <a:rPr lang="tr-TR" sz="1800" smtClean="0"/>
              <a:t>Bellek ve işlemci hızları sınırlıdır.</a:t>
            </a:r>
          </a:p>
          <a:p>
            <a:pPr marL="457200" indent="-457200"/>
            <a:r>
              <a:rPr lang="tr-TR" sz="1800" smtClean="0"/>
              <a:t>Ağa bağlanmak için kullanılır.</a:t>
            </a:r>
          </a:p>
          <a:p>
            <a:pPr marL="457200" indent="-457200"/>
            <a:r>
              <a:rPr lang="tr-TR" sz="1800" smtClean="0"/>
              <a:t>İnternet bağlantısında kullanılır.</a:t>
            </a:r>
          </a:p>
        </p:txBody>
      </p:sp>
      <p:pic>
        <p:nvPicPr>
          <p:cNvPr id="23556" name="Resim 4" descr="kio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11438"/>
            <a:ext cx="53975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1087437"/>
          </a:xfrm>
        </p:spPr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Kişisel (PC: Perconel Computer) Bilgisayarlar</a:t>
            </a:r>
          </a:p>
          <a:p>
            <a:pPr marL="457200" indent="-457200"/>
            <a:r>
              <a:rPr lang="tr-TR" sz="1800" smtClean="0"/>
              <a:t>Kişisel bilgisayarlar bireysel kullanım için tasarlanmış bilgisayarlardırlar. Günlük hayatımızda kullandığımız bilgisayarlar genellikle kişisel bilgisayarlardır. </a:t>
            </a:r>
          </a:p>
        </p:txBody>
      </p:sp>
      <p:pic>
        <p:nvPicPr>
          <p:cNvPr id="24580" name="Resim 5" descr="http://images.businessweek.com/ss/09/07/0702_retelling_computer_history/image/19_apple_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r="16341"/>
          <a:stretch>
            <a:fillRect/>
          </a:stretch>
        </p:blipFill>
        <p:spPr bwMode="auto">
          <a:xfrm>
            <a:off x="412750" y="2278063"/>
            <a:ext cx="21272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Resim 6" descr="http://resim.thgtr.com/sites/default/files/resimler/ibm_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132138"/>
            <a:ext cx="26225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Resim 7" descr="http://i050.radikal.ru/1003/7a/b9f3d23b37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649663"/>
            <a:ext cx="27717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/>
              <a:t>BİLGİSAYAR TÜRLERİ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2219325"/>
          </a:xfrm>
        </p:spPr>
        <p:txBody>
          <a:bodyPr/>
          <a:lstStyle/>
          <a:p>
            <a:pPr marL="457200" indent="-457200">
              <a:buFontTx/>
              <a:buAutoNum type="arabicPeriod" startAt="6"/>
            </a:pPr>
            <a:r>
              <a:rPr lang="tr-TR" sz="2400" smtClean="0"/>
              <a:t>Dizüstü (Laptop, Notebook) Bilgisayarlar</a:t>
            </a:r>
          </a:p>
          <a:p>
            <a:pPr marL="457200" indent="-457200"/>
            <a:r>
              <a:rPr lang="tr-TR" sz="1800" smtClean="0"/>
              <a:t>LCD, Full Led Ekranlar</a:t>
            </a:r>
          </a:p>
          <a:p>
            <a:pPr marL="457200" indent="-457200"/>
            <a:r>
              <a:rPr lang="tr-TR" sz="1800" smtClean="0"/>
              <a:t>Touchpad</a:t>
            </a:r>
          </a:p>
          <a:p>
            <a:pPr marL="457200" indent="-457200"/>
            <a:r>
              <a:rPr lang="tr-TR" sz="1800" smtClean="0"/>
              <a:t>Li-ion piller</a:t>
            </a:r>
          </a:p>
          <a:p>
            <a:pPr marL="457200" indent="-457200"/>
            <a:r>
              <a:rPr lang="tr-TR" sz="1800" smtClean="0"/>
              <a:t>Wireless </a:t>
            </a:r>
          </a:p>
          <a:p>
            <a:pPr marL="457200" indent="-457200"/>
            <a:r>
              <a:rPr lang="tr-TR" sz="1800" smtClean="0"/>
              <a:t>Blutooth teknolojileri</a:t>
            </a:r>
          </a:p>
        </p:txBody>
      </p:sp>
      <p:pic>
        <p:nvPicPr>
          <p:cNvPr id="25604" name="Resim 8" descr="http://mysbilgisayar.com/images/not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024063"/>
            <a:ext cx="572293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471646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tr-TR" sz="1800" smtClean="0"/>
              <a:t>İşlemci (CPU: Central Processing Unit)</a:t>
            </a:r>
          </a:p>
          <a:p>
            <a:pPr>
              <a:buFontTx/>
              <a:buAutoNum type="arabicPeriod"/>
            </a:pPr>
            <a:r>
              <a:rPr lang="tr-TR" sz="1800" smtClean="0"/>
              <a:t>Anakart (MainBoard)</a:t>
            </a:r>
          </a:p>
          <a:p>
            <a:pPr>
              <a:buFontTx/>
              <a:buAutoNum type="arabicPeriod"/>
            </a:pPr>
            <a:r>
              <a:rPr lang="tr-TR" sz="1800" smtClean="0"/>
              <a:t>Ana Bellek</a:t>
            </a:r>
          </a:p>
          <a:p>
            <a:pPr>
              <a:buFontTx/>
              <a:buAutoNum type="arabicPeriod"/>
            </a:pPr>
            <a:r>
              <a:rPr lang="tr-TR" sz="1800" smtClean="0"/>
              <a:t>Sabit Diskler (HDD: Harddisk)</a:t>
            </a:r>
          </a:p>
          <a:p>
            <a:pPr>
              <a:buFontTx/>
              <a:buAutoNum type="arabicPeriod"/>
            </a:pPr>
            <a:r>
              <a:rPr lang="tr-TR" sz="1800" smtClean="0"/>
              <a:t>Bellek Kartları (Memory Card)</a:t>
            </a:r>
          </a:p>
          <a:p>
            <a:pPr>
              <a:buFontTx/>
              <a:buAutoNum type="arabicPeriod"/>
            </a:pPr>
            <a:r>
              <a:rPr lang="tr-TR" sz="1800" smtClean="0"/>
              <a:t>Optik Diskler (CD - ROM, DVD - ROM)</a:t>
            </a:r>
          </a:p>
          <a:p>
            <a:pPr>
              <a:buFontTx/>
              <a:buAutoNum type="arabicPeriod"/>
            </a:pPr>
            <a:r>
              <a:rPr lang="tr-TR" sz="1800" smtClean="0"/>
              <a:t>Klavye</a:t>
            </a:r>
          </a:p>
          <a:p>
            <a:pPr>
              <a:buFontTx/>
              <a:buAutoNum type="arabicPeriod"/>
            </a:pPr>
            <a:r>
              <a:rPr lang="tr-TR" sz="1800" smtClean="0"/>
              <a:t>Fare (Mouse)</a:t>
            </a:r>
          </a:p>
          <a:p>
            <a:pPr>
              <a:buFontTx/>
              <a:buAutoNum type="arabicPeriod"/>
            </a:pPr>
            <a:r>
              <a:rPr lang="tr-TR" sz="1800" smtClean="0"/>
              <a:t>Ekran (Monitör)</a:t>
            </a:r>
          </a:p>
          <a:p>
            <a:pPr>
              <a:buFontTx/>
              <a:buAutoNum type="arabicPeriod"/>
            </a:pPr>
            <a:r>
              <a:rPr lang="tr-TR" sz="1800" smtClean="0"/>
              <a:t>Projeksiyon</a:t>
            </a:r>
          </a:p>
          <a:p>
            <a:pPr>
              <a:buFontTx/>
              <a:buAutoNum type="arabicPeriod"/>
            </a:pPr>
            <a:r>
              <a:rPr lang="tr-TR" sz="1800" smtClean="0"/>
              <a:t>Yazıcılar (Printers)</a:t>
            </a:r>
          </a:p>
          <a:p>
            <a:pPr>
              <a:buFontTx/>
              <a:buAutoNum type="arabicPeriod"/>
            </a:pPr>
            <a:r>
              <a:rPr lang="tr-TR" sz="1800" smtClean="0"/>
              <a:t>Tarayıcılar (Scanner)</a:t>
            </a:r>
          </a:p>
          <a:p>
            <a:pPr>
              <a:buFontTx/>
              <a:buAutoNum type="arabicPeriod"/>
            </a:pPr>
            <a:r>
              <a:rPr lang="tr-TR" sz="1800" smtClean="0"/>
              <a:t>Ekran Kartı (Graphic Card)</a:t>
            </a:r>
          </a:p>
          <a:p>
            <a:pPr>
              <a:buFontTx/>
              <a:buAutoNum type="arabicPeriod"/>
            </a:pPr>
            <a:r>
              <a:rPr lang="tr-TR" sz="1800" smtClean="0"/>
              <a:t>Ağ Kartı (Ethernet Card)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251142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tr-TR" sz="2400" smtClean="0"/>
              <a:t>İşlemci (CPU: Central Proccessing Unit)</a:t>
            </a:r>
          </a:p>
          <a:p>
            <a:r>
              <a:rPr lang="tr-TR" sz="1800" smtClean="0"/>
              <a:t>İşlemci, bilgisayar sisteminin merkezinde yer alır.</a:t>
            </a:r>
          </a:p>
          <a:p>
            <a:r>
              <a:rPr lang="tr-TR" sz="1800" smtClean="0"/>
              <a:t>Register (Kayıtçılar)</a:t>
            </a:r>
          </a:p>
          <a:p>
            <a:r>
              <a:rPr lang="tr-TR" sz="1800" smtClean="0"/>
              <a:t>ALU (Arithmetic Logic Unit)</a:t>
            </a:r>
          </a:p>
          <a:p>
            <a:r>
              <a:rPr lang="tr-TR" sz="1800" smtClean="0"/>
              <a:t>Arayüz Ünitesi (IU: Interface Unit)</a:t>
            </a:r>
          </a:p>
          <a:p>
            <a:r>
              <a:rPr lang="tr-TR" sz="1800" smtClean="0"/>
              <a:t>Kontrol Birimi (CU: Control Unit)</a:t>
            </a:r>
          </a:p>
          <a:p>
            <a:r>
              <a:rPr lang="tr-TR" sz="1800" smtClean="0"/>
              <a:t>İletim Yolları</a:t>
            </a:r>
          </a:p>
          <a:p>
            <a:endParaRPr lang="tr-TR" sz="1800" smtClean="0"/>
          </a:p>
        </p:txBody>
      </p:sp>
      <p:pic>
        <p:nvPicPr>
          <p:cNvPr id="27652" name="Resim 3" descr="Açıklama: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919538"/>
            <a:ext cx="5207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4" descr="http://courses.cs.vt.edu/csonline/MachineArchitecture/Lessons/CPU/cpu_circu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557463"/>
            <a:ext cx="339725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2511425"/>
          </a:xfrm>
        </p:spPr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tr-TR" sz="2400" smtClean="0"/>
              <a:t>Anakart (Mainboard)</a:t>
            </a:r>
          </a:p>
          <a:p>
            <a:pPr marL="457200" indent="-457200"/>
            <a:r>
              <a:rPr lang="tr-TR" sz="1800" smtClean="0"/>
              <a:t>Anakart sistemin merkezi bileşenidir. </a:t>
            </a:r>
          </a:p>
          <a:p>
            <a:pPr marL="457200" indent="-457200"/>
            <a:r>
              <a:rPr lang="tr-TR" sz="1800" smtClean="0"/>
              <a:t>Üzerinde bakır yolların bulunduğu fiberglastan yapılmış levha şeklindedir. </a:t>
            </a:r>
          </a:p>
          <a:p>
            <a:pPr marL="457200" indent="-457200"/>
            <a:r>
              <a:rPr lang="tr-TR" sz="1800" smtClean="0"/>
              <a:t>Genişleme yuvaları, BIOS ve çipsetler anakart üzerindedir. </a:t>
            </a:r>
          </a:p>
          <a:p>
            <a:pPr marL="457200" indent="-457200"/>
            <a:r>
              <a:rPr lang="tr-TR" sz="1800" smtClean="0"/>
              <a:t>Ayrıca; işlemci, bellek, arabirimler, fare, klavye ve çeşitli PC kartları (modem, ağ, ekran kartı vs.) anakart üzerine takılır.</a:t>
            </a:r>
          </a:p>
          <a:p>
            <a:pPr marL="457200" indent="-457200"/>
            <a:endParaRPr lang="tr-T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190625"/>
            <a:ext cx="4456113" cy="4295775"/>
          </a:xfrm>
        </p:spPr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tr-TR" sz="2400" smtClean="0"/>
              <a:t>Anakart (Mainboard)</a:t>
            </a:r>
          </a:p>
          <a:p>
            <a:pPr marL="457200" indent="-457200"/>
            <a:r>
              <a:rPr lang="tr-TR" sz="2000" smtClean="0"/>
              <a:t>Anakartın İç Yapısı</a:t>
            </a:r>
          </a:p>
          <a:p>
            <a:pPr marL="457200" indent="-457200"/>
            <a:r>
              <a:rPr lang="tr-TR" sz="1400" b="1" smtClean="0"/>
              <a:t>(1)</a:t>
            </a:r>
            <a:r>
              <a:rPr lang="tr-TR" sz="1400" smtClean="0"/>
              <a:t>PCI-E (Peripheral Component Interconnect Express) Slot</a:t>
            </a:r>
          </a:p>
          <a:p>
            <a:pPr marL="457200" indent="-457200"/>
            <a:r>
              <a:rPr lang="tr-TR" sz="1400" b="1" smtClean="0"/>
              <a:t>(2)</a:t>
            </a:r>
            <a:r>
              <a:rPr lang="tr-TR" sz="1400" smtClean="0"/>
              <a:t>PCI (Peripharel Component Interconnect) Slot</a:t>
            </a:r>
          </a:p>
          <a:p>
            <a:pPr marL="457200" indent="-457200"/>
            <a:r>
              <a:rPr lang="tr-TR" sz="1400" b="1" smtClean="0"/>
              <a:t>(3)</a:t>
            </a:r>
            <a:r>
              <a:rPr lang="tr-TR" sz="1400" smtClean="0"/>
              <a:t>AGP (Accelarated Graphic Port):</a:t>
            </a:r>
          </a:p>
          <a:p>
            <a:pPr marL="457200" indent="-457200"/>
            <a:r>
              <a:rPr lang="tr-TR" sz="1400" b="1" smtClean="0"/>
              <a:t>(4)</a:t>
            </a:r>
            <a:r>
              <a:rPr lang="tr-TR" sz="1400" smtClean="0"/>
              <a:t>GPC (Graphic Power Connector)</a:t>
            </a:r>
          </a:p>
          <a:p>
            <a:pPr marL="457200" indent="-457200"/>
            <a:r>
              <a:rPr lang="tr-TR" sz="1400" b="1" smtClean="0"/>
              <a:t>(5)</a:t>
            </a:r>
            <a:r>
              <a:rPr lang="tr-TR" sz="1400" smtClean="0"/>
              <a:t>CPU (Central Proccessing Unit Socke) Soket</a:t>
            </a:r>
          </a:p>
          <a:p>
            <a:pPr marL="457200" indent="-457200"/>
            <a:r>
              <a:rPr lang="tr-TR" sz="1400" b="1" smtClean="0"/>
              <a:t>(6)</a:t>
            </a:r>
            <a:r>
              <a:rPr lang="tr-TR" sz="1400" smtClean="0"/>
              <a:t>DIMM (Bouble Inline Memory Module Slots) Slot</a:t>
            </a:r>
          </a:p>
          <a:p>
            <a:pPr marL="457200" indent="-457200"/>
            <a:r>
              <a:rPr lang="tr-TR" sz="1400" b="1" smtClean="0"/>
              <a:t>(7)</a:t>
            </a:r>
            <a:r>
              <a:rPr lang="tr-TR" sz="1400" smtClean="0"/>
              <a:t>Floppy Drive Connector</a:t>
            </a:r>
          </a:p>
          <a:p>
            <a:pPr marL="457200" indent="-457200"/>
            <a:r>
              <a:rPr lang="tr-TR" sz="1400" b="1" smtClean="0"/>
              <a:t>(8)</a:t>
            </a:r>
            <a:r>
              <a:rPr lang="tr-TR" sz="1400" smtClean="0"/>
              <a:t>ATX Power Connector</a:t>
            </a:r>
          </a:p>
          <a:p>
            <a:pPr marL="457200" indent="-457200"/>
            <a:r>
              <a:rPr lang="tr-TR" sz="1400" b="1" smtClean="0"/>
              <a:t>(9)</a:t>
            </a:r>
            <a:r>
              <a:rPr lang="tr-TR" sz="1400" smtClean="0"/>
              <a:t>IDE Connector</a:t>
            </a:r>
          </a:p>
          <a:p>
            <a:pPr marL="457200" indent="-457200"/>
            <a:r>
              <a:rPr lang="tr-TR" sz="1400" b="1" smtClean="0"/>
              <a:t>(10)</a:t>
            </a:r>
            <a:r>
              <a:rPr lang="tr-TR" sz="1400" smtClean="0"/>
              <a:t>SATA (Serial ATA)</a:t>
            </a:r>
          </a:p>
          <a:p>
            <a:pPr marL="457200" indent="-457200"/>
            <a:r>
              <a:rPr lang="tr-TR" sz="1400" b="1" smtClean="0"/>
              <a:t>(11)</a:t>
            </a:r>
            <a:r>
              <a:rPr lang="tr-TR" sz="1400" smtClean="0"/>
              <a:t>BIOS (Basic Input Output System Chip) Chip</a:t>
            </a:r>
          </a:p>
          <a:p>
            <a:pPr marL="457200" indent="-457200"/>
            <a:r>
              <a:rPr lang="tr-TR" sz="1400" b="1" smtClean="0"/>
              <a:t>(12)</a:t>
            </a:r>
            <a:r>
              <a:rPr lang="tr-TR" sz="1400" smtClean="0"/>
              <a:t>Chipset</a:t>
            </a:r>
          </a:p>
          <a:p>
            <a:pPr marL="457200" indent="-457200"/>
            <a:endParaRPr lang="tr-TR" sz="1800" smtClean="0"/>
          </a:p>
          <a:p>
            <a:pPr marL="457200" indent="-457200"/>
            <a:endParaRPr lang="tr-TR" sz="1800" smtClean="0"/>
          </a:p>
        </p:txBody>
      </p:sp>
      <p:pic>
        <p:nvPicPr>
          <p:cNvPr id="29700" name="Resi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220788"/>
            <a:ext cx="477837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190625"/>
            <a:ext cx="6386513" cy="2393950"/>
          </a:xfrm>
        </p:spPr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tr-TR" sz="2400" smtClean="0"/>
              <a:t>Anakart (Mainboard)</a:t>
            </a:r>
          </a:p>
          <a:p>
            <a:pPr marL="457200" indent="-457200"/>
            <a:r>
              <a:rPr lang="tr-TR" sz="2000" smtClean="0"/>
              <a:t>Anakartın Dış Yapısı</a:t>
            </a:r>
          </a:p>
          <a:p>
            <a:pPr marL="457200" indent="-457200"/>
            <a:r>
              <a:rPr lang="tr-TR" sz="1400" b="1" smtClean="0"/>
              <a:t>(1)</a:t>
            </a:r>
            <a:r>
              <a:rPr lang="tr-TR" sz="1400" smtClean="0"/>
              <a:t>PS/2 Connectors</a:t>
            </a:r>
          </a:p>
          <a:p>
            <a:pPr marL="457200" indent="-457200"/>
            <a:r>
              <a:rPr lang="tr-TR" sz="1400" b="1" smtClean="0"/>
              <a:t>(2)</a:t>
            </a:r>
            <a:r>
              <a:rPr lang="tr-TR" sz="1400" smtClean="0"/>
              <a:t>Display Connector (D-SUB)</a:t>
            </a:r>
          </a:p>
          <a:p>
            <a:pPr marL="457200" indent="-457200"/>
            <a:r>
              <a:rPr lang="tr-TR" sz="1400" b="1" smtClean="0"/>
              <a:t>(3)</a:t>
            </a:r>
            <a:r>
              <a:rPr lang="tr-TR" sz="1400" smtClean="0"/>
              <a:t>Display Connector (DVI: Digital Visual Interface)</a:t>
            </a:r>
          </a:p>
          <a:p>
            <a:pPr marL="457200" indent="-457200"/>
            <a:r>
              <a:rPr lang="tr-TR" sz="1400" b="1" smtClean="0"/>
              <a:t>(4)</a:t>
            </a:r>
            <a:r>
              <a:rPr lang="tr-TR" sz="1400" smtClean="0"/>
              <a:t>USB (Universal Serial Bus) Port</a:t>
            </a:r>
          </a:p>
          <a:p>
            <a:pPr marL="457200" indent="-457200"/>
            <a:r>
              <a:rPr lang="tr-TR" sz="1400" b="1" smtClean="0"/>
              <a:t>(5)</a:t>
            </a:r>
            <a:r>
              <a:rPr lang="tr-TR" sz="1400" smtClean="0"/>
              <a:t>Ethernet Connector</a:t>
            </a:r>
          </a:p>
          <a:p>
            <a:pPr marL="457200" indent="-457200"/>
            <a:r>
              <a:rPr lang="tr-TR" sz="1400" b="1" smtClean="0"/>
              <a:t>(6)</a:t>
            </a:r>
            <a:r>
              <a:rPr lang="tr-TR" sz="1400" smtClean="0"/>
              <a:t>Sound Card Connector</a:t>
            </a:r>
          </a:p>
          <a:p>
            <a:pPr marL="457200" indent="-457200"/>
            <a:endParaRPr lang="tr-TR" sz="1800" smtClean="0"/>
          </a:p>
          <a:p>
            <a:pPr marL="457200" indent="-457200"/>
            <a:endParaRPr lang="tr-TR" sz="1800" smtClean="0"/>
          </a:p>
        </p:txBody>
      </p:sp>
      <p:pic>
        <p:nvPicPr>
          <p:cNvPr id="30724" name="Resi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475038"/>
            <a:ext cx="60404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190625"/>
            <a:ext cx="5776913" cy="2452688"/>
          </a:xfrm>
        </p:spPr>
        <p:txBody>
          <a:bodyPr/>
          <a:lstStyle/>
          <a:p>
            <a:pPr marL="457200" indent="-457200">
              <a:buFontTx/>
              <a:buAutoNum type="arabicPeriod" startAt="2"/>
            </a:pPr>
            <a:r>
              <a:rPr lang="tr-TR" sz="2400" smtClean="0"/>
              <a:t>Anakart (Mainboard)</a:t>
            </a:r>
          </a:p>
          <a:p>
            <a:pPr marL="457200" indent="-457200"/>
            <a:r>
              <a:rPr lang="tr-TR" sz="2400" smtClean="0"/>
              <a:t>Anakart Türleri</a:t>
            </a:r>
          </a:p>
          <a:p>
            <a:pPr marL="457200" indent="-457200"/>
            <a:r>
              <a:rPr lang="tr-TR" sz="1600" smtClean="0"/>
              <a:t>XT Anakartlar</a:t>
            </a:r>
          </a:p>
          <a:p>
            <a:pPr marL="457200" indent="-457200"/>
            <a:r>
              <a:rPr lang="tr-TR" sz="1600" smtClean="0"/>
              <a:t>AT ve mini AT</a:t>
            </a:r>
          </a:p>
          <a:p>
            <a:pPr marL="457200" indent="-457200"/>
            <a:r>
              <a:rPr lang="tr-TR" sz="1600" smtClean="0"/>
              <a:t>ATX ve mini ATX</a:t>
            </a:r>
          </a:p>
          <a:p>
            <a:pPr marL="457200" indent="-457200"/>
            <a:r>
              <a:rPr lang="tr-TR" sz="1600" smtClean="0"/>
              <a:t>LPX ve mini LPX</a:t>
            </a:r>
          </a:p>
          <a:p>
            <a:pPr marL="457200" indent="-457200"/>
            <a:r>
              <a:rPr lang="tr-TR" sz="1600" smtClean="0"/>
              <a:t>NLX</a:t>
            </a:r>
          </a:p>
          <a:p>
            <a:pPr marL="457200" indent="-457200"/>
            <a:endParaRPr lang="tr-T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6080125" cy="468471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2"/>
            </a:pPr>
            <a:r>
              <a:rPr lang="tr-TR" smtClean="0"/>
              <a:t>Orta Çağda Algoritmik ve Robotik Çalışmalar</a:t>
            </a:r>
            <a:endParaRPr lang="en-US" smtClean="0"/>
          </a:p>
          <a:p>
            <a:pPr marL="514350" indent="-514350" algn="just" eaLnBrk="1" hangingPunct="1"/>
            <a:r>
              <a:rPr lang="tr-TR" sz="1800" smtClean="0"/>
              <a:t>İsmail Ebul-İz El-Cezeri (Ebû’l İz İbni İsmail İbni Rezzaz El Cezerî)  (1136-1206)  yıllarında günümüz robotik gelişmelerin atası sayılan robotik sistemleri tamamen mekanik parçalarla icat etmiştir.</a:t>
            </a:r>
          </a:p>
          <a:p>
            <a:pPr marL="514350" indent="-514350" algn="just" eaLnBrk="1" hangingPunct="1"/>
            <a:r>
              <a:rPr lang="tr-TR" sz="1800" smtClean="0"/>
              <a:t>“Horzumlu Mehmet” olarak anılan Harezmî’nin algoritmik tekniği kullanması</a:t>
            </a:r>
            <a:endParaRPr lang="tr-TR" sz="2000" smtClean="0"/>
          </a:p>
          <a:p>
            <a:pPr marL="514350" indent="-514350" algn="just" eaLnBrk="1" hangingPunct="1"/>
            <a:endParaRPr lang="en-US" sz="2000" smtClean="0"/>
          </a:p>
        </p:txBody>
      </p:sp>
      <p:pic>
        <p:nvPicPr>
          <p:cNvPr id="5124" name="Resim 4" descr="http://upload.wikimedia.org/wikipedia/commons/thumb/0/06/Al-jazari_water_device.jpg/194px-Al-jazari_water_de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162050"/>
            <a:ext cx="19478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Resim 5" descr="http://upload.wikimedia.org/wikipedia/commons/9/96/Al-Jazari_Automata_1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571875"/>
            <a:ext cx="1857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Bilgisayar Donanımı</a:t>
            </a:r>
            <a:endParaRPr lang="en-US" sz="2800" smtClean="0"/>
          </a:p>
        </p:txBody>
      </p:sp>
      <p:sp>
        <p:nvSpPr>
          <p:cNvPr id="32771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smtClean="0"/>
              <a:t>İlk kişisel bilgisayarlarda kullanılan anakartlardır. </a:t>
            </a:r>
          </a:p>
          <a:p>
            <a:r>
              <a:rPr lang="tr-TR" sz="2400" smtClean="0"/>
              <a:t>8086 veya 8088 mikroişlemcileri üzerinde sabit olarak taşır. </a:t>
            </a:r>
          </a:p>
          <a:p>
            <a:r>
              <a:rPr lang="tr-TR" sz="2400" smtClean="0"/>
              <a:t>Bu anakartlar sadece 8 bit veri gönderip alabilen donanımlarla çalışırdır.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tr-TR" sz="2800" smtClean="0"/>
              <a:t>Anakart (Mainboard)</a:t>
            </a:r>
          </a:p>
          <a:p>
            <a:pPr marL="514350" indent="-514350">
              <a:buFontTx/>
              <a:buChar char="•"/>
            </a:pPr>
            <a:r>
              <a:rPr lang="tr-TR" sz="2800" smtClean="0"/>
              <a:t>Anakart Türleri</a:t>
            </a:r>
          </a:p>
          <a:p>
            <a:pPr marL="742950" lvl="1" indent="-285750">
              <a:buFont typeface="Arial" charset="0"/>
              <a:buChar char="•"/>
            </a:pPr>
            <a:r>
              <a:rPr lang="tr-TR" sz="1600" b="1" smtClean="0"/>
              <a:t>XT Anakartlar</a:t>
            </a:r>
          </a:p>
          <a:p>
            <a:pPr marL="514350" indent="-514350"/>
            <a:endParaRPr lang="tr-T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Bilgisayar Donanımı</a:t>
            </a:r>
            <a:endParaRPr lang="en-US" sz="2800" smtClean="0"/>
          </a:p>
        </p:txBody>
      </p:sp>
      <p:sp>
        <p:nvSpPr>
          <p:cNvPr id="33795" name="İçerik Yer Tutucusu 1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719638"/>
          </a:xfrm>
        </p:spPr>
        <p:txBody>
          <a:bodyPr/>
          <a:lstStyle/>
          <a:p>
            <a:r>
              <a:rPr lang="tr-TR" sz="2400" smtClean="0"/>
              <a:t>ISA, PCI ve AGP veri yolları ile değiştirilebilir işlemci desteği sunabiliyordu. </a:t>
            </a:r>
          </a:p>
          <a:p>
            <a:r>
              <a:rPr lang="tr-TR" sz="2400" smtClean="0"/>
              <a:t>AT anakartlar ile günümüzde halen kullanılan AT anakartlar şekil itibari ile geniş bir klavye girişine sahip, </a:t>
            </a:r>
          </a:p>
          <a:p>
            <a:r>
              <a:rPr lang="tr-TR" sz="2400" smtClean="0"/>
              <a:t>P8/P9 isimli kendilerine özgü ayrılmış güç prizlerine sahiplerdir. </a:t>
            </a:r>
          </a:p>
          <a:p>
            <a:r>
              <a:rPr lang="tr-TR" sz="2400" smtClean="0"/>
              <a:t>AT anakartlarının en büyük eksikliği harici portlarının eksik olmasından kaynaklanıyordu.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tr-TR" sz="2800" smtClean="0"/>
              <a:t>Anakart (Mainboard)</a:t>
            </a:r>
          </a:p>
          <a:p>
            <a:pPr marL="514350" indent="-514350">
              <a:buFontTx/>
              <a:buChar char="•"/>
            </a:pPr>
            <a:r>
              <a:rPr lang="tr-TR" sz="2800" smtClean="0"/>
              <a:t>Anakart Türleri</a:t>
            </a:r>
          </a:p>
          <a:p>
            <a:pPr marL="742950" lvl="1" indent="-285750">
              <a:buFont typeface="Arial" charset="0"/>
              <a:buChar char="•"/>
            </a:pPr>
            <a:r>
              <a:rPr lang="tr-TR" sz="1600" b="1" smtClean="0"/>
              <a:t>AT ve Mini AT Anakartlar</a:t>
            </a:r>
          </a:p>
        </p:txBody>
      </p:sp>
      <p:pic>
        <p:nvPicPr>
          <p:cNvPr id="33797" name="Resim 4" descr="http://www.baber.com/baber/gifs/411gifs/asus_sp9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438525"/>
            <a:ext cx="240823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Bilgisayar Donanımı</a:t>
            </a:r>
            <a:endParaRPr lang="en-US" sz="2800" smtClean="0"/>
          </a:p>
        </p:txBody>
      </p:sp>
      <p:sp>
        <p:nvSpPr>
          <p:cNvPr id="34819" name="İçerik Yer Tutucusu 1"/>
          <p:cNvSpPr>
            <a:spLocks noGrp="1"/>
          </p:cNvSpPr>
          <p:nvPr>
            <p:ph idx="1"/>
          </p:nvPr>
        </p:nvSpPr>
        <p:spPr>
          <a:xfrm>
            <a:off x="3575050" y="-90488"/>
            <a:ext cx="5111750" cy="5737226"/>
          </a:xfrm>
        </p:spPr>
        <p:txBody>
          <a:bodyPr/>
          <a:lstStyle/>
          <a:p>
            <a:r>
              <a:rPr lang="tr-TR" sz="1800" smtClean="0"/>
              <a:t>AT anakartların geliştirilmesi ile biraz daha incelerinin üretilmesi ile ortaya çıkan yeni anakartlara LPX (Düşük Genişletilmiş Görünüş) olarak adlandırıldı </a:t>
            </a:r>
          </a:p>
          <a:p>
            <a:r>
              <a:rPr lang="tr-TR" sz="1800" smtClean="0"/>
              <a:t>Sonraki zamanlarda LPX ismi NLX olarak değiştirildi. </a:t>
            </a:r>
          </a:p>
          <a:p>
            <a:r>
              <a:rPr lang="tr-TR" sz="1800" smtClean="0"/>
              <a:t>Yükseltici kartların kullanılmasına imkân veren merkez yükseltici yuvasını sağlayarak ince yapılı bilgisayarların yapımını olanaklı kıldı. </a:t>
            </a:r>
          </a:p>
          <a:p>
            <a:r>
              <a:rPr lang="tr-TR" sz="1800" smtClean="0"/>
              <a:t>LPX ve NLX anakartlarla ilgili en büyük sorun esnek olmayışlarından kaynaklı olarak çok fazla gelişme gösterememişlerdir..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tr-TR" sz="2800" smtClean="0"/>
              <a:t>Anakart (Mainboard)</a:t>
            </a:r>
          </a:p>
          <a:p>
            <a:pPr marL="514350" indent="-514350">
              <a:buFontTx/>
              <a:buChar char="•"/>
            </a:pPr>
            <a:r>
              <a:rPr lang="tr-TR" sz="2800" smtClean="0"/>
              <a:t>Anakart Türleri</a:t>
            </a:r>
          </a:p>
          <a:p>
            <a:pPr marL="742950" lvl="1" indent="-285750">
              <a:buFont typeface="Arial" charset="0"/>
              <a:buChar char="•"/>
            </a:pPr>
            <a:r>
              <a:rPr lang="tr-TR" sz="1600" b="1" smtClean="0"/>
              <a:t>LPX ve Mini LPX Anakartlar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4340225"/>
          </a:xfrm>
        </p:spPr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tr-TR" sz="2400" smtClean="0"/>
              <a:t>Ana Bellek </a:t>
            </a:r>
          </a:p>
          <a:p>
            <a:pPr marL="457200" indent="-457200"/>
            <a:r>
              <a:rPr lang="tr-TR" sz="1800" smtClean="0"/>
              <a:t>Bilgi kaydedilebilen elektronik parçalardır. </a:t>
            </a:r>
          </a:p>
          <a:p>
            <a:pPr marL="457200" indent="-457200"/>
            <a:r>
              <a:rPr lang="tr-TR" sz="1800" i="1" smtClean="0"/>
              <a:t>Flash; </a:t>
            </a:r>
            <a:r>
              <a:rPr lang="tr-TR" sz="1800" smtClean="0"/>
              <a:t>anakart üzerinde, anakart bilgilerini saklayan temel parçalardandır. </a:t>
            </a:r>
          </a:p>
          <a:p>
            <a:pPr marL="457200" indent="-457200"/>
            <a:r>
              <a:rPr lang="tr-TR" sz="1800" smtClean="0"/>
              <a:t>bilgisayar ana belleği olarak bilinen RAM; işlemcinin çalıştırdığı programlar ve programlara ait bilgileri tutar. </a:t>
            </a:r>
          </a:p>
          <a:p>
            <a:pPr marL="457200" indent="-457200"/>
            <a:r>
              <a:rPr lang="tr-TR" sz="1800" smtClean="0"/>
              <a:t>Telefon, televizyon, uydu alıcıları vs belleklerin kullanıldıkları elektronik ortamlardır. </a:t>
            </a:r>
          </a:p>
          <a:p>
            <a:pPr marL="457200" indent="-457200"/>
            <a:endParaRPr lang="tr-TR" sz="1800" smtClean="0"/>
          </a:p>
        </p:txBody>
      </p:sp>
      <p:pic>
        <p:nvPicPr>
          <p:cNvPr id="35844" name="Picture 2" descr="http://images.netzwelt.de/articles/arbeitsspeicher_1165931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630613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Bilgisayar Donanımı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76338"/>
            <a:ext cx="4121150" cy="4775200"/>
          </a:xfrm>
        </p:spPr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tr-TR" sz="2400" dirty="0" smtClean="0"/>
              <a:t>Ana Bellekler</a:t>
            </a:r>
          </a:p>
          <a:p>
            <a:pPr marL="457200" indent="-457200"/>
            <a:r>
              <a:rPr lang="tr-TR" sz="2400" dirty="0" smtClean="0"/>
              <a:t>Ana Bellek Türleri</a:t>
            </a:r>
          </a:p>
          <a:p>
            <a:pPr marL="457200" indent="-457200"/>
            <a:r>
              <a:rPr lang="tr-TR" sz="1600" dirty="0" smtClean="0"/>
              <a:t>ROM</a:t>
            </a:r>
          </a:p>
          <a:p>
            <a:pPr lvl="1"/>
            <a:r>
              <a:rPr lang="tr-TR" sz="1400" dirty="0" smtClean="0"/>
              <a:t>ROM</a:t>
            </a:r>
          </a:p>
          <a:p>
            <a:pPr lvl="1"/>
            <a:r>
              <a:rPr lang="tr-TR" sz="1400" dirty="0" smtClean="0"/>
              <a:t>PROM – </a:t>
            </a:r>
            <a:r>
              <a:rPr lang="tr-TR" sz="1400" dirty="0" err="1" smtClean="0"/>
              <a:t>Programmable</a:t>
            </a:r>
            <a:r>
              <a:rPr lang="tr-TR" sz="1400" dirty="0" smtClean="0"/>
              <a:t> ROM</a:t>
            </a:r>
          </a:p>
          <a:p>
            <a:pPr lvl="1"/>
            <a:r>
              <a:rPr lang="tr-TR" sz="1400" dirty="0" smtClean="0"/>
              <a:t>EPROM – </a:t>
            </a:r>
            <a:r>
              <a:rPr lang="tr-TR" sz="1400" dirty="0" err="1" smtClean="0"/>
              <a:t>Erasable</a:t>
            </a:r>
            <a:r>
              <a:rPr lang="tr-TR" sz="1400" dirty="0" smtClean="0"/>
              <a:t> PROM</a:t>
            </a:r>
          </a:p>
          <a:p>
            <a:pPr lvl="1"/>
            <a:r>
              <a:rPr lang="tr-TR" sz="1400" dirty="0" smtClean="0"/>
              <a:t>EEPROM - </a:t>
            </a:r>
            <a:r>
              <a:rPr lang="tr-TR" sz="1400" dirty="0" err="1" smtClean="0"/>
              <a:t>Electronically</a:t>
            </a:r>
            <a:r>
              <a:rPr lang="tr-TR" sz="1400" dirty="0" smtClean="0"/>
              <a:t> </a:t>
            </a:r>
            <a:r>
              <a:rPr lang="tr-TR" sz="1400" dirty="0" err="1" smtClean="0"/>
              <a:t>Erasable</a:t>
            </a:r>
            <a:r>
              <a:rPr lang="tr-TR" sz="1400" dirty="0" smtClean="0"/>
              <a:t> PROM</a:t>
            </a:r>
          </a:p>
          <a:p>
            <a:pPr lvl="1"/>
            <a:r>
              <a:rPr lang="tr-TR" sz="1400" dirty="0" smtClean="0"/>
              <a:t>Flash</a:t>
            </a:r>
            <a:endParaRPr lang="tr-TR" sz="1200" dirty="0" smtClean="0"/>
          </a:p>
          <a:p>
            <a:pPr marL="457200" indent="-457200"/>
            <a:r>
              <a:rPr lang="tr-TR" sz="1600" dirty="0" smtClean="0"/>
              <a:t>RAM</a:t>
            </a:r>
          </a:p>
          <a:p>
            <a:pPr lvl="1"/>
            <a:r>
              <a:rPr lang="tr-TR" sz="1400" dirty="0" err="1" smtClean="0"/>
              <a:t>Static</a:t>
            </a:r>
            <a:r>
              <a:rPr lang="tr-TR" sz="1400" dirty="0" smtClean="0"/>
              <a:t> RAM (SRAM)</a:t>
            </a:r>
          </a:p>
          <a:p>
            <a:pPr lvl="1"/>
            <a:r>
              <a:rPr lang="tr-TR" sz="1400" dirty="0" err="1" smtClean="0"/>
              <a:t>Dynamic</a:t>
            </a:r>
            <a:r>
              <a:rPr lang="tr-TR" sz="1400" dirty="0" smtClean="0"/>
              <a:t> RAM (DRAM)</a:t>
            </a:r>
          </a:p>
          <a:p>
            <a:pPr lvl="1"/>
            <a:r>
              <a:rPr lang="tr-TR" sz="1400" dirty="0" smtClean="0"/>
              <a:t>FPM-DRAM</a:t>
            </a:r>
          </a:p>
          <a:p>
            <a:pPr lvl="1"/>
            <a:r>
              <a:rPr lang="tr-TR" sz="1400" dirty="0" smtClean="0"/>
              <a:t>EDO-DRAM</a:t>
            </a:r>
          </a:p>
          <a:p>
            <a:pPr lvl="1"/>
            <a:r>
              <a:rPr lang="tr-TR" sz="1400" dirty="0" smtClean="0"/>
              <a:t>S-DRAM</a:t>
            </a:r>
          </a:p>
          <a:p>
            <a:pPr lvl="1"/>
            <a:r>
              <a:rPr lang="tr-TR" sz="1400" dirty="0" smtClean="0"/>
              <a:t>DDR-SDRAM</a:t>
            </a:r>
          </a:p>
          <a:p>
            <a:pPr lvl="1"/>
            <a:r>
              <a:rPr lang="tr-TR" sz="1400" dirty="0" smtClean="0"/>
              <a:t>DRD-RAM</a:t>
            </a:r>
          </a:p>
          <a:p>
            <a:pPr marL="457200" indent="-457200"/>
            <a:endParaRPr lang="tr-TR" sz="1800" dirty="0" smtClean="0"/>
          </a:p>
        </p:txBody>
      </p:sp>
      <p:pic>
        <p:nvPicPr>
          <p:cNvPr id="36868" name="Picture 2" descr="http://t0.gstatic.com/images?q=tbn:ANd9GcTa2yOHr07XOZaCyhJyuOuz9_jh2VaudEUtyRq2KQ76WOzOJkBXEFPu5g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231900"/>
            <a:ext cx="215423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1.bp.blogspot.com/_PnGDRmMobXI/TPXrYIjs1pI/AAAAAAAAAo0/SKepEndMJVw/s640/ram+%25281%252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3036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Bilgisayar Donanımı</a:t>
            </a:r>
            <a:endParaRPr 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2554288"/>
          </a:xfrm>
        </p:spPr>
        <p:txBody>
          <a:bodyPr/>
          <a:lstStyle/>
          <a:p>
            <a:pPr marL="457200" indent="-457200">
              <a:buFontTx/>
              <a:buAutoNum type="arabicPeriod" startAt="4"/>
            </a:pPr>
            <a:r>
              <a:rPr lang="tr-TR" sz="2400" smtClean="0"/>
              <a:t>Sabit Disk (HDD: Hard Disc)</a:t>
            </a:r>
          </a:p>
          <a:p>
            <a:pPr marL="457200" indent="-457200"/>
            <a:r>
              <a:rPr lang="tr-TR" sz="1800" smtClean="0"/>
              <a:t>Kullanıcı verilerini kalıcı ve düzenli saklamaya yarayan bilgisayar iç donanımlarındandır. </a:t>
            </a:r>
          </a:p>
          <a:p>
            <a:pPr marL="457200" indent="-457200"/>
            <a:r>
              <a:rPr lang="tr-TR" sz="1800" smtClean="0"/>
              <a:t>Elektronik sinyaller halindeki bilgileri somut şekillere dönüştürerek kalıcılığını sağlayan bilgisayar için en önemli donanımlardan biridir.</a:t>
            </a:r>
          </a:p>
          <a:p>
            <a:pPr marL="457200" indent="-457200"/>
            <a:r>
              <a:rPr lang="tr-TR" sz="1800" smtClean="0"/>
              <a:t>işletim sistemleri, çoklu ortam oynatıcıları, kullanıcı verileri ve diğer tüm programlar sabit diskler üzerine kaydedilir.</a:t>
            </a:r>
          </a:p>
        </p:txBody>
      </p:sp>
      <p:pic>
        <p:nvPicPr>
          <p:cNvPr id="37892" name="Resim 4" descr="http://www.turkopedi.com/wp-content/uploads/2010/12/hdd-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3716338"/>
            <a:ext cx="33766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3667125"/>
          </a:xfrm>
        </p:spPr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457200" indent="-457200"/>
            <a:r>
              <a:rPr lang="tr-TR" sz="1800" smtClean="0"/>
              <a:t>EEPROM teknolojisi ve Flash ROM teknolojilerinin elektrikle hızlı bir şekilde yazılıp silinebilmesi.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39939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Flash rom teknolojisi ile üretilmektedir. Kapasiteleri yüksek ve oldukça hızlı yazma okuma özelliklerine sahiptirler. </a:t>
            </a:r>
          </a:p>
          <a:p>
            <a:r>
              <a:rPr lang="tr-TR" sz="1800" smtClean="0"/>
              <a:t>SD kartlar geliştirilmiş kopya koruma sistemine sahiptirler. </a:t>
            </a:r>
          </a:p>
          <a:p>
            <a:r>
              <a:rPr lang="tr-TR" sz="1800" smtClean="0"/>
              <a:t>Bu özelliğin üzerinde bulunan yazma koruması anahtarıyla alakası yoktur. </a:t>
            </a:r>
          </a:p>
          <a:p>
            <a:r>
              <a:rPr lang="tr-TR" sz="1800" smtClean="0"/>
              <a:t>Dijital olarak telif haklarının korunması özelliğine sahiptirler.  </a:t>
            </a:r>
          </a:p>
          <a:p>
            <a:endParaRPr lang="tr-TR" sz="18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1800" smtClean="0"/>
              <a:t>SD (Secure Digital) Kart</a:t>
            </a:r>
          </a:p>
          <a:p>
            <a:pPr marL="914400" lvl="1" indent="-457200">
              <a:buFont typeface="Arial" charset="0"/>
              <a:buChar char="•"/>
            </a:pPr>
            <a:endParaRPr lang="tr-TR" sz="2200" smtClean="0"/>
          </a:p>
        </p:txBody>
      </p:sp>
      <p:pic>
        <p:nvPicPr>
          <p:cNvPr id="39941" name="Resim 4" descr="http://www.flyonthewall.uk.com/images/Micro%20SD%20Card%20-%2016GB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29000"/>
            <a:ext cx="25654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0963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Bir anda yüksek kapasiteli verilerle çalışmanın önemli olduğu durumlarda kullanılan teknolojidir. </a:t>
            </a:r>
          </a:p>
          <a:p>
            <a:r>
              <a:rPr lang="tr-TR" sz="1800" smtClean="0"/>
              <a:t>CF kartlar bilgileri belli kapasitelerde bloklar halinde yazar veya siler</a:t>
            </a:r>
          </a:p>
          <a:p>
            <a:r>
              <a:rPr lang="tr-TR" sz="1800" smtClean="0"/>
              <a:t>Genellikle fotoğraf makinelerinde yaygın olarak kullanılır. </a:t>
            </a:r>
          </a:p>
          <a:p>
            <a:r>
              <a:rPr lang="tr-TR" sz="1800" smtClean="0"/>
              <a:t>Yüksek hızda veri işleme ve yüksek kapasitel</a:t>
            </a:r>
          </a:p>
          <a:p>
            <a:endParaRPr lang="tr-TR" sz="180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1800" smtClean="0"/>
              <a:t>CF (Compact Flash) Kart</a:t>
            </a:r>
          </a:p>
          <a:p>
            <a:pPr marL="914400" lvl="1" indent="-457200">
              <a:buFont typeface="Arial" charset="0"/>
              <a:buChar char="•"/>
            </a:pPr>
            <a:endParaRPr lang="tr-TR" sz="2200" smtClean="0"/>
          </a:p>
        </p:txBody>
      </p:sp>
      <p:pic>
        <p:nvPicPr>
          <p:cNvPr id="40965" name="Resim 4" descr="Transcend CompactFlash 400x 32GB CF Card 30MB/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2"/>
          <a:stretch>
            <a:fillRect/>
          </a:stretch>
        </p:blipFill>
        <p:spPr bwMode="auto">
          <a:xfrm>
            <a:off x="4467225" y="3375025"/>
            <a:ext cx="24558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1987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Genellikle resim, video, müzik gibi verilerin taşınmasının gerekli olduğu durumlarda kullanılmıştır.</a:t>
            </a:r>
          </a:p>
          <a:p>
            <a:r>
              <a:rPr lang="tr-TR" sz="1800" smtClean="0"/>
              <a:t>Günümüzde çok tercih edilmemektedir.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1800" smtClean="0"/>
              <a:t>MMC (Multi Media Card) Kart</a:t>
            </a:r>
          </a:p>
          <a:p>
            <a:pPr marL="914400" lvl="1" indent="-457200">
              <a:buFont typeface="Arial" charset="0"/>
              <a:buChar char="•"/>
            </a:pPr>
            <a:endParaRPr lang="tr-TR" sz="2200" smtClean="0"/>
          </a:p>
        </p:txBody>
      </p:sp>
      <p:pic>
        <p:nvPicPr>
          <p:cNvPr id="41989" name="Resim 5" descr="http://www.sz-wholesale.com/uploadFiles/06063017283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7223" r="4723" b="16389"/>
          <a:stretch>
            <a:fillRect/>
          </a:stretch>
        </p:blipFill>
        <p:spPr bwMode="auto">
          <a:xfrm>
            <a:off x="4645025" y="2943225"/>
            <a:ext cx="2540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5638800" cy="468471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tr-TR" smtClean="0"/>
              <a:t>Yarı Otomatik ve Tam Otomatik Sistemler</a:t>
            </a:r>
            <a:endParaRPr lang="en-US" smtClean="0"/>
          </a:p>
          <a:p>
            <a:pPr marL="514350" indent="-514350" algn="just"/>
            <a:r>
              <a:rPr lang="tr-TR" sz="1800" smtClean="0"/>
              <a:t>1642’de Blaise Pascal, Pascaline adında toplama ve çıkarma işlemlerini yapabilen sistemi yapmayı başarmıştır. </a:t>
            </a:r>
          </a:p>
          <a:p>
            <a:pPr marL="514350" indent="-514350" algn="just"/>
            <a:r>
              <a:rPr lang="tr-TR" sz="1800" smtClean="0"/>
              <a:t>Blaise’in Pascaline adını verdiği sistem toplama işlemlerinde basamakları bir üst basamağa taşıran mekanik çarklar kullanmıştır</a:t>
            </a:r>
          </a:p>
          <a:p>
            <a:pPr marL="514350" indent="-514350" algn="just" eaLnBrk="1" hangingPunct="1"/>
            <a:endParaRPr lang="tr-TR" sz="2000" smtClean="0"/>
          </a:p>
          <a:p>
            <a:pPr marL="514350" indent="-514350" algn="just" eaLnBrk="1" hangingPunct="1"/>
            <a:endParaRPr lang="en-US" sz="2000" smtClean="0"/>
          </a:p>
        </p:txBody>
      </p:sp>
      <p:pic>
        <p:nvPicPr>
          <p:cNvPr id="6148" name="Resim 6" descr="http://upload.wikimedia.org/wikipedia/commons/thumb/8/80/Arts_et_Metiers_Pascaline_dsc03869.jpg/320px-Arts_et_Metiers_Pascaline_dsc03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7500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3011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Sony şirketi tarafından kendi ürünlerin kullanmak üzere geliştirdiği depolama aygıtıdır. </a:t>
            </a:r>
          </a:p>
          <a:p>
            <a:r>
              <a:rPr lang="tr-TR" sz="1800" smtClean="0"/>
              <a:t>Fiziksel olarak benzerlerinden ayrılmaktadır. 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1800" smtClean="0"/>
              <a:t>Memory Stick</a:t>
            </a:r>
          </a:p>
          <a:p>
            <a:pPr marL="914400" lvl="1" indent="-457200">
              <a:buFont typeface="Arial" charset="0"/>
              <a:buChar char="•"/>
            </a:pPr>
            <a:endParaRPr lang="tr-TR" sz="2200" smtClean="0"/>
          </a:p>
        </p:txBody>
      </p:sp>
      <p:pic>
        <p:nvPicPr>
          <p:cNvPr id="43013" name="Resim 6" descr="http://www.btpar.com.tr/index_dosyalar/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5507"/>
          <a:stretch>
            <a:fillRect/>
          </a:stretch>
        </p:blipFill>
        <p:spPr bwMode="auto">
          <a:xfrm>
            <a:off x="4092575" y="2409825"/>
            <a:ext cx="40211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4035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Bellek kartlarının USB (Universal Serial Bus) yolu üzerinden bilgisayara bağlanan bellek türlerindendir.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tr-TR" sz="2400" smtClean="0"/>
              <a:t>Bellek Kartları (Memory Card)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1800" smtClean="0"/>
              <a:t>Memory Stick</a:t>
            </a:r>
          </a:p>
          <a:p>
            <a:pPr marL="914400" lvl="1" indent="-457200">
              <a:buFont typeface="Arial" charset="0"/>
              <a:buChar char="•"/>
            </a:pPr>
            <a:endParaRPr lang="tr-TR" sz="2200" smtClean="0"/>
          </a:p>
        </p:txBody>
      </p:sp>
      <p:pic>
        <p:nvPicPr>
          <p:cNvPr id="44037" name="Resi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628775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3667125"/>
          </a:xfrm>
        </p:spPr>
        <p:txBody>
          <a:bodyPr/>
          <a:lstStyle/>
          <a:p>
            <a:pPr marL="457200" indent="-457200">
              <a:buFontTx/>
              <a:buAutoNum type="arabicPeriod" startAt="6"/>
            </a:pPr>
            <a:r>
              <a:rPr lang="tr-TR" sz="2400" smtClean="0"/>
              <a:t>Optik Sürücüler(CD-ROM DVD-ROM)</a:t>
            </a:r>
          </a:p>
          <a:p>
            <a:pPr marL="457200" indent="-457200"/>
            <a:r>
              <a:rPr lang="tr-TR" sz="1800" smtClean="0"/>
              <a:t>CD’ler optik (ultraviole ışın) teknoloji ile yazma ve okuma işlemini gerçekleştiren donanımlardır.</a:t>
            </a:r>
          </a:p>
        </p:txBody>
      </p:sp>
      <p:pic>
        <p:nvPicPr>
          <p:cNvPr id="45060" name="Resim 3" descr="http://www.build-your-own-computer.net/image-files/dvd-driv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260725"/>
            <a:ext cx="3976687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04788"/>
            <a:ext cx="8229600" cy="1143001"/>
          </a:xfrm>
        </p:spPr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5138"/>
            <a:ext cx="7343775" cy="2611437"/>
          </a:xfrm>
        </p:spPr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/>
            <a:r>
              <a:rPr lang="tr-TR" sz="1800" smtClean="0"/>
              <a:t>Üzerinde çeşitli türlerde bilgi girişi yapabilmek için alfabetik tuşlar, sayısal tuşlar, işaret tuşları gibi çok sayıda tuşların bulunduğu temel donanımlardandır.</a:t>
            </a:r>
          </a:p>
          <a:p>
            <a:pPr marL="457200" indent="-457200"/>
            <a:r>
              <a:rPr lang="tr-TR" sz="1800" smtClean="0"/>
              <a:t>Klavye bilgisayarda en sık kullanılan donanımların başında gelmektedir. </a:t>
            </a:r>
          </a:p>
          <a:p>
            <a:pPr marL="457200" indent="-457200"/>
            <a:r>
              <a:rPr lang="tr-TR" sz="1800" smtClean="0"/>
              <a:t>Türkiye’de genellikle üç tip klavye kullanılmaktadır. Bunlar; F klavye, Q klavye ve Türkçe Q klavyelerdir. </a:t>
            </a:r>
          </a:p>
        </p:txBody>
      </p:sp>
      <p:pic>
        <p:nvPicPr>
          <p:cNvPr id="46084" name="Picture 5" descr="klavy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659063"/>
            <a:ext cx="61531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7107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smtClean="0"/>
              <a:t>Harfler, sayılar ve noktalama işaretlerinden oluşan tuşlardır. </a:t>
            </a:r>
          </a:p>
          <a:p>
            <a:endParaRPr lang="tr-TR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2000" smtClean="0"/>
              <a:t>Daktilo Tuşları</a:t>
            </a:r>
          </a:p>
        </p:txBody>
      </p:sp>
      <p:pic>
        <p:nvPicPr>
          <p:cNvPr id="47109" name="Resim 4" descr="http://hasanyilmaz.net/wp-content/uploads/2008/07/fklavyedizilimveoranl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416175"/>
            <a:ext cx="43735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79775" y="-363538"/>
            <a:ext cx="5675313" cy="6619876"/>
          </a:xfrm>
        </p:spPr>
        <p:txBody>
          <a:bodyPr/>
          <a:lstStyle/>
          <a:p>
            <a:pPr>
              <a:defRPr/>
            </a:pPr>
            <a:r>
              <a:rPr lang="tr-TR" sz="1750" dirty="0"/>
              <a:t>Onaylama tuşudur. </a:t>
            </a:r>
            <a:endParaRPr lang="tr-TR" sz="1750" dirty="0" smtClean="0"/>
          </a:p>
          <a:p>
            <a:pPr>
              <a:defRPr/>
            </a:pPr>
            <a:r>
              <a:rPr lang="tr-TR" sz="1750" dirty="0"/>
              <a:t>Bu tuşlar programlarda çeşitli amaçlarla kullanılabilmektedir</a:t>
            </a:r>
            <a:r>
              <a:rPr lang="tr-TR" sz="1750" dirty="0" smtClean="0"/>
              <a:t>.</a:t>
            </a:r>
          </a:p>
          <a:p>
            <a:pPr>
              <a:defRPr/>
            </a:pPr>
            <a:r>
              <a:rPr lang="tr-TR" sz="1750" dirty="0"/>
              <a:t>Programlarda imleci hareket ettirmek veya program öğeleri arasında geçiş yapabilmek amacıyla kullanılan tuşlardır. </a:t>
            </a:r>
            <a:endParaRPr lang="tr-TR" sz="1750" dirty="0" smtClean="0"/>
          </a:p>
          <a:p>
            <a:pPr>
              <a:defRPr/>
            </a:pPr>
            <a:r>
              <a:rPr lang="tr-TR" sz="1750" dirty="0" smtClean="0"/>
              <a:t>Aktif </a:t>
            </a:r>
            <a:r>
              <a:rPr lang="tr-TR" sz="1750" dirty="0"/>
              <a:t>durumda iken yani bir kez basıldığında ofis programlarında yeni karakterleri imlecin sağında bulunan karakterlerin üzerine yazar</a:t>
            </a:r>
            <a:r>
              <a:rPr lang="tr-TR" sz="1750" dirty="0" smtClean="0"/>
              <a:t>.</a:t>
            </a:r>
          </a:p>
          <a:p>
            <a:pPr>
              <a:defRPr/>
            </a:pPr>
            <a:r>
              <a:rPr lang="tr-TR" sz="1750" dirty="0"/>
              <a:t>Rakam verilerinin girişini mümkün kılan </a:t>
            </a:r>
            <a:r>
              <a:rPr lang="tr-TR" sz="1750" dirty="0" smtClean="0"/>
              <a:t>tuş</a:t>
            </a:r>
          </a:p>
          <a:p>
            <a:pPr>
              <a:defRPr/>
            </a:pPr>
            <a:r>
              <a:rPr lang="tr-TR" sz="1750" dirty="0"/>
              <a:t>Klavyenin en sağındaki rakam tuşlarının aktif ve </a:t>
            </a:r>
            <a:r>
              <a:rPr lang="tr-TR" sz="1750" dirty="0" smtClean="0"/>
              <a:t>pasif </a:t>
            </a:r>
            <a:r>
              <a:rPr lang="tr-TR" sz="1750" dirty="0"/>
              <a:t>durumlarını ayarlamayı sağlar</a:t>
            </a:r>
            <a:r>
              <a:rPr lang="tr-TR" sz="1750" dirty="0" smtClean="0"/>
              <a:t>.</a:t>
            </a:r>
          </a:p>
          <a:p>
            <a:pPr>
              <a:defRPr/>
            </a:pPr>
            <a:r>
              <a:rPr lang="tr-TR" sz="1750" dirty="0"/>
              <a:t>Aktif program öğeleri arasında, masaüstünde açık olan programlar arasında veya ofis programlarında sekme bırakmak için kullanılan özel bir tuştur. </a:t>
            </a:r>
          </a:p>
          <a:p>
            <a:pPr>
              <a:defRPr/>
            </a:pPr>
            <a:r>
              <a:rPr lang="tr-TR" sz="1750" dirty="0" err="1"/>
              <a:t>Delete</a:t>
            </a:r>
            <a:r>
              <a:rPr lang="tr-TR" sz="1750" dirty="0"/>
              <a:t> tuşu ofis programlarında imlecin sağında bulunan karakterleri ve diğer programlarda dâhil olmak üzere seçili tüm nesneleri siler. </a:t>
            </a:r>
            <a:endParaRPr lang="tr-TR" sz="1750" dirty="0" smtClean="0"/>
          </a:p>
          <a:p>
            <a:pPr>
              <a:defRPr/>
            </a:pPr>
            <a:r>
              <a:rPr lang="tr-TR" sz="1750" dirty="0" err="1" smtClean="0"/>
              <a:t>Backspace</a:t>
            </a:r>
            <a:r>
              <a:rPr lang="tr-TR" sz="1750" dirty="0" smtClean="0"/>
              <a:t> </a:t>
            </a:r>
            <a:r>
              <a:rPr lang="tr-TR" sz="1750" dirty="0"/>
              <a:t>ise; ofis programlarında imleçten önceki verileri ve bazı programlarda sayfalar arası geriye doğru geçişi sağlar</a:t>
            </a:r>
            <a:r>
              <a:rPr lang="tr-TR" sz="1750" dirty="0" smtClean="0"/>
              <a:t>.  </a:t>
            </a:r>
            <a:endParaRPr lang="tr-TR" sz="1750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Giriş-Onay (Enter)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Fonksiyon Tuş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Yön Tuş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İnsert (Araya Ekle) T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Rakam (Numerik)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Num Lock (Num Kilit)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Tab (Sekme)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Sil (Delete-Backspace)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827088" y="-188913"/>
            <a:ext cx="2511425" cy="2220913"/>
          </a:xfrm>
          <a:prstGeom prst="bentConnector3">
            <a:avLst>
              <a:gd name="adj1" fmla="val 289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3"/>
          <p:cNvCxnSpPr/>
          <p:nvPr/>
        </p:nvCxnSpPr>
        <p:spPr>
          <a:xfrm rot="5400000" flipH="1" flipV="1">
            <a:off x="1150144" y="156369"/>
            <a:ext cx="2220913" cy="2155825"/>
          </a:xfrm>
          <a:prstGeom prst="bentConnector3">
            <a:avLst>
              <a:gd name="adj1" fmla="val 100327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3"/>
          <p:cNvCxnSpPr/>
          <p:nvPr/>
        </p:nvCxnSpPr>
        <p:spPr>
          <a:xfrm flipV="1">
            <a:off x="1371600" y="725488"/>
            <a:ext cx="2068513" cy="1938337"/>
          </a:xfrm>
          <a:prstGeom prst="bentConnector3">
            <a:avLst>
              <a:gd name="adj1" fmla="val 1579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3"/>
          <p:cNvCxnSpPr/>
          <p:nvPr/>
        </p:nvCxnSpPr>
        <p:spPr>
          <a:xfrm flipV="1">
            <a:off x="1719263" y="1582738"/>
            <a:ext cx="1720850" cy="1544637"/>
          </a:xfrm>
          <a:prstGeom prst="bentConnector3">
            <a:avLst>
              <a:gd name="adj1" fmla="val 21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3"/>
          <p:cNvCxnSpPr/>
          <p:nvPr/>
        </p:nvCxnSpPr>
        <p:spPr>
          <a:xfrm flipV="1">
            <a:off x="1966913" y="2466975"/>
            <a:ext cx="1371600" cy="908050"/>
          </a:xfrm>
          <a:prstGeom prst="bentConnector3">
            <a:avLst>
              <a:gd name="adj1" fmla="val 132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3"/>
          <p:cNvCxnSpPr/>
          <p:nvPr/>
        </p:nvCxnSpPr>
        <p:spPr>
          <a:xfrm flipV="1">
            <a:off x="2260600" y="2801938"/>
            <a:ext cx="1179513" cy="869950"/>
          </a:xfrm>
          <a:prstGeom prst="bentConnector3">
            <a:avLst>
              <a:gd name="adj1" fmla="val -1692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"/>
          <p:cNvCxnSpPr/>
          <p:nvPr/>
        </p:nvCxnSpPr>
        <p:spPr>
          <a:xfrm flipV="1">
            <a:off x="2260600" y="3243263"/>
            <a:ext cx="1179513" cy="762000"/>
          </a:xfrm>
          <a:prstGeom prst="bentConnector3">
            <a:avLst>
              <a:gd name="adj1" fmla="val 7338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"/>
          <p:cNvCxnSpPr/>
          <p:nvPr/>
        </p:nvCxnSpPr>
        <p:spPr>
          <a:xfrm flipV="1">
            <a:off x="2652713" y="4243388"/>
            <a:ext cx="787400" cy="190500"/>
          </a:xfrm>
          <a:prstGeom prst="bentConnector3">
            <a:avLst>
              <a:gd name="adj1" fmla="val 7396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3"/>
          <p:cNvCxnSpPr/>
          <p:nvPr/>
        </p:nvCxnSpPr>
        <p:spPr>
          <a:xfrm>
            <a:off x="2652713" y="4433888"/>
            <a:ext cx="787400" cy="646112"/>
          </a:xfrm>
          <a:prstGeom prst="bentConnector3">
            <a:avLst>
              <a:gd name="adj1" fmla="val 7396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49155" name="İçerik Yer Tutucusu 1"/>
          <p:cNvSpPr>
            <a:spLocks noGrp="1"/>
          </p:cNvSpPr>
          <p:nvPr>
            <p:ph idx="1"/>
          </p:nvPr>
        </p:nvSpPr>
        <p:spPr>
          <a:xfrm>
            <a:off x="3279775" y="217488"/>
            <a:ext cx="5675313" cy="6038850"/>
          </a:xfrm>
        </p:spPr>
        <p:txBody>
          <a:bodyPr/>
          <a:lstStyle/>
          <a:p>
            <a:r>
              <a:rPr lang="tr-TR" sz="1800" smtClean="0"/>
              <a:t>Başka tuşlarla kullanılarak klavyedeki tuş sayısını bir bakıma arttırır. </a:t>
            </a:r>
          </a:p>
          <a:p>
            <a:r>
              <a:rPr lang="tr-TR" sz="1800" smtClean="0"/>
              <a:t>Başka tuşlarla birlikte tuş kombinasyonları oluşturarak kullanılan özel bir tuştur.</a:t>
            </a:r>
          </a:p>
          <a:p>
            <a:r>
              <a:rPr lang="tr-TR" sz="1800" smtClean="0"/>
              <a:t>Ofis belge düzenlerken bir karakterlik boşluk bırakmak için kullanılan tuştur.</a:t>
            </a:r>
          </a:p>
          <a:p>
            <a:r>
              <a:rPr lang="tr-TR" sz="1800" smtClean="0"/>
              <a:t>Yapılmakta olan işlemin iptalini sağlayan tuştur.</a:t>
            </a:r>
          </a:p>
          <a:p>
            <a:r>
              <a:rPr lang="tr-TR" sz="1800" smtClean="0"/>
              <a:t>Ctrl ile birlikte çalışan bir programın çalışmasını kesmek için kullanılır. </a:t>
            </a:r>
          </a:p>
          <a:p>
            <a:r>
              <a:rPr lang="tr-TR" sz="1800" smtClean="0"/>
              <a:t>İşlemin geçi olarak durmasını, donmasını sağlayan tuştur.</a:t>
            </a:r>
          </a:p>
          <a:p>
            <a:r>
              <a:rPr lang="tr-TR" sz="1800" smtClean="0"/>
              <a:t> Bilgisayar ekranında o anda aktif olan tüm görüntüyü panoya alarak kopyalar veya direk olarak yazıcıdan çıktısını çıkarır. </a:t>
            </a:r>
          </a:p>
          <a:p>
            <a:r>
              <a:rPr lang="tr-TR" sz="1800" smtClean="0"/>
              <a:t>İmleci sabitleyip ekranın hareket etmesini sağlayan tuştur.</a:t>
            </a:r>
          </a:p>
          <a:p>
            <a:r>
              <a:rPr lang="tr-TR" sz="1800" smtClean="0"/>
              <a:t>Programlarda önceki duruma dönmek için kullanılır. </a:t>
            </a:r>
          </a:p>
          <a:p>
            <a:r>
              <a:rPr lang="tr-TR" sz="1800" smtClean="0"/>
              <a:t>İmleci satır sonuna gönderen tuştur.</a:t>
            </a:r>
          </a:p>
          <a:p>
            <a:endParaRPr lang="tr-TR" sz="180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Kontrol (CTRL) Tuşu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Alt Tuşu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Boşluk (Space Bar)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Çıkış/İptal (ESC)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Break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Pause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Print Screen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Scrool Lock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Home 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End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Page Up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Page Down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550863" y="344488"/>
            <a:ext cx="2787650" cy="1670050"/>
          </a:xfrm>
          <a:prstGeom prst="bentConnector3">
            <a:avLst>
              <a:gd name="adj1" fmla="val 4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3"/>
          <p:cNvCxnSpPr/>
          <p:nvPr/>
        </p:nvCxnSpPr>
        <p:spPr>
          <a:xfrm flipV="1">
            <a:off x="798513" y="1622425"/>
            <a:ext cx="2598737" cy="1036638"/>
          </a:xfrm>
          <a:prstGeom prst="bentConnector3">
            <a:avLst>
              <a:gd name="adj1" fmla="val 140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3"/>
          <p:cNvCxnSpPr/>
          <p:nvPr/>
        </p:nvCxnSpPr>
        <p:spPr>
          <a:xfrm flipV="1">
            <a:off x="688975" y="1016000"/>
            <a:ext cx="2708275" cy="1363663"/>
          </a:xfrm>
          <a:prstGeom prst="bentConnector3">
            <a:avLst>
              <a:gd name="adj1" fmla="val 121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3"/>
          <p:cNvCxnSpPr/>
          <p:nvPr/>
        </p:nvCxnSpPr>
        <p:spPr>
          <a:xfrm flipV="1">
            <a:off x="976313" y="2220913"/>
            <a:ext cx="2420937" cy="801687"/>
          </a:xfrm>
          <a:prstGeom prst="bentConnector3">
            <a:avLst>
              <a:gd name="adj1" fmla="val 83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3"/>
          <p:cNvCxnSpPr/>
          <p:nvPr/>
        </p:nvCxnSpPr>
        <p:spPr>
          <a:xfrm flipV="1">
            <a:off x="1698625" y="2620963"/>
            <a:ext cx="1639888" cy="796925"/>
          </a:xfrm>
          <a:prstGeom prst="bentConnector3">
            <a:avLst>
              <a:gd name="adj1" fmla="val 80084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3"/>
          <p:cNvCxnSpPr/>
          <p:nvPr/>
        </p:nvCxnSpPr>
        <p:spPr>
          <a:xfrm flipV="1">
            <a:off x="1698625" y="3135313"/>
            <a:ext cx="1698625" cy="595312"/>
          </a:xfrm>
          <a:prstGeom prst="bentConnector3">
            <a:avLst>
              <a:gd name="adj1" fmla="val 86748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3"/>
          <p:cNvCxnSpPr/>
          <p:nvPr/>
        </p:nvCxnSpPr>
        <p:spPr>
          <a:xfrm flipV="1">
            <a:off x="2344738" y="3730625"/>
            <a:ext cx="1414462" cy="296863"/>
          </a:xfrm>
          <a:prstGeom prst="bentConnector3">
            <a:avLst>
              <a:gd name="adj1" fmla="val 7359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3"/>
          <p:cNvCxnSpPr/>
          <p:nvPr/>
        </p:nvCxnSpPr>
        <p:spPr>
          <a:xfrm>
            <a:off x="2185988" y="4340225"/>
            <a:ext cx="1211262" cy="2746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Ok Bağlayıcısı 3"/>
          <p:cNvCxnSpPr/>
          <p:nvPr/>
        </p:nvCxnSpPr>
        <p:spPr>
          <a:xfrm>
            <a:off x="1698625" y="4637088"/>
            <a:ext cx="1698625" cy="5730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Ok Bağlayıcısı 3"/>
          <p:cNvCxnSpPr/>
          <p:nvPr/>
        </p:nvCxnSpPr>
        <p:spPr>
          <a:xfrm>
            <a:off x="1495425" y="4924425"/>
            <a:ext cx="1901825" cy="9096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0179" name="İçerik Yer Tutucusu 1"/>
          <p:cNvSpPr>
            <a:spLocks noGrp="1"/>
          </p:cNvSpPr>
          <p:nvPr>
            <p:ph idx="1"/>
          </p:nvPr>
        </p:nvSpPr>
        <p:spPr>
          <a:xfrm>
            <a:off x="3279775" y="217488"/>
            <a:ext cx="5675313" cy="6038850"/>
          </a:xfrm>
        </p:spPr>
        <p:txBody>
          <a:bodyPr/>
          <a:lstStyle/>
          <a:p>
            <a:r>
              <a:rPr lang="tr-TR" sz="1800" smtClean="0"/>
              <a:t>Sayfalar arası yukarı yönlü geçiş sağlayan tuştur.</a:t>
            </a:r>
          </a:p>
          <a:p>
            <a:r>
              <a:rPr lang="tr-TR" sz="1800" smtClean="0"/>
              <a:t>Sayfalar arası aşağı yönlü geçiş sağlayan tuştur.</a:t>
            </a:r>
          </a:p>
          <a:p>
            <a:r>
              <a:rPr lang="tr-TR" sz="1800" smtClean="0"/>
              <a:t>Başlat menüsüne ulaşmak için kullanılan tuştur.</a:t>
            </a:r>
          </a:p>
          <a:p>
            <a:endParaRPr lang="tr-TR" sz="180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Page Up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Page Down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Winkey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609600" y="344488"/>
            <a:ext cx="2728913" cy="1670050"/>
          </a:xfrm>
          <a:prstGeom prst="bentConnector3">
            <a:avLst>
              <a:gd name="adj1" fmla="val -528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3"/>
          <p:cNvCxnSpPr/>
          <p:nvPr/>
        </p:nvCxnSpPr>
        <p:spPr>
          <a:xfrm flipV="1">
            <a:off x="900113" y="1044575"/>
            <a:ext cx="2438400" cy="1687513"/>
          </a:xfrm>
          <a:prstGeom prst="bentConnector3">
            <a:avLst>
              <a:gd name="adj1" fmla="val 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3"/>
          <p:cNvCxnSpPr/>
          <p:nvPr/>
        </p:nvCxnSpPr>
        <p:spPr>
          <a:xfrm flipV="1">
            <a:off x="733425" y="728663"/>
            <a:ext cx="2605088" cy="1670050"/>
          </a:xfrm>
          <a:prstGeom prst="bentConnector3">
            <a:avLst>
              <a:gd name="adj1" fmla="val 979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1203" name="İçerik Yer Tutucusu 1"/>
          <p:cNvSpPr>
            <a:spLocks noGrp="1"/>
          </p:cNvSpPr>
          <p:nvPr>
            <p:ph idx="1"/>
          </p:nvPr>
        </p:nvSpPr>
        <p:spPr>
          <a:xfrm>
            <a:off x="3279775" y="1566863"/>
            <a:ext cx="5675313" cy="4689475"/>
          </a:xfrm>
        </p:spPr>
        <p:txBody>
          <a:bodyPr/>
          <a:lstStyle/>
          <a:p>
            <a:r>
              <a:rPr lang="tr-TR" sz="1800" smtClean="0"/>
              <a:t>Klavyede çok karakterli tuşlardan ikincisini yazdırmak için kullanılan kullanılır.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İki Karakterli (Shift + ……..)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pic>
        <p:nvPicPr>
          <p:cNvPr id="125954" name="Picture 2" descr="http://4.bp.blogspot.com/-wSnVrKnsfuo/TrmPgTm3oBI/AAAAAAAAAoA/f-XbGtvpLc0/s1600/klavye-k%25C4%25B1say%25C4%25B1l-tu%25C5%259Flar%25C4%25B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3592357"/>
            <a:ext cx="3048907" cy="25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http://1.bp.blogspot.com/_74PaN6f7lEE/TPxxfyRm4tI/AAAAAAAABRQ/ET5mSW77XbU/s1600/apple-keyboard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1" y="3558494"/>
            <a:ext cx="2381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2227" name="İçerik Yer Tutucusu 1"/>
          <p:cNvSpPr>
            <a:spLocks noGrp="1"/>
          </p:cNvSpPr>
          <p:nvPr>
            <p:ph idx="1"/>
          </p:nvPr>
        </p:nvSpPr>
        <p:spPr>
          <a:xfrm>
            <a:off x="3279775" y="1566863"/>
            <a:ext cx="5675313" cy="4689475"/>
          </a:xfrm>
        </p:spPr>
        <p:txBody>
          <a:bodyPr/>
          <a:lstStyle/>
          <a:p>
            <a:r>
              <a:rPr lang="tr-TR" sz="1800" smtClean="0"/>
              <a:t>Klavyede çok karakterli tuşlardan ikincisini yazdırmak için kullanılan kullanılır.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Üç Karakterli (AltGr + ……..)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pic>
        <p:nvPicPr>
          <p:cNvPr id="125954" name="Picture 2" descr="http://4.bp.blogspot.com/-wSnVrKnsfuo/TrmPgTm3oBI/AAAAAAAAAoA/f-XbGtvpLc0/s1600/klavye-k%25C4%25B1say%25C4%25B1l-tu%25C5%259Flar%25C4%25B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3592357"/>
            <a:ext cx="3048907" cy="25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http://1.bp.blogspot.com/_74PaN6f7lEE/TPxxfyRm4tI/AAAAAAAABRQ/ET5mSW77XbU/s1600/apple-keyboard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1" y="3558494"/>
            <a:ext cx="2381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6096000" cy="490696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tr-TR" smtClean="0"/>
              <a:t>Yarı Otomatik ve Tam Otomatik Sistemler</a:t>
            </a:r>
            <a:endParaRPr lang="en-US" smtClean="0"/>
          </a:p>
          <a:p>
            <a:pPr marL="514350" indent="-514350" algn="just"/>
            <a:r>
              <a:rPr lang="tr-TR" sz="1800" smtClean="0"/>
              <a:t>Yine 1673’te ‘Kademeli Hesaplayıcı’ (Stepped Reckoner)  kendinden sonraki bütün mekanik hesap makinelerinin standardını oluşturmuştur.  </a:t>
            </a:r>
          </a:p>
          <a:p>
            <a:pPr marL="514350" indent="-514350" algn="just"/>
            <a:r>
              <a:rPr lang="tr-TR" sz="1800" smtClean="0"/>
              <a:t>Matematiksel anlamda bir mantık sistemi geliştirilmiş ve bu sistemde ‘1’ ler doğru değerleri ‘0’ lar yanlış değerleri ifade etmiştir. </a:t>
            </a:r>
          </a:p>
          <a:p>
            <a:pPr marL="514350" indent="-514350" algn="just"/>
            <a:r>
              <a:rPr lang="tr-TR" sz="1800" smtClean="0"/>
              <a:t>Bu mantık yardımıyla Leibniz, Pascalın toplama ve çıkarma işlemi yapabilen sistemini geliştirerek modern bilgisayar teknolojilerinde kullanılan donanımsal hesaplama mantığının temellerini atmıştır.</a:t>
            </a:r>
          </a:p>
          <a:p>
            <a:pPr marL="514350" indent="-514350" algn="just" eaLnBrk="1" hangingPunct="1"/>
            <a:endParaRPr lang="tr-TR" sz="2000" smtClean="0"/>
          </a:p>
          <a:p>
            <a:pPr marL="514350" indent="-514350" algn="just" eaLnBrk="1" hangingPunct="1"/>
            <a:endParaRPr lang="en-US" sz="2000" smtClean="0"/>
          </a:p>
        </p:txBody>
      </p:sp>
      <p:pic>
        <p:nvPicPr>
          <p:cNvPr id="7172" name="Resim 4" descr="A replica of the Stepped Reckoner of Lebn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343025"/>
            <a:ext cx="29892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5" descr="http://vizyon21yy.com/images/Egitim_Genl/Icatl_Bul/Bilg.Ft/10301732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300413"/>
            <a:ext cx="298926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3251" name="İçerik Yer Tutucusu 1"/>
          <p:cNvSpPr>
            <a:spLocks noGrp="1"/>
          </p:cNvSpPr>
          <p:nvPr>
            <p:ph idx="1"/>
          </p:nvPr>
        </p:nvSpPr>
        <p:spPr>
          <a:xfrm>
            <a:off x="3279775" y="85725"/>
            <a:ext cx="5675313" cy="4689475"/>
          </a:xfrm>
        </p:spPr>
        <p:txBody>
          <a:bodyPr/>
          <a:lstStyle/>
          <a:p>
            <a:r>
              <a:rPr lang="tr-TR" sz="1800" smtClean="0"/>
              <a:t>Başlat Menüsü &gt; Programlar &gt; Donatılar &gt; Sistem Araçları &gt; Karakter Eşlem Penceresine ulaşılabilir. </a:t>
            </a:r>
          </a:p>
          <a:p>
            <a:r>
              <a:rPr lang="tr-TR" sz="1800" smtClean="0"/>
              <a:t>Başlat Menüsü &gt; Çalıştır açılan pencereye </a:t>
            </a:r>
            <a:r>
              <a:rPr lang="tr-TR" sz="1800" b="1" smtClean="0"/>
              <a:t>charmap</a:t>
            </a:r>
            <a:r>
              <a:rPr lang="tr-TR" sz="1800" smtClean="0"/>
              <a:t> yazıp onayladıktan sonra yine karakter eşlem penceresine ulaşılabilir.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35100"/>
            <a:ext cx="3008313" cy="1612900"/>
          </a:xfrm>
        </p:spPr>
        <p:txBody>
          <a:bodyPr/>
          <a:lstStyle/>
          <a:p>
            <a:pPr marL="457200" indent="-457200">
              <a:buFontTx/>
              <a:buAutoNum type="arabicPeriod" startAt="7"/>
            </a:pPr>
            <a:r>
              <a:rPr lang="tr-TR" sz="2400" smtClean="0"/>
              <a:t>Klavye</a:t>
            </a:r>
          </a:p>
          <a:p>
            <a:pPr marL="457200" indent="-457200">
              <a:buFontTx/>
              <a:buChar char="•"/>
            </a:pPr>
            <a:r>
              <a:rPr lang="tr-TR" sz="1800" smtClean="0"/>
              <a:t>Görünmeyen Karkterler</a:t>
            </a:r>
          </a:p>
          <a:p>
            <a:pPr marL="457200" indent="-457200">
              <a:buFontTx/>
              <a:buChar char="•"/>
            </a:pPr>
            <a:endParaRPr lang="tr-TR" sz="2000" smtClean="0"/>
          </a:p>
        </p:txBody>
      </p:sp>
      <p:pic>
        <p:nvPicPr>
          <p:cNvPr id="53253" name="Resi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92263"/>
            <a:ext cx="52197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77075" y="5514975"/>
            <a:ext cx="1538288" cy="528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3667125"/>
          </a:xfrm>
        </p:spPr>
        <p:txBody>
          <a:bodyPr/>
          <a:lstStyle/>
          <a:p>
            <a:pPr marL="457200" indent="-457200">
              <a:buFontTx/>
              <a:buAutoNum type="arabicPeriod" startAt="8"/>
            </a:pPr>
            <a:r>
              <a:rPr lang="tr-TR" sz="2400" smtClean="0"/>
              <a:t>Mouse (Fare)</a:t>
            </a:r>
          </a:p>
          <a:p>
            <a:pPr marL="457200" indent="-457200"/>
            <a:r>
              <a:rPr lang="tr-TR" sz="1800" smtClean="0"/>
              <a:t>Kullanıcıların el hareketlerindeki değişimi algılayarak elektronik yorumlayacak bir donanımın varlığı bilgisayarı kullanıcılara yönelik daha cazip hale getirecek bir tercih olmuştur.</a:t>
            </a:r>
          </a:p>
        </p:txBody>
      </p:sp>
      <p:pic>
        <p:nvPicPr>
          <p:cNvPr id="54276" name="Resim 3" descr="http://petetjohnson.files.wordpress.com/2011/04/first-mous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90963"/>
            <a:ext cx="2879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3890963"/>
            <a:ext cx="28495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 descr="http://computersupportowl.com/wp-content/uploads/2012/03/Computer-Sup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870325"/>
            <a:ext cx="1890712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3667125"/>
          </a:xfrm>
        </p:spPr>
        <p:txBody>
          <a:bodyPr/>
          <a:lstStyle/>
          <a:p>
            <a:pPr marL="457200" indent="-457200">
              <a:buFontTx/>
              <a:buAutoNum type="arabicPeriod" startAt="9"/>
            </a:pPr>
            <a:r>
              <a:rPr lang="tr-TR" sz="2400" smtClean="0"/>
              <a:t>Ekran (Monitör)</a:t>
            </a:r>
          </a:p>
          <a:p>
            <a:pPr marL="457200" indent="-457200"/>
            <a:r>
              <a:rPr lang="tr-TR" sz="1800" smtClean="0"/>
              <a:t>Ekranlar; kullanıcının bilgisayarın tüm sistemlerini takip edebilmesini sağlayan en önemli çıkış birimidir. </a:t>
            </a:r>
          </a:p>
          <a:p>
            <a:pPr marL="457200" indent="-457200"/>
            <a:r>
              <a:rPr lang="tr-TR" sz="1800" b="1" smtClean="0"/>
              <a:t>Piksel</a:t>
            </a:r>
            <a:r>
              <a:rPr lang="tr-TR" sz="1800" smtClean="0"/>
              <a:t>; ekrandaki en küçük görüntü birimidir. </a:t>
            </a:r>
          </a:p>
          <a:p>
            <a:pPr marL="457200" indent="-457200"/>
            <a:r>
              <a:rPr lang="tr-TR" sz="1800" b="1" smtClean="0"/>
              <a:t>Ekran çözünürlüğü</a:t>
            </a:r>
            <a:r>
              <a:rPr lang="tr-TR" sz="1800" smtClean="0"/>
              <a:t>; ekranda o anda görüntülenen piksel sayısının satır ve sütun cinsinden ifade edilmesidir.</a:t>
            </a:r>
            <a:endParaRPr lang="tr-TR" sz="1800" b="1" smtClean="0"/>
          </a:p>
          <a:p>
            <a:pPr marL="457200" indent="-457200"/>
            <a:r>
              <a:rPr lang="tr-TR" sz="1800" b="1" smtClean="0"/>
              <a:t>Ekran yenileme sıklığı; </a:t>
            </a:r>
            <a:r>
              <a:rPr lang="tr-TR" sz="1800" smtClean="0"/>
              <a:t>Bir görüntünün ekranda saniyede kaç defa yenilendiğine işaret eden durumdur. </a:t>
            </a:r>
          </a:p>
        </p:txBody>
      </p:sp>
      <p:pic>
        <p:nvPicPr>
          <p:cNvPr id="55300" name="Resim 6" descr="http://blog.evdetasarim.net/wp-content/uploads/2010/12/pik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4787"/>
          <a:stretch>
            <a:fillRect/>
          </a:stretch>
        </p:blipFill>
        <p:spPr bwMode="auto">
          <a:xfrm>
            <a:off x="5559425" y="3976688"/>
            <a:ext cx="3556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http://pctechguide.com/images/41resol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990975"/>
            <a:ext cx="23383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http://t0.gstatic.com/images?q=tbn:ANd9GcSO_EOmXVCLHqQTCCyUuqc0Bi9C_rM7PiLuaWF8PwknMqhQCxQ66BcVOVM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89375"/>
            <a:ext cx="28336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4691062"/>
          </a:xfrm>
        </p:spPr>
        <p:txBody>
          <a:bodyPr/>
          <a:lstStyle/>
          <a:p>
            <a:pPr marL="457200" indent="-457200">
              <a:buFontTx/>
              <a:buAutoNum type="arabicPeriod" startAt="9"/>
            </a:pPr>
            <a:r>
              <a:rPr lang="tr-TR" sz="2400" smtClean="0"/>
              <a:t>CRT (Cathode Ray Tube)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56324" name="Picture 2" descr="http://www.jegsworks.com/lessons/lesson5/c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-407988"/>
            <a:ext cx="3076575" cy="341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http://www.diycalculator.com/imgs/console-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968625"/>
            <a:ext cx="4810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4691062"/>
          </a:xfrm>
        </p:spPr>
        <p:txBody>
          <a:bodyPr/>
          <a:lstStyle/>
          <a:p>
            <a:pPr marL="457200" indent="-457200">
              <a:buFontTx/>
              <a:buAutoNum type="arabicPeriod" startAt="9"/>
            </a:pPr>
            <a:r>
              <a:rPr lang="tr-TR" sz="2400" smtClean="0"/>
              <a:t>LCD (Liquad Cristal Display)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57348" name="Picture 2" descr="http://www.hugepedia.com/wp-content/uploads/2010/03/how-lcd-monitors-w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-381000"/>
            <a:ext cx="44386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http://www.chip.com.tr/images/content/20081018210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502025"/>
            <a:ext cx="4438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4691062"/>
          </a:xfrm>
        </p:spPr>
        <p:txBody>
          <a:bodyPr/>
          <a:lstStyle/>
          <a:p>
            <a:pPr marL="457200" indent="-457200">
              <a:buFontTx/>
              <a:buAutoNum type="arabicPeriod" startAt="9"/>
            </a:pPr>
            <a:r>
              <a:rPr lang="tr-TR" sz="2400" smtClean="0"/>
              <a:t>Plazma Ekran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58372" name="Picture 2" descr="http://upload.wikimedia.org/wikipedia/commons/thumb/5/5d/Plasma-display-composition.svg/440px-Plasma-display-composi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98513"/>
            <a:ext cx="67151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6688" y="1420813"/>
            <a:ext cx="1997075" cy="4691062"/>
          </a:xfrm>
        </p:spPr>
        <p:txBody>
          <a:bodyPr/>
          <a:lstStyle/>
          <a:p>
            <a:pPr marL="457200" indent="-457200">
              <a:buFontTx/>
              <a:buAutoNum type="arabicPeriod" startAt="9"/>
            </a:pPr>
            <a:r>
              <a:rPr lang="tr-TR" sz="2400" smtClean="0"/>
              <a:t>Full Led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59396" name="Picture 2" descr="http://www.eleccircuit.com/wp-content/uploads/2009/08/ac-power-monitor-with-led-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16850" r="12062" b="15425"/>
          <a:stretch>
            <a:fillRect/>
          </a:stretch>
        </p:blipFill>
        <p:spPr bwMode="auto">
          <a:xfrm>
            <a:off x="5224463" y="-174625"/>
            <a:ext cx="31797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http://1.bp.blogspot.com/-7N6AiZXu_QQ/TwHK4VNLU3I/AAAAAAAAALM/buhFdOtXgLM/s1600/running-message-displa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393825"/>
            <a:ext cx="698023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3667125"/>
          </a:xfrm>
        </p:spPr>
        <p:txBody>
          <a:bodyPr/>
          <a:lstStyle/>
          <a:p>
            <a:pPr marL="457200" indent="-457200">
              <a:buFontTx/>
              <a:buAutoNum type="arabicPeriod" startAt="10"/>
            </a:pPr>
            <a:r>
              <a:rPr lang="tr-TR" sz="2400" smtClean="0"/>
              <a:t>Projeksiyon</a:t>
            </a:r>
          </a:p>
          <a:p>
            <a:pPr marL="457200" indent="-457200"/>
            <a:r>
              <a:rPr lang="tr-TR" sz="1800" smtClean="0"/>
              <a:t>Bir konu hakkında bir grup insanı bilgilendirmek gerektiğinde yapılan sunumlarda görsel materyallerden faydalanmak amacıyla başvurulan çıkış donanımlarından biridir. </a:t>
            </a:r>
          </a:p>
        </p:txBody>
      </p:sp>
      <p:pic>
        <p:nvPicPr>
          <p:cNvPr id="60420" name="Resi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1" b="17580"/>
          <a:stretch>
            <a:fillRect/>
          </a:stretch>
        </p:blipFill>
        <p:spPr bwMode="auto">
          <a:xfrm>
            <a:off x="377825" y="4833938"/>
            <a:ext cx="28273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http://www.superprojeksiyon.com/wp-content/uploads/2010/01/isikkaynagiteknolojis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468563"/>
            <a:ext cx="5619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http://www.techcekirdek.com/sites/default/files/image/haberler/user-14/sony-handyc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749550"/>
            <a:ext cx="31464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1074738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Yazıcılar (Printers)</a:t>
            </a:r>
          </a:p>
          <a:p>
            <a:pPr marL="457200" indent="-457200"/>
            <a:r>
              <a:rPr lang="tr-TR" sz="1800" smtClean="0"/>
              <a:t>Bilgisayar ortamındaki görüntü, metin gibi sayısal verilerin kâğıt üzerine çıktısını sağlayan çıkış birimlerindendir.</a:t>
            </a:r>
          </a:p>
        </p:txBody>
      </p:sp>
      <p:pic>
        <p:nvPicPr>
          <p:cNvPr id="61444" name="Picture 2" descr="http://www.100cute.com/wp-content/uploads/2010/02/hp-officejet-4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817813"/>
            <a:ext cx="4286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http://pctechnotes.com/wp-content/uploads/2008/11/types-of-prin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513013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1206500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Nokta Vuruşlu (Dot Matrix) yazıcılar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62468" name="Picture 2" descr="http://img.tfd.com/cde/DOTMT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>
            <a:fillRect/>
          </a:stretch>
        </p:blipFill>
        <p:spPr bwMode="auto">
          <a:xfrm>
            <a:off x="4132263" y="-420688"/>
            <a:ext cx="469582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http://www.atarimagazines.com/compute/issue73/printer_technolog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860675"/>
            <a:ext cx="49911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http://static.commentcamarche.net/en.kioskea.net/pictures/pc-images-imprimante-matriciel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60675"/>
            <a:ext cx="36528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6372225" cy="490696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tr-TR" smtClean="0"/>
              <a:t>Yarı Otomatik ve Tam Otomatik Sistemler</a:t>
            </a:r>
            <a:endParaRPr lang="en-US" smtClean="0"/>
          </a:p>
          <a:p>
            <a:pPr marL="514350" indent="-514350" algn="just"/>
            <a:r>
              <a:rPr lang="tr-TR" sz="1800" smtClean="0"/>
              <a:t>Joseph Marie Jacquard’ın icat etmiş olduğu ‘Dokuma Makinesi’ delikli kartlar sayesinde programlanan ilk mekanik sistemi olmuştur.</a:t>
            </a:r>
          </a:p>
          <a:p>
            <a:pPr marL="514350" indent="-514350" algn="just"/>
            <a:r>
              <a:rPr lang="tr-TR" sz="1800" smtClean="0"/>
              <a:t>Charles Babbage Analitik Makine adını verdiği bir makinenin projesini hazırlamış fakat ekonomik yetersizliklerden dolayı projesini gerçekleştirememiştir.</a:t>
            </a:r>
          </a:p>
        </p:txBody>
      </p:sp>
      <p:pic>
        <p:nvPicPr>
          <p:cNvPr id="8196" name="Resim 6" descr="http://www.sinc.sunysb.edu/Stu/arasekh/Ada%20Lovelace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173163"/>
            <a:ext cx="26416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Resim 7" descr="http://vizyon21yy.com/images/Egitim_Genl/Onemli_Insanlar/Bilim_Insanlari/Yabanci_Bilim_Insanlari/Charles_Babbage/different-engin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429000"/>
            <a:ext cx="23225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1206500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Mürekkep Püskürtmeli (Ink Jet) yazıcılar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63492" name="Picture 2" descr="http://t0.gstatic.com/images?q=tbn:ANd9GcQyN2Cj3nNDIOVzMXFynmj9WaWzfNLyoLmFON5nP7YYxqv8w_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-320675"/>
            <a:ext cx="3482975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http://t2.gstatic.com/images?q=tbn:ANd9GcR9R7cdUMSfgif4A_7EIt6PvUi141JDODbSgNEfFjY9pWYQS4o2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640013"/>
            <a:ext cx="320833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1206500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Lazer yazıcılar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64516" name="Picture 4" descr="http://mimech.com/printers/electrophotograph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-337" r="-1224" b="337"/>
          <a:stretch>
            <a:fillRect/>
          </a:stretch>
        </p:blipFill>
        <p:spPr bwMode="auto">
          <a:xfrm>
            <a:off x="3265488" y="-338138"/>
            <a:ext cx="5718175" cy="36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http://img.frbiz.com/news/112863_s/Principles_of_laser_printer_consumables_cartridge_constructed_and_re_use_supplies_cartridge_IT_indus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265488"/>
            <a:ext cx="56054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8" descr="http://static.ddmcdn.com/gif/laser-printer-fus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265488"/>
            <a:ext cx="33242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420813"/>
            <a:ext cx="3008312" cy="1206500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Termal yazıcılar</a:t>
            </a:r>
          </a:p>
          <a:p>
            <a:pPr marL="457200" indent="-457200">
              <a:buFontTx/>
              <a:buChar char="•"/>
            </a:pPr>
            <a:endParaRPr lang="tr-TR" sz="2400" smtClean="0"/>
          </a:p>
        </p:txBody>
      </p:sp>
      <p:pic>
        <p:nvPicPr>
          <p:cNvPr id="65540" name="Picture 2" descr="http://www.koehlerpaper.com/media/img/produkte/thermal/funktion/en/TH-Druckkopf-Grafik_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962400"/>
            <a:ext cx="6572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 descr="http://www.satolabeling.com/sites/labeling/Uploads/Images/Products/Printers/Consumables/therma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76225"/>
            <a:ext cx="48625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Bilgisayar Donanımı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19200"/>
            <a:ext cx="6530975" cy="1074738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tr-TR" sz="2400" smtClean="0"/>
              <a:t>Çiziciler (Plotters)</a:t>
            </a:r>
          </a:p>
          <a:p>
            <a:pPr marL="457200" indent="-457200"/>
            <a:r>
              <a:rPr lang="tr-TR" sz="1800" smtClean="0"/>
              <a:t>Yazıcıların çıktılarını yapamadığı büyük boyutlu grafik çıktılarının yapılmasında başvurulan donanımlardır. </a:t>
            </a:r>
          </a:p>
        </p:txBody>
      </p:sp>
      <p:pic>
        <p:nvPicPr>
          <p:cNvPr id="66564" name="Picture 2" descr="http://www.esp-garment-films.co.uk/files/images/jag4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4390" r="8331"/>
          <a:stretch>
            <a:fillRect/>
          </a:stretch>
        </p:blipFill>
        <p:spPr bwMode="auto">
          <a:xfrm>
            <a:off x="4702175" y="2338388"/>
            <a:ext cx="4297363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http://3.bp.blogspot.com/-tCkriY2Rjs8/T1R7J_bZyHI/AAAAAAAAIU8/YA3gUEK0bJI/s1600/lego-pr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420938"/>
            <a:ext cx="44958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6327775" cy="4906962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tr-TR" smtClean="0"/>
              <a:t>Yarı Otomatik ve Tam Otomatik Sistemler</a:t>
            </a:r>
            <a:endParaRPr lang="en-US" smtClean="0"/>
          </a:p>
          <a:p>
            <a:pPr marL="514350" indent="-514350" algn="just" eaLnBrk="1" hangingPunct="1"/>
            <a:r>
              <a:rPr lang="tr-TR" sz="1800" smtClean="0"/>
              <a:t>(1791-1871) Pascal ve Leibnizin makinelerini daha da geliştirerek ilk mekanik bilgisayar Fark Makinesini taasarlamış</a:t>
            </a:r>
          </a:p>
          <a:p>
            <a:pPr marL="514350" indent="-514350" algn="just" eaLnBrk="1" hangingPunct="1"/>
            <a:r>
              <a:rPr lang="tr-TR" sz="1800" smtClean="0"/>
              <a:t>Ada Lovelace (1815-1852), ilk bilgisayar programcısı</a:t>
            </a:r>
          </a:p>
          <a:p>
            <a:pPr marL="514350" indent="-514350" algn="just" eaLnBrk="1" hangingPunct="1"/>
            <a:endParaRPr lang="en-US" sz="1800" smtClean="0"/>
          </a:p>
        </p:txBody>
      </p:sp>
      <p:pic>
        <p:nvPicPr>
          <p:cNvPr id="9220" name="Resim 3" descr="http://www.sinc.sunysb.edu/Stu/arasekh/Ada%20Lovelace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173163"/>
            <a:ext cx="26416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Resim 4" descr="http://vizyon21yy.com/images/Egitim_Genl/Onemli_Insanlar/Bilim_Insanlari/Yabanci_Bilim_Insanlari/Charles_Babbage/different-engin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429000"/>
            <a:ext cx="2322512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2930525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4"/>
            </a:pPr>
            <a:r>
              <a:rPr lang="tr-TR" smtClean="0"/>
              <a:t>Elektro-Mekanik ve Elektronik Bilgisayarlar</a:t>
            </a:r>
            <a:endParaRPr lang="en-US" smtClean="0"/>
          </a:p>
          <a:p>
            <a:pPr marL="514350" indent="-514350" algn="just" eaLnBrk="1" hangingPunct="1"/>
            <a:r>
              <a:rPr lang="tr-TR" sz="1800" smtClean="0"/>
              <a:t>Yapısal olarak modern bilgisayar sistemlerinin ilk örneğini IBM şirketi </a:t>
            </a:r>
            <a:r>
              <a:rPr lang="tr-TR" sz="1800" b="1" smtClean="0"/>
              <a:t>Marc-1</a:t>
            </a:r>
            <a:r>
              <a:rPr lang="tr-TR" sz="1800" smtClean="0"/>
              <a:t> adı verilen elektro-mekanik bir hesap cihazı ile vermiştir. </a:t>
            </a:r>
          </a:p>
          <a:p>
            <a:pPr marL="514350" indent="-514350" algn="just" eaLnBrk="1" hangingPunct="1"/>
            <a:r>
              <a:rPr lang="tr-TR" sz="1800" smtClean="0"/>
              <a:t>Bu makine delikli kart sistemine bağlı olarak çalışıyordu. </a:t>
            </a:r>
          </a:p>
          <a:p>
            <a:pPr marL="514350" indent="-514350" algn="just" eaLnBrk="1" hangingPunct="1"/>
            <a:r>
              <a:rPr lang="tr-TR" sz="1800" smtClean="0"/>
              <a:t>Mark-1 insan müdahalesi ile çalıştığı için </a:t>
            </a:r>
            <a:r>
              <a:rPr lang="tr-TR" sz="1800" b="1" smtClean="0"/>
              <a:t>yarı otomatik </a:t>
            </a:r>
            <a:r>
              <a:rPr lang="tr-TR" sz="1800" smtClean="0"/>
              <a:t>bir makine idi.</a:t>
            </a:r>
            <a:endParaRPr lang="en-US" sz="1800" smtClean="0"/>
          </a:p>
        </p:txBody>
      </p:sp>
      <p:pic>
        <p:nvPicPr>
          <p:cNvPr id="10244" name="Resim 5" descr="http://upload.wikimedia.org/wikipedia/commons/thumb/0/07/Harvard_Mark_I_Computer_-_Input-Output_Details.jpg/280px-Harvard_Mark_I_Computer_-_Input-Output_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706813"/>
            <a:ext cx="3989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BİLGİSAYARIN TEMELLERİ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144000" cy="2306637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4"/>
            </a:pPr>
            <a:r>
              <a:rPr lang="tr-TR" smtClean="0"/>
              <a:t>Elektro-Mekanik ve Elektronik Bilgisayarlar</a:t>
            </a:r>
            <a:endParaRPr lang="en-US" smtClean="0"/>
          </a:p>
          <a:p>
            <a:pPr marL="514350" indent="-514350"/>
            <a:r>
              <a:rPr lang="tr-TR" sz="1800" smtClean="0"/>
              <a:t>30 metre uzunluğu, 3 metre yüksekliğe, 1 metre derinliğe ve 30 tonluk ağırlığa sahip olan ENIAC 18.000 radyo lambası, 1.500 aktarıcı, 70,000 direnç, 10.000 kondansatör, 6.000 şalterden oluşuyordu.. </a:t>
            </a:r>
          </a:p>
          <a:p>
            <a:pPr marL="514350" indent="-514350"/>
            <a:r>
              <a:rPr lang="tr-TR" sz="1800" smtClean="0"/>
              <a:t>ENIAC, 6 bayan operatör tarafından programlanıyordu. </a:t>
            </a:r>
          </a:p>
          <a:p>
            <a:pPr marL="514350" indent="-514350"/>
            <a:r>
              <a:rPr lang="tr-TR" sz="1800" smtClean="0"/>
              <a:t>Programla yöntemi ise elle takılıp çıkarılan fişler, kablolar ve kumanda edilen düğmelerdi.</a:t>
            </a:r>
          </a:p>
        </p:txBody>
      </p:sp>
      <p:pic>
        <p:nvPicPr>
          <p:cNvPr id="11268" name="Resim 4" descr="http://img.ezinemark.com/imagemanager2/files/30002496/2011/01/2011-01-05-09-32-19-8-on-february-1946-worlds-first-computer-eniac-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429000"/>
            <a:ext cx="422433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2514</Words>
  <Application>Microsoft Office PowerPoint</Application>
  <PresentationFormat>Ekran Gösterisi (4:3)</PresentationFormat>
  <Paragraphs>457</Paragraphs>
  <Slides>63</Slides>
  <Notes>62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63</vt:i4>
      </vt:variant>
    </vt:vector>
  </HeadingPairs>
  <TitlesOfParts>
    <vt:vector size="65" baseType="lpstr">
      <vt:lpstr>Default Design</vt:lpstr>
      <vt:lpstr>Office Theme</vt:lpstr>
      <vt:lpstr>Bilgisayarın Temelleri Bilgisayarın Kullanım Alanları Bilgisayar Türleri Donanım 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TEMELLERİ</vt:lpstr>
      <vt:lpstr>BİLGİSAYARIN KULLANIM ALANLARI</vt:lpstr>
      <vt:lpstr>BİLGİSAYAR TÜRLERİ</vt:lpstr>
      <vt:lpstr>BİLGİSAYAR TÜRLERİ</vt:lpstr>
      <vt:lpstr>BİLGİSAYAR TÜRLERİ</vt:lpstr>
      <vt:lpstr>BİLGİSAYAR TÜRLERİ</vt:lpstr>
      <vt:lpstr>BİLGİSAYAR TÜRLERİ</vt:lpstr>
      <vt:lpstr>BİLGİSAYAR TÜRLERİ</vt:lpstr>
      <vt:lpstr>BİLGİSAYAR TÜRLERİ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</vt:vector>
  </TitlesOfParts>
  <Company>Clearly Presented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tmyo312</cp:lastModifiedBy>
  <cp:revision>59</cp:revision>
  <dcterms:created xsi:type="dcterms:W3CDTF">2009-11-03T13:35:13Z</dcterms:created>
  <dcterms:modified xsi:type="dcterms:W3CDTF">2016-10-18T11:50:17Z</dcterms:modified>
</cp:coreProperties>
</file>