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2"/>
  </p:notesMasterIdLst>
  <p:sldIdLst>
    <p:sldId id="367" r:id="rId2"/>
    <p:sldId id="259" r:id="rId3"/>
    <p:sldId id="267" r:id="rId4"/>
    <p:sldId id="268" r:id="rId5"/>
    <p:sldId id="310" r:id="rId6"/>
    <p:sldId id="269" r:id="rId7"/>
    <p:sldId id="312" r:id="rId8"/>
    <p:sldId id="311" r:id="rId9"/>
    <p:sldId id="270"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31" r:id="rId41"/>
    <p:sldId id="345" r:id="rId42"/>
    <p:sldId id="346" r:id="rId43"/>
    <p:sldId id="348"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4" r:id="rId58"/>
    <p:sldId id="363" r:id="rId59"/>
    <p:sldId id="365" r:id="rId60"/>
    <p:sldId id="366" r:id="rId6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p:scale>
          <a:sx n="60" d="100"/>
          <a:sy n="60" d="100"/>
        </p:scale>
        <p:origin x="-180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36B3AE8-DAF4-4FED-8209-4D251938249B}" type="slidenum">
              <a:rPr lang="en-GB"/>
              <a:pPr>
                <a:defRPr/>
              </a:pPr>
              <a:t>‹#›</a:t>
            </a:fld>
            <a:endParaRPr lang="en-GB"/>
          </a:p>
        </p:txBody>
      </p:sp>
    </p:spTree>
    <p:extLst>
      <p:ext uri="{BB962C8B-B14F-4D97-AF65-F5344CB8AC3E}">
        <p14:creationId xmlns:p14="http://schemas.microsoft.com/office/powerpoint/2010/main" val="1471112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3421-744F-4678-9FE8-169A965225CD}" type="slidenum">
              <a:rPr lang="en-GB" smtClean="0"/>
              <a:pPr eaLnBrk="1" hangingPunct="1"/>
              <a:t>1</a:t>
            </a:fld>
            <a:endParaRPr lang="en-GB"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19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4F711-2EB5-4647-8442-E063C408063F}" type="slidenum">
              <a:rPr lang="en-GB" smtClean="0"/>
              <a:pPr eaLnBrk="1" hangingPunct="1"/>
              <a:t>2</a:t>
            </a:fld>
            <a:endParaRPr lang="en-GB"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29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39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49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50</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51</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53</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54</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55</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59</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6</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E3421-744F-4678-9FE8-169A965225CD}" type="slidenum">
              <a:rPr lang="en-GB" smtClean="0"/>
              <a:pPr eaLnBrk="1" hangingPunct="1"/>
              <a:t>60</a:t>
            </a:fld>
            <a:endParaRPr lang="en-GB"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7</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86C7EA-B6DF-4AA1-B5B3-804C60139FE8}" type="slidenum">
              <a:rPr lang="en-GB" smtClean="0"/>
              <a:pPr eaLnBrk="1" hangingPunct="1"/>
              <a:t>8</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6AE5AA-2BF9-4312-83E3-980E240382F2}" type="slidenum">
              <a:rPr lang="en-GB" smtClean="0"/>
              <a:pPr eaLnBrk="1" hangingPunct="1"/>
              <a:t>9</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ACA2888-985B-4E8E-88A6-012FA274EDF1}" type="slidenum">
              <a:rPr lang="en-GB"/>
              <a:pPr>
                <a:defRPr/>
              </a:pPr>
              <a:t>‹#›</a:t>
            </a:fld>
            <a:endParaRPr lang="en-GB"/>
          </a:p>
        </p:txBody>
      </p:sp>
    </p:spTree>
    <p:extLst>
      <p:ext uri="{BB962C8B-B14F-4D97-AF65-F5344CB8AC3E}">
        <p14:creationId xmlns:p14="http://schemas.microsoft.com/office/powerpoint/2010/main" val="36839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CA0F6C-646D-4DB9-8B40-2A68089E09E1}" type="slidenum">
              <a:rPr lang="en-GB"/>
              <a:pPr>
                <a:defRPr/>
              </a:pPr>
              <a:t>‹#›</a:t>
            </a:fld>
            <a:endParaRPr lang="en-GB"/>
          </a:p>
        </p:txBody>
      </p:sp>
    </p:spTree>
    <p:extLst>
      <p:ext uri="{BB962C8B-B14F-4D97-AF65-F5344CB8AC3E}">
        <p14:creationId xmlns:p14="http://schemas.microsoft.com/office/powerpoint/2010/main" val="45594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252A5A-A9E1-4535-B6C9-57EC00AEA7AD}" type="slidenum">
              <a:rPr lang="en-GB"/>
              <a:pPr>
                <a:defRPr/>
              </a:pPr>
              <a:t>‹#›</a:t>
            </a:fld>
            <a:endParaRPr lang="en-GB"/>
          </a:p>
        </p:txBody>
      </p:sp>
    </p:spTree>
    <p:extLst>
      <p:ext uri="{BB962C8B-B14F-4D97-AF65-F5344CB8AC3E}">
        <p14:creationId xmlns:p14="http://schemas.microsoft.com/office/powerpoint/2010/main" val="235115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8B0B2D-EFBC-4CE7-868F-A61272A473C9}" type="slidenum">
              <a:rPr lang="en-GB"/>
              <a:pPr>
                <a:defRPr/>
              </a:pPr>
              <a:t>‹#›</a:t>
            </a:fld>
            <a:endParaRPr lang="en-GB"/>
          </a:p>
        </p:txBody>
      </p:sp>
    </p:spTree>
    <p:extLst>
      <p:ext uri="{BB962C8B-B14F-4D97-AF65-F5344CB8AC3E}">
        <p14:creationId xmlns:p14="http://schemas.microsoft.com/office/powerpoint/2010/main" val="89765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DCAA1B-BACC-470C-94A2-36EE8498BCF9}" type="slidenum">
              <a:rPr lang="en-GB"/>
              <a:pPr>
                <a:defRPr/>
              </a:pPr>
              <a:t>‹#›</a:t>
            </a:fld>
            <a:endParaRPr lang="en-GB"/>
          </a:p>
        </p:txBody>
      </p:sp>
    </p:spTree>
    <p:extLst>
      <p:ext uri="{BB962C8B-B14F-4D97-AF65-F5344CB8AC3E}">
        <p14:creationId xmlns:p14="http://schemas.microsoft.com/office/powerpoint/2010/main" val="90180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301562-18E5-4853-A3E2-8451C0B2E70B}" type="slidenum">
              <a:rPr lang="en-GB"/>
              <a:pPr>
                <a:defRPr/>
              </a:pPr>
              <a:t>‹#›</a:t>
            </a:fld>
            <a:endParaRPr lang="en-GB"/>
          </a:p>
        </p:txBody>
      </p:sp>
    </p:spTree>
    <p:extLst>
      <p:ext uri="{BB962C8B-B14F-4D97-AF65-F5344CB8AC3E}">
        <p14:creationId xmlns:p14="http://schemas.microsoft.com/office/powerpoint/2010/main" val="96867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804A04-C008-4BBB-A6C0-898DC0F8A8D2}" type="slidenum">
              <a:rPr lang="en-GB"/>
              <a:pPr>
                <a:defRPr/>
              </a:pPr>
              <a:t>‹#›</a:t>
            </a:fld>
            <a:endParaRPr lang="en-GB"/>
          </a:p>
        </p:txBody>
      </p:sp>
    </p:spTree>
    <p:extLst>
      <p:ext uri="{BB962C8B-B14F-4D97-AF65-F5344CB8AC3E}">
        <p14:creationId xmlns:p14="http://schemas.microsoft.com/office/powerpoint/2010/main" val="311820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73EEC9-BE99-4522-9A28-B257ACCE246F}" type="slidenum">
              <a:rPr lang="en-GB"/>
              <a:pPr>
                <a:defRPr/>
              </a:pPr>
              <a:t>‹#›</a:t>
            </a:fld>
            <a:endParaRPr lang="en-GB"/>
          </a:p>
        </p:txBody>
      </p:sp>
    </p:spTree>
    <p:extLst>
      <p:ext uri="{BB962C8B-B14F-4D97-AF65-F5344CB8AC3E}">
        <p14:creationId xmlns:p14="http://schemas.microsoft.com/office/powerpoint/2010/main" val="424686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5B1A738-E4CC-44EE-AD86-58C24CBCFCAF}" type="slidenum">
              <a:rPr lang="en-GB"/>
              <a:pPr>
                <a:defRPr/>
              </a:pPr>
              <a:t>‹#›</a:t>
            </a:fld>
            <a:endParaRPr lang="en-GB"/>
          </a:p>
        </p:txBody>
      </p:sp>
    </p:spTree>
    <p:extLst>
      <p:ext uri="{BB962C8B-B14F-4D97-AF65-F5344CB8AC3E}">
        <p14:creationId xmlns:p14="http://schemas.microsoft.com/office/powerpoint/2010/main" val="105659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27A0BD5-D29F-48BB-B1A6-FD031C8336AE}" type="slidenum">
              <a:rPr lang="en-GB"/>
              <a:pPr>
                <a:defRPr/>
              </a:pPr>
              <a:t>‹#›</a:t>
            </a:fld>
            <a:endParaRPr lang="en-GB"/>
          </a:p>
        </p:txBody>
      </p:sp>
    </p:spTree>
    <p:extLst>
      <p:ext uri="{BB962C8B-B14F-4D97-AF65-F5344CB8AC3E}">
        <p14:creationId xmlns:p14="http://schemas.microsoft.com/office/powerpoint/2010/main" val="360768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59ACEE-E8A9-464B-A2DA-76D0CB0ED424}" type="slidenum">
              <a:rPr lang="en-GB"/>
              <a:pPr>
                <a:defRPr/>
              </a:pPr>
              <a:t>‹#›</a:t>
            </a:fld>
            <a:endParaRPr lang="en-GB"/>
          </a:p>
        </p:txBody>
      </p:sp>
    </p:spTree>
    <p:extLst>
      <p:ext uri="{BB962C8B-B14F-4D97-AF65-F5344CB8AC3E}">
        <p14:creationId xmlns:p14="http://schemas.microsoft.com/office/powerpoint/2010/main" val="12524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78EA52-AE7F-466B-8B2F-90B230A89703}" type="slidenum">
              <a:rPr lang="en-GB"/>
              <a:pPr>
                <a:defRPr/>
              </a:pPr>
              <a:t>‹#›</a:t>
            </a:fld>
            <a:endParaRPr lang="en-GB"/>
          </a:p>
        </p:txBody>
      </p:sp>
    </p:spTree>
    <p:extLst>
      <p:ext uri="{BB962C8B-B14F-4D97-AF65-F5344CB8AC3E}">
        <p14:creationId xmlns:p14="http://schemas.microsoft.com/office/powerpoint/2010/main" val="229126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3FEE48-D4BC-48E7-85A3-1ED2B7DD1D33}" type="slidenum">
              <a:rPr lang="en-GB"/>
              <a:pPr>
                <a:defRPr/>
              </a:pPr>
              <a:t>‹#›</a:t>
            </a:fld>
            <a:endParaRPr lang="en-GB"/>
          </a:p>
        </p:txBody>
      </p:sp>
    </p:spTree>
    <p:extLst>
      <p:ext uri="{BB962C8B-B14F-4D97-AF65-F5344CB8AC3E}">
        <p14:creationId xmlns:p14="http://schemas.microsoft.com/office/powerpoint/2010/main" val="23340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812E6FB-28A3-46C3-808B-C7838976D1A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77875"/>
            <a:ext cx="7772400" cy="1470025"/>
          </a:xfrm>
        </p:spPr>
        <p:txBody>
          <a:bodyPr/>
          <a:lstStyle/>
          <a:p>
            <a:pPr eaLnBrk="1" hangingPunct="1"/>
            <a:r>
              <a:rPr lang="tr-TR" b="1" dirty="0" smtClean="0"/>
              <a:t>İnternet Teknolojisi</a:t>
            </a:r>
            <a:endParaRPr lang="en-GB" b="1" dirty="0" smtClean="0"/>
          </a:p>
        </p:txBody>
      </p:sp>
      <p:sp>
        <p:nvSpPr>
          <p:cNvPr id="3075" name="Rectangle 3"/>
          <p:cNvSpPr>
            <a:spLocks noGrp="1" noChangeArrowheads="1"/>
          </p:cNvSpPr>
          <p:nvPr>
            <p:ph type="subTitle" idx="1"/>
          </p:nvPr>
        </p:nvSpPr>
        <p:spPr>
          <a:xfrm>
            <a:off x="1371600" y="2533650"/>
            <a:ext cx="6221413" cy="1752600"/>
          </a:xfrm>
        </p:spPr>
        <p:txBody>
          <a:bodyPr/>
          <a:lstStyle/>
          <a:p>
            <a:pPr eaLnBrk="1" hangingPunct="1"/>
            <a:r>
              <a:rPr lang="tr-TR" sz="4000" dirty="0" smtClean="0"/>
              <a:t>(Temel </a:t>
            </a:r>
            <a:r>
              <a:rPr lang="tr-TR" sz="4000" dirty="0" smtClean="0"/>
              <a:t>Kavramlar)</a:t>
            </a:r>
            <a:endParaRPr lang="en-GB" sz="4000" dirty="0" smtClean="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Temel Kavramlar</a:t>
            </a:r>
          </a:p>
        </p:txBody>
      </p:sp>
      <p:sp>
        <p:nvSpPr>
          <p:cNvPr id="7" name="Rectangle 3"/>
          <p:cNvSpPr txBox="1">
            <a:spLocks noChangeArrowheads="1"/>
          </p:cNvSpPr>
          <p:nvPr/>
        </p:nvSpPr>
        <p:spPr bwMode="auto">
          <a:xfrm>
            <a:off x="620433" y="1869142"/>
            <a:ext cx="7974927" cy="198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Hızla gelişen bilişim teknolojileri hayatımıza yeni kavramlar getirdi ve kullanılan kavramlar her geçen gün artmaktır.</a:t>
            </a:r>
          </a:p>
          <a:p>
            <a:pPr>
              <a:buFont typeface="Wingdings" pitchFamily="2" charset="2"/>
              <a:buChar char="ü"/>
            </a:pPr>
            <a:endParaRPr lang="tr-TR" sz="1800" dirty="0" smtClean="0"/>
          </a:p>
          <a:p>
            <a:pPr>
              <a:buFont typeface="Wingdings" pitchFamily="2" charset="2"/>
              <a:buChar char="ü"/>
            </a:pPr>
            <a:endParaRPr lang="tr-TR" sz="1800" dirty="0" smtClean="0"/>
          </a:p>
          <a:p>
            <a:pPr>
              <a:buFont typeface="Wingdings" pitchFamily="2" charset="2"/>
              <a:buChar char="ü"/>
            </a:pPr>
            <a:r>
              <a:rPr lang="tr-TR" sz="1800" dirty="0" smtClean="0"/>
              <a:t>Yeni terimler  günlük yaşamımızın bir parçası haline geldi. Bu kavramlara örnek olarak link (bağlantı), server(sunucu), browser(tarayıcı) vb. verilebilir.</a:t>
            </a:r>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WWW (</a:t>
            </a:r>
            <a:r>
              <a:rPr lang="tr-TR" sz="2000" b="1" dirty="0" err="1" smtClean="0"/>
              <a:t>World</a:t>
            </a:r>
            <a:r>
              <a:rPr lang="tr-TR" sz="2000" b="1" dirty="0" smtClean="0"/>
              <a:t> </a:t>
            </a:r>
            <a:r>
              <a:rPr lang="tr-TR" sz="2000" b="1" dirty="0" err="1" smtClean="0"/>
              <a:t>Wide</a:t>
            </a:r>
            <a:r>
              <a:rPr lang="tr-TR" sz="2000" b="1" dirty="0" smtClean="0"/>
              <a:t> Web)</a:t>
            </a:r>
          </a:p>
        </p:txBody>
      </p:sp>
      <p:sp>
        <p:nvSpPr>
          <p:cNvPr id="7" name="Rectangle 3"/>
          <p:cNvSpPr txBox="1">
            <a:spLocks noChangeArrowheads="1"/>
          </p:cNvSpPr>
          <p:nvPr/>
        </p:nvSpPr>
        <p:spPr bwMode="auto">
          <a:xfrm>
            <a:off x="620433" y="1869142"/>
            <a:ext cx="7974927" cy="344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WWW İngilizce “</a:t>
            </a:r>
            <a:r>
              <a:rPr lang="tr-TR" sz="1800" dirty="0" err="1" smtClean="0"/>
              <a:t>World</a:t>
            </a:r>
            <a:r>
              <a:rPr lang="tr-TR" sz="1800" dirty="0" smtClean="0"/>
              <a:t> </a:t>
            </a:r>
            <a:r>
              <a:rPr lang="tr-TR" sz="1800" dirty="0" err="1" smtClean="0"/>
              <a:t>Wide</a:t>
            </a:r>
            <a:r>
              <a:rPr lang="tr-TR" sz="1800" dirty="0" smtClean="0"/>
              <a:t> Web” ifadesinin baş harflerinden oluşmaktadır. </a:t>
            </a:r>
          </a:p>
          <a:p>
            <a:pPr>
              <a:buFont typeface="Wingdings" pitchFamily="2" charset="2"/>
              <a:buChar char="ü"/>
            </a:pPr>
            <a:r>
              <a:rPr lang="tr-TR" sz="1800" dirty="0" smtClean="0"/>
              <a:t>WWW kavramının kelime anlamı ise dünya çapındaki yayılmış ağdır.</a:t>
            </a:r>
          </a:p>
          <a:p>
            <a:pPr>
              <a:buFont typeface="Wingdings" pitchFamily="2" charset="2"/>
              <a:buChar char="ü"/>
            </a:pPr>
            <a:r>
              <a:rPr lang="tr-TR" sz="1800" dirty="0" smtClean="0"/>
              <a:t>WWW yapısı ortaya çıkmadan önce internet sistemi sadece metin (</a:t>
            </a:r>
            <a:r>
              <a:rPr lang="tr-TR" sz="1800" dirty="0" err="1" smtClean="0"/>
              <a:t>text</a:t>
            </a:r>
            <a:r>
              <a:rPr lang="tr-TR" sz="1800" dirty="0" smtClean="0"/>
              <a:t>) yapılarından oluşuyordu. </a:t>
            </a:r>
          </a:p>
          <a:p>
            <a:pPr>
              <a:buFont typeface="Wingdings" pitchFamily="2" charset="2"/>
              <a:buChar char="ü"/>
            </a:pPr>
            <a:r>
              <a:rPr lang="tr-TR" sz="1800" dirty="0" smtClean="0"/>
              <a:t>WWW sunucuları ile birlikte internet üzerinden sadece metin dosyaları değil, web sunucular üzerinden resim, müzik veya </a:t>
            </a:r>
            <a:r>
              <a:rPr lang="tr-TR" sz="1800" dirty="0" err="1" smtClean="0"/>
              <a:t>flash</a:t>
            </a:r>
            <a:r>
              <a:rPr lang="tr-TR" sz="1800" dirty="0" smtClean="0"/>
              <a:t> dosyaları gibi görsel, sesli ve hareketli içerikler internet sitelerinde kullanılmaya başlamıştır.</a:t>
            </a:r>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68" y="4374860"/>
            <a:ext cx="1967897" cy="134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İnternet Tarayıcısı (Web Browser)</a:t>
            </a:r>
          </a:p>
        </p:txBody>
      </p:sp>
      <p:sp>
        <p:nvSpPr>
          <p:cNvPr id="7" name="Rectangle 3"/>
          <p:cNvSpPr txBox="1">
            <a:spLocks noChangeArrowheads="1"/>
          </p:cNvSpPr>
          <p:nvPr/>
        </p:nvSpPr>
        <p:spPr bwMode="auto">
          <a:xfrm>
            <a:off x="620433" y="1869144"/>
            <a:ext cx="7974927" cy="214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Kullanıcı ile web siteleri arasındaki bağlantıyı sağlayan görsel yazılımlardır. </a:t>
            </a:r>
          </a:p>
          <a:p>
            <a:pPr>
              <a:buFont typeface="Wingdings" pitchFamily="2" charset="2"/>
              <a:buChar char="ü"/>
            </a:pPr>
            <a:r>
              <a:rPr lang="tr-TR" sz="1800" dirty="0" smtClean="0"/>
              <a:t>İnternet kullanıcısın bilgisayarı ile internet sitelerinin depolandığı bilgisayarlar(web server) arasında kurulan bağlantıyı sağlarlar. </a:t>
            </a:r>
          </a:p>
          <a:p>
            <a:pPr>
              <a:buFont typeface="Wingdings" pitchFamily="2" charset="2"/>
              <a:buChar char="ü"/>
            </a:pPr>
            <a:r>
              <a:rPr lang="tr-TR" sz="1800" dirty="0" smtClean="0"/>
              <a:t>Bağlantı esnasında verilerin karşılıklı olarak güvenli bir şekilde transfer edilmesi için gerekli olan şifreleme ve gerekli güvenliğinin sağlanması gibi işleri yerine getirirler.</a:t>
            </a:r>
          </a:p>
          <a:p>
            <a:pPr>
              <a:buFont typeface="Wingdings" pitchFamily="2" charset="2"/>
              <a:buChar char="ü"/>
            </a:pPr>
            <a:endParaRPr lang="tr-TR" sz="1800" dirty="0" smtClean="0"/>
          </a:p>
          <a:p>
            <a:pPr algn="just">
              <a:lnSpc>
                <a:spcPct val="150000"/>
              </a:lnSpc>
              <a:spcAft>
                <a:spcPts val="1000"/>
              </a:spcAft>
            </a:pPr>
            <a:r>
              <a:rPr lang="tr-TR" sz="1800" dirty="0" smtClean="0">
                <a:latin typeface="Calibri"/>
                <a:ea typeface="Calibri"/>
                <a:cs typeface="Times New Roman"/>
              </a:rPr>
              <a:t>Günümüzde en bilinen ve en çok kullanılan internet tarayıcıları;</a:t>
            </a:r>
          </a:p>
          <a:p>
            <a:endParaRPr lang="tr-TR" sz="1800" dirty="0" smtClean="0"/>
          </a:p>
          <a:p>
            <a:pPr>
              <a:buNone/>
            </a:pPr>
            <a:endParaRPr lang="tr-TR" sz="1800" dirty="0" smtClean="0"/>
          </a:p>
          <a:p>
            <a:endParaRPr lang="tr-TR" sz="1800"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sp>
        <p:nvSpPr>
          <p:cNvPr id="27" name="Rectangle 3"/>
          <p:cNvSpPr txBox="1">
            <a:spLocks noChangeArrowheads="1"/>
          </p:cNvSpPr>
          <p:nvPr/>
        </p:nvSpPr>
        <p:spPr bwMode="auto">
          <a:xfrm>
            <a:off x="1463041" y="4738619"/>
            <a:ext cx="2586445" cy="117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Explorer</a:t>
            </a:r>
          </a:p>
          <a:p>
            <a:pPr>
              <a:buFont typeface="Wingdings" pitchFamily="2" charset="2"/>
              <a:buChar char="ü"/>
            </a:pPr>
            <a:r>
              <a:rPr lang="tr-TR" sz="1800" dirty="0" err="1" smtClean="0"/>
              <a:t>Mozilla</a:t>
            </a:r>
            <a:r>
              <a:rPr lang="tr-TR" sz="1800" dirty="0" smtClean="0"/>
              <a:t> </a:t>
            </a:r>
            <a:r>
              <a:rPr lang="tr-TR" sz="1800" dirty="0" err="1" smtClean="0"/>
              <a:t>Firefox</a:t>
            </a:r>
            <a:endParaRPr lang="tr-TR" sz="1800" dirty="0" smtClean="0"/>
          </a:p>
          <a:p>
            <a:pPr>
              <a:buFont typeface="Wingdings" pitchFamily="2" charset="2"/>
              <a:buChar char="ü"/>
            </a:pPr>
            <a:r>
              <a:rPr lang="tr-TR" sz="1800" dirty="0" err="1" smtClean="0"/>
              <a:t>Google</a:t>
            </a:r>
            <a:r>
              <a:rPr lang="tr-TR" sz="1800" dirty="0" smtClean="0"/>
              <a:t> </a:t>
            </a:r>
            <a:r>
              <a:rPr lang="tr-TR" sz="1800" dirty="0" err="1" smtClean="0"/>
              <a:t>Chrome</a:t>
            </a:r>
            <a:r>
              <a:rPr lang="tr-TR" sz="1800" dirty="0" smtClean="0"/>
              <a:t> </a:t>
            </a:r>
          </a:p>
          <a:p>
            <a:pPr>
              <a:buNone/>
            </a:pPr>
            <a:endParaRPr lang="tr-TR" sz="1800" dirty="0" smtClean="0"/>
          </a:p>
          <a:p>
            <a:endParaRPr lang="tr-TR" sz="1800"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sp>
        <p:nvSpPr>
          <p:cNvPr id="28" name="Rectangle 3"/>
          <p:cNvSpPr txBox="1">
            <a:spLocks noChangeArrowheads="1"/>
          </p:cNvSpPr>
          <p:nvPr/>
        </p:nvSpPr>
        <p:spPr bwMode="auto">
          <a:xfrm>
            <a:off x="5194665" y="4760390"/>
            <a:ext cx="2342604" cy="117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Ø"/>
            </a:pPr>
            <a:r>
              <a:rPr lang="tr-TR" sz="1800" dirty="0" smtClean="0"/>
              <a:t>Opera</a:t>
            </a:r>
          </a:p>
          <a:p>
            <a:pPr>
              <a:buFont typeface="Wingdings" pitchFamily="2" charset="2"/>
              <a:buChar char="Ø"/>
            </a:pPr>
            <a:r>
              <a:rPr lang="tr-TR" sz="1800" dirty="0" err="1" smtClean="0"/>
              <a:t>Maxthon</a:t>
            </a:r>
            <a:endParaRPr lang="tr-TR" sz="1800" dirty="0" smtClean="0"/>
          </a:p>
          <a:p>
            <a:pPr>
              <a:buFont typeface="Wingdings" pitchFamily="2" charset="2"/>
              <a:buChar char="Ø"/>
            </a:pPr>
            <a:r>
              <a:rPr lang="tr-TR" sz="1800" dirty="0" smtClean="0"/>
              <a:t>Apple </a:t>
            </a:r>
            <a:r>
              <a:rPr lang="tr-TR" sz="1800" dirty="0" smtClean="0"/>
              <a:t>Safari</a:t>
            </a:r>
            <a:endParaRPr lang="tr-TR" sz="2000" dirty="0" smtClean="0"/>
          </a:p>
          <a:p>
            <a:pPr>
              <a:buNone/>
            </a:pPr>
            <a:endParaRPr lang="tr-TR" sz="1800" dirty="0" smtClean="0"/>
          </a:p>
          <a:p>
            <a:endParaRPr lang="tr-TR" sz="1800"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pic>
        <p:nvPicPr>
          <p:cNvPr id="29" name="28 Resim"/>
          <p:cNvPicPr/>
          <p:nvPr/>
        </p:nvPicPr>
        <p:blipFill>
          <a:blip r:embed="rId3" cstate="print"/>
          <a:srcRect/>
          <a:stretch>
            <a:fillRect/>
          </a:stretch>
        </p:blipFill>
        <p:spPr bwMode="auto">
          <a:xfrm>
            <a:off x="6817057" y="4098208"/>
            <a:ext cx="2326943" cy="1483161"/>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Web Sayfası</a:t>
            </a:r>
          </a:p>
        </p:txBody>
      </p:sp>
      <p:sp>
        <p:nvSpPr>
          <p:cNvPr id="7" name="Rectangle 3"/>
          <p:cNvSpPr txBox="1">
            <a:spLocks noChangeArrowheads="1"/>
          </p:cNvSpPr>
          <p:nvPr/>
        </p:nvSpPr>
        <p:spPr bwMode="auto">
          <a:xfrm>
            <a:off x="620433" y="1869143"/>
            <a:ext cx="8523567"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siteleri içerisinde bulunan metin, resim, ses ve görsel olarak zenginleştirilmiş yapılardan oluşan sayfalardır.</a:t>
            </a:r>
          </a:p>
          <a:p>
            <a:pPr>
              <a:buFont typeface="Wingdings" pitchFamily="2" charset="2"/>
              <a:buChar char="ü"/>
            </a:pPr>
            <a:r>
              <a:rPr lang="tr-TR" sz="1800" dirty="0" smtClean="0"/>
              <a:t>Bir web adresinde bulunan sayfalarının toplamı web sitelerini oluşturmaktadır. </a:t>
            </a:r>
          </a:p>
          <a:p>
            <a:pPr>
              <a:buFont typeface="Wingdings" pitchFamily="2" charset="2"/>
              <a:buChar char="ü"/>
            </a:pPr>
            <a:r>
              <a:rPr lang="tr-TR" sz="1800" dirty="0" smtClean="0"/>
              <a:t>Web sayfaları HTML, ASP, PHP ve diğer programlama dilleri ile oluşturulmuş olabilirler. </a:t>
            </a:r>
          </a:p>
          <a:p>
            <a:pPr>
              <a:buFont typeface="Wingdings" pitchFamily="2" charset="2"/>
              <a:buChar char="ü"/>
            </a:pPr>
            <a:r>
              <a:rPr lang="tr-TR" sz="1800" dirty="0" smtClean="0"/>
              <a:t>Temel olarak web sayfaları dinamik ve sabit içerikli sayfalar olarak ikiye ayrılırlar. Bir internet adresinde hem sabit ve  dinamik içerikli sayfalar aynı anda bulunabilir.</a:t>
            </a:r>
          </a:p>
          <a:p>
            <a:pPr>
              <a:buFont typeface="Wingdings" pitchFamily="2" charset="2"/>
              <a:buChar char="ü"/>
            </a:pPr>
            <a:endParaRPr lang="tr-TR" sz="1800" dirty="0" smtClean="0"/>
          </a:p>
          <a:p>
            <a:pPr lvl="1"/>
            <a:r>
              <a:rPr lang="tr-TR" sz="1400" b="1" dirty="0" smtClean="0"/>
              <a:t>Dinamik içerikli web </a:t>
            </a:r>
            <a:r>
              <a:rPr lang="tr-TR" sz="1400" b="1" dirty="0" smtClean="0"/>
              <a:t>sayfaları</a:t>
            </a:r>
            <a:endParaRPr lang="tr-TR" sz="1400" dirty="0" smtClean="0"/>
          </a:p>
          <a:p>
            <a:pPr lvl="1"/>
            <a:r>
              <a:rPr lang="tr-TR" sz="1400" b="1" dirty="0" smtClean="0"/>
              <a:t>Sabit içerikli web </a:t>
            </a:r>
            <a:r>
              <a:rPr lang="tr-TR" sz="1400" b="1" dirty="0" smtClean="0"/>
              <a:t>sayfaları</a:t>
            </a:r>
            <a:endParaRPr lang="tr-TR" sz="1400" b="1"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576" y="3996726"/>
            <a:ext cx="3597396" cy="19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Web Sitesi</a:t>
            </a:r>
          </a:p>
        </p:txBody>
      </p:sp>
      <p:sp>
        <p:nvSpPr>
          <p:cNvPr id="7" name="Rectangle 3"/>
          <p:cNvSpPr txBox="1">
            <a:spLocks noChangeArrowheads="1"/>
          </p:cNvSpPr>
          <p:nvPr/>
        </p:nvSpPr>
        <p:spPr bwMode="auto">
          <a:xfrm>
            <a:off x="620433" y="1869143"/>
            <a:ext cx="8523567"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Web sitesi, programcılar ve tasarımcılar tarafından çeşitli programlar ve  programlama dilleri (HTML, ASP, JAVA vb.) ile oluşturulan web sayfalarından meydana gelen internet siteleridir. </a:t>
            </a:r>
          </a:p>
          <a:p>
            <a:pPr>
              <a:buFont typeface="Wingdings" pitchFamily="2" charset="2"/>
              <a:buChar char="ü"/>
            </a:pPr>
            <a:r>
              <a:rPr lang="tr-TR" sz="1800" dirty="0" smtClean="0"/>
              <a:t>Web sitelerine internet tarayıcıları kullanarak internet adresleri </a:t>
            </a:r>
          </a:p>
          <a:p>
            <a:pPr>
              <a:buNone/>
            </a:pPr>
            <a:r>
              <a:rPr lang="tr-TR" sz="1800" dirty="0" smtClean="0"/>
              <a:t>	(örn. </a:t>
            </a:r>
            <a:r>
              <a:rPr lang="tr-TR" sz="1800" u="sng" dirty="0" smtClean="0"/>
              <a:t>www.</a:t>
            </a:r>
            <a:r>
              <a:rPr lang="tr-TR" sz="1800" u="sng" dirty="0" err="1" smtClean="0"/>
              <a:t>marmara</a:t>
            </a:r>
            <a:r>
              <a:rPr lang="tr-TR" sz="1800" u="sng" dirty="0" smtClean="0"/>
              <a:t>.edu.tr) </a:t>
            </a:r>
            <a:r>
              <a:rPr lang="tr-TR" sz="1800" dirty="0" smtClean="0"/>
              <a:t>üzerinden ulaşılır. </a:t>
            </a:r>
          </a:p>
          <a:p>
            <a:pPr>
              <a:buFont typeface="Wingdings" pitchFamily="2" charset="2"/>
              <a:buChar char="ü"/>
            </a:pPr>
            <a:r>
              <a:rPr lang="tr-TR" sz="1800" dirty="0" smtClean="0"/>
              <a:t> Web siteleri, web sunucuları(server) içerisinde barındırılırlar. </a:t>
            </a:r>
          </a:p>
          <a:p>
            <a:endParaRPr lang="tr-TR" sz="1800" dirty="0" smtClean="0"/>
          </a:p>
          <a:p>
            <a:pPr>
              <a:buFont typeface="Wingdings" pitchFamily="2" charset="2"/>
              <a:buChar char="ü"/>
            </a:pPr>
            <a:r>
              <a:rPr lang="tr-TR" sz="1600" u="sng" dirty="0" smtClean="0"/>
              <a:t>Bazı Web Siteleri</a:t>
            </a:r>
          </a:p>
          <a:p>
            <a:pPr>
              <a:buNone/>
            </a:pPr>
            <a:endParaRPr lang="tr-TR" sz="1600" u="sng" dirty="0" smtClean="0"/>
          </a:p>
          <a:p>
            <a:pPr lvl="1"/>
            <a:r>
              <a:rPr lang="tr-TR" sz="1400" dirty="0" smtClean="0"/>
              <a:t>www.</a:t>
            </a:r>
            <a:r>
              <a:rPr lang="tr-TR" sz="1400" dirty="0" err="1" smtClean="0"/>
              <a:t>sirnak</a:t>
            </a:r>
            <a:r>
              <a:rPr lang="tr-TR" sz="1400" dirty="0" smtClean="0"/>
              <a:t>.edu.tr</a:t>
            </a:r>
          </a:p>
          <a:p>
            <a:pPr lvl="1"/>
            <a:r>
              <a:rPr lang="tr-TR" sz="1400" dirty="0" smtClean="0"/>
              <a:t>www.</a:t>
            </a:r>
            <a:r>
              <a:rPr lang="tr-TR" sz="1400" dirty="0" err="1" smtClean="0"/>
              <a:t>marmara</a:t>
            </a:r>
            <a:r>
              <a:rPr lang="tr-TR" sz="1400" dirty="0" smtClean="0"/>
              <a:t>.edu.tr</a:t>
            </a:r>
          </a:p>
          <a:p>
            <a:pPr lvl="1"/>
            <a:r>
              <a:rPr lang="tr-TR" sz="1400" dirty="0" smtClean="0"/>
              <a:t>www.yok.gov.tr</a:t>
            </a:r>
          </a:p>
          <a:p>
            <a:pPr lvl="1"/>
            <a:r>
              <a:rPr lang="tr-TR" sz="1400" dirty="0" smtClean="0"/>
              <a:t>www.</a:t>
            </a:r>
            <a:r>
              <a:rPr lang="tr-TR" sz="1400" dirty="0" err="1" smtClean="0"/>
              <a:t>anadoluweb</a:t>
            </a:r>
            <a:r>
              <a:rPr lang="tr-TR" sz="1400" dirty="0" smtClean="0"/>
              <a:t>.com</a:t>
            </a:r>
          </a:p>
          <a:p>
            <a:pPr lvl="1"/>
            <a:endParaRPr lang="tr-TR" sz="1400" b="1"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Web Sayfası</a:t>
            </a:r>
          </a:p>
        </p:txBody>
      </p:sp>
      <p:sp>
        <p:nvSpPr>
          <p:cNvPr id="7" name="Rectangle 3"/>
          <p:cNvSpPr txBox="1">
            <a:spLocks noChangeArrowheads="1"/>
          </p:cNvSpPr>
          <p:nvPr/>
        </p:nvSpPr>
        <p:spPr bwMode="auto">
          <a:xfrm>
            <a:off x="620433" y="1869143"/>
            <a:ext cx="8523567" cy="91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İnternet siteleri içerisinde bulunan metin, resim, ses ve görsel olarak zenginleştirilmiş yapılardan oluşan sayfalardır.</a:t>
            </a:r>
          </a:p>
          <a:p>
            <a:pPr lvl="1"/>
            <a:endParaRPr lang="tr-TR" sz="1400" b="1" dirty="0" smtClean="0"/>
          </a:p>
          <a:p>
            <a:pPr lvl="1">
              <a:buNone/>
            </a:pPr>
            <a:endParaRPr lang="tr-TR" sz="1400" b="1"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sp>
        <p:nvSpPr>
          <p:cNvPr id="6" name="Rectangle 3"/>
          <p:cNvSpPr txBox="1">
            <a:spLocks noChangeArrowheads="1"/>
          </p:cNvSpPr>
          <p:nvPr/>
        </p:nvSpPr>
        <p:spPr bwMode="auto">
          <a:xfrm>
            <a:off x="182880" y="2731292"/>
            <a:ext cx="3997234" cy="30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buFont typeface="Wingdings" pitchFamily="2" charset="2"/>
              <a:buChar char="ü"/>
            </a:pPr>
            <a:r>
              <a:rPr lang="tr-TR" sz="1600" b="1" dirty="0" smtClean="0"/>
              <a:t>Sabit içerikli web sayfaları:</a:t>
            </a:r>
          </a:p>
          <a:p>
            <a:pPr>
              <a:buNone/>
            </a:pPr>
            <a:endParaRPr lang="tr-TR" sz="1600" dirty="0" smtClean="0"/>
          </a:p>
          <a:p>
            <a:pPr>
              <a:buFont typeface="Wingdings" pitchFamily="2" charset="2"/>
              <a:buChar char="ü"/>
            </a:pPr>
            <a:r>
              <a:rPr lang="tr-TR" sz="1600" dirty="0" smtClean="0"/>
              <a:t>İnternet kullanıcısı sabit içerikli bir sayfayı ne zaman açar  ise her zaman aynı içeriğin görüntülendiği sayfalardır. Bu tür sayfalarda sayfa içeriği zamana ve kullanıcı isteğine göre değişmez. En bilinen örnekleri, kurumların veya şirketlerin tanıtım ve iletişim sayfalarıdır. </a:t>
            </a:r>
            <a:endParaRPr lang="tr-TR" sz="1600" b="1" dirty="0" smtClean="0"/>
          </a:p>
          <a:p>
            <a:pPr lvl="1"/>
            <a:endParaRPr lang="tr-TR" sz="1600" b="1" dirty="0" smtClean="0"/>
          </a:p>
          <a:p>
            <a:pPr>
              <a:buNone/>
            </a:pPr>
            <a:endParaRPr lang="tr-TR" sz="2000" dirty="0" smtClean="0"/>
          </a:p>
          <a:p>
            <a:pPr>
              <a:buFont typeface="Wingdings" pitchFamily="2" charset="2"/>
              <a:buChar char="ü"/>
            </a:pPr>
            <a:endParaRPr lang="tr-TR" sz="2000" dirty="0" smtClean="0"/>
          </a:p>
          <a:p>
            <a:pPr lvl="0">
              <a:lnSpc>
                <a:spcPct val="150000"/>
              </a:lnSpc>
              <a:buNone/>
            </a:pPr>
            <a:endParaRPr lang="tr-TR" sz="2000" b="1" dirty="0" smtClean="0"/>
          </a:p>
        </p:txBody>
      </p:sp>
      <p:sp>
        <p:nvSpPr>
          <p:cNvPr id="8" name="Rectangle 3"/>
          <p:cNvSpPr txBox="1">
            <a:spLocks noChangeArrowheads="1"/>
          </p:cNvSpPr>
          <p:nvPr/>
        </p:nvSpPr>
        <p:spPr bwMode="auto">
          <a:xfrm>
            <a:off x="4532811" y="2805316"/>
            <a:ext cx="4110445" cy="30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b="1" dirty="0" smtClean="0"/>
              <a:t>Dinamik içerikli web sayfaları:</a:t>
            </a:r>
            <a:endParaRPr lang="tr-TR" sz="1600" dirty="0" smtClean="0"/>
          </a:p>
          <a:p>
            <a:pPr>
              <a:buFont typeface="Wingdings" pitchFamily="2" charset="2"/>
              <a:buChar char="ü"/>
            </a:pPr>
            <a:endParaRPr lang="tr-TR" sz="2000" dirty="0" smtClean="0"/>
          </a:p>
          <a:p>
            <a:pPr>
              <a:buFont typeface="Wingdings" pitchFamily="2" charset="2"/>
              <a:buChar char="ü"/>
            </a:pPr>
            <a:r>
              <a:rPr lang="tr-TR" sz="1600" dirty="0" smtClean="0"/>
              <a:t>Web sayfalarının içeriğinin kullanıcılara ve duruma göre değiştiği sayfalardır. Değişen içerikli web sayfalarında kullanıcı isteklerine göre web sayfası değişmektedir. En sık kullanılan örneği internet üzerinden alış veriş yapılan mağazalardan içeriğin kullanıcı isteklerine göre filtrelenmesidir.  İnternet bankacılığı sayfaları da birer dinamik sayfadır.</a:t>
            </a:r>
          </a:p>
          <a:p>
            <a:pPr>
              <a:buFont typeface="Wingdings" pitchFamily="2" charset="2"/>
              <a:buChar char="ü"/>
            </a:pPr>
            <a:endParaRPr lang="tr-TR" sz="2000" dirty="0" smtClean="0"/>
          </a:p>
          <a:p>
            <a:pPr lvl="0">
              <a:lnSpc>
                <a:spcPct val="150000"/>
              </a:lnSpc>
              <a:buNone/>
            </a:pPr>
            <a:endParaRPr lang="tr-TR" sz="20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7" name="Rectangle 3"/>
          <p:cNvSpPr txBox="1">
            <a:spLocks noChangeArrowheads="1"/>
          </p:cNvSpPr>
          <p:nvPr/>
        </p:nvSpPr>
        <p:spPr bwMode="auto">
          <a:xfrm>
            <a:off x="418011" y="1869143"/>
            <a:ext cx="3971109" cy="316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dirty="0" smtClean="0"/>
              <a:t>Bağlantı (</a:t>
            </a:r>
            <a:r>
              <a:rPr lang="tr-TR" sz="1800" b="1" dirty="0" smtClean="0"/>
              <a:t>Link</a:t>
            </a:r>
            <a:r>
              <a:rPr lang="tr-TR" sz="1800" b="1" dirty="0" smtClean="0"/>
              <a:t>)</a:t>
            </a:r>
          </a:p>
          <a:p>
            <a:pPr lvl="0">
              <a:buFont typeface="Wingdings" pitchFamily="2" charset="2"/>
              <a:buChar char="ü"/>
            </a:pPr>
            <a:endParaRPr lang="tr-TR" sz="1800" b="1" cap="all" dirty="0" smtClean="0"/>
          </a:p>
          <a:p>
            <a:pPr>
              <a:buFont typeface="Courier New" pitchFamily="49" charset="0"/>
              <a:buChar char="o"/>
            </a:pPr>
            <a:r>
              <a:rPr lang="tr-TR" sz="1600" dirty="0" smtClean="0"/>
              <a:t>Sayfalar arasında bağlantıları sağlamak için kullanılan metin, grafik ve resimlerdir... Kullanıcılar bağlantı içeren bir butona veya resme tıklayarak, buton üzerine daha önceden tanımlanmış sayfaya yönlendirilir. </a:t>
            </a:r>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sp>
        <p:nvSpPr>
          <p:cNvPr id="8" name="Rectangle 3"/>
          <p:cNvSpPr txBox="1">
            <a:spLocks noChangeArrowheads="1"/>
          </p:cNvSpPr>
          <p:nvPr/>
        </p:nvSpPr>
        <p:spPr bwMode="auto">
          <a:xfrm>
            <a:off x="4855028" y="1789611"/>
            <a:ext cx="3971109" cy="388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dirty="0" smtClean="0"/>
              <a:t>Köprü (</a:t>
            </a:r>
            <a:r>
              <a:rPr lang="tr-TR" sz="1800" b="1" dirty="0" err="1" smtClean="0"/>
              <a:t>Hyper</a:t>
            </a:r>
            <a:r>
              <a:rPr lang="tr-TR" sz="1800" b="1" dirty="0" smtClean="0"/>
              <a:t>-Link)</a:t>
            </a:r>
          </a:p>
          <a:p>
            <a:pPr lvl="0">
              <a:buFont typeface="Wingdings" pitchFamily="2" charset="2"/>
              <a:buChar char="ü"/>
            </a:pPr>
            <a:endParaRPr lang="tr-TR" sz="1800" b="1" cap="all" dirty="0" smtClean="0"/>
          </a:p>
          <a:p>
            <a:pPr>
              <a:buFont typeface="Courier New" pitchFamily="49" charset="0"/>
              <a:buChar char="o"/>
            </a:pPr>
            <a:r>
              <a:rPr lang="tr-TR" sz="1600" dirty="0" smtClean="0"/>
              <a:t>Bağlantı (Link) ile aynı işlevi görürler ve bir birleri yerine kullanılabilen ifadelerdir.  Aralarındaki fark ise köprüde üzerlerine tıklandığı zaman aynı site içerisindeki sayfaları bir birine bağlamak için değil farklı web sitelerine veya farklı web sitelerinde bulunan sayfalara erişmek için kullanılmaktadır.</a:t>
            </a: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52" y="4374464"/>
            <a:ext cx="2573976" cy="174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7" name="Rectangle 3"/>
          <p:cNvSpPr txBox="1">
            <a:spLocks noChangeArrowheads="1"/>
          </p:cNvSpPr>
          <p:nvPr/>
        </p:nvSpPr>
        <p:spPr bwMode="auto">
          <a:xfrm>
            <a:off x="418011" y="1869143"/>
            <a:ext cx="8216538" cy="316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Wingdings" pitchFamily="2" charset="2"/>
              <a:buChar char="ü"/>
            </a:pPr>
            <a:r>
              <a:rPr lang="tr-TR" sz="1800" b="1" dirty="0" err="1" smtClean="0"/>
              <a:t>AnaSayfa</a:t>
            </a:r>
            <a:r>
              <a:rPr lang="tr-TR" sz="1800" b="1" dirty="0" smtClean="0"/>
              <a:t> (</a:t>
            </a:r>
            <a:r>
              <a:rPr lang="tr-TR" sz="1800" b="1" dirty="0" err="1" smtClean="0"/>
              <a:t>Home</a:t>
            </a:r>
            <a:r>
              <a:rPr lang="tr-TR" sz="1800" b="1" dirty="0" smtClean="0"/>
              <a:t> </a:t>
            </a:r>
            <a:r>
              <a:rPr lang="tr-TR" sz="1800" b="1" dirty="0" err="1" smtClean="0"/>
              <a:t>Page</a:t>
            </a:r>
            <a:r>
              <a:rPr lang="tr-TR" sz="1800" b="1" dirty="0" smtClean="0"/>
              <a:t>)</a:t>
            </a:r>
          </a:p>
          <a:p>
            <a:pPr lvl="0">
              <a:buFont typeface="Wingdings" pitchFamily="2" charset="2"/>
              <a:buChar char="ü"/>
            </a:pPr>
            <a:endParaRPr lang="tr-TR" sz="1800" b="1" cap="all" dirty="0" smtClean="0"/>
          </a:p>
          <a:p>
            <a:pPr>
              <a:buFont typeface="Courier New" pitchFamily="49" charset="0"/>
              <a:buChar char="o"/>
            </a:pPr>
            <a:r>
              <a:rPr lang="tr-TR" sz="1600" dirty="0" smtClean="0"/>
              <a:t>Web sitesi açıldığı anda ilk  olarak görüntülenen web sayfasına </a:t>
            </a:r>
            <a:r>
              <a:rPr lang="tr-TR" sz="1600" u="sng" dirty="0" smtClean="0"/>
              <a:t>Ana Sayfa</a:t>
            </a:r>
            <a:r>
              <a:rPr lang="tr-TR" sz="1600" dirty="0" smtClean="0"/>
              <a:t>(</a:t>
            </a:r>
            <a:r>
              <a:rPr lang="tr-TR" sz="1600" dirty="0" err="1" smtClean="0"/>
              <a:t>Home</a:t>
            </a:r>
            <a:r>
              <a:rPr lang="tr-TR" sz="1600" dirty="0" smtClean="0"/>
              <a:t> </a:t>
            </a:r>
            <a:r>
              <a:rPr lang="tr-TR" sz="1600" dirty="0" err="1" smtClean="0"/>
              <a:t>Page</a:t>
            </a:r>
            <a:r>
              <a:rPr lang="tr-TR" sz="1600" dirty="0" smtClean="0"/>
              <a:t>) denilmektedir. </a:t>
            </a:r>
          </a:p>
          <a:p>
            <a:pPr>
              <a:buFont typeface="Courier New" pitchFamily="49" charset="0"/>
              <a:buChar char="o"/>
            </a:pPr>
            <a:r>
              <a:rPr lang="tr-TR" sz="1600" dirty="0" smtClean="0"/>
              <a:t>Ana sayfa üzerinde genel olarak tanıtıcı bilgiler ve site içerisinde bulunan diğer sayfalara erişim linkleri bulunmaktadır. </a:t>
            </a:r>
          </a:p>
          <a:p>
            <a:pPr>
              <a:buFont typeface="Courier New" pitchFamily="49" charset="0"/>
              <a:buChar char="o"/>
            </a:pPr>
            <a:r>
              <a:rPr lang="tr-TR" sz="1600" dirty="0" smtClean="0"/>
              <a:t>Ana sayfa genel olarak </a:t>
            </a:r>
            <a:r>
              <a:rPr lang="tr-TR" sz="1600" dirty="0" err="1" smtClean="0"/>
              <a:t>index</a:t>
            </a:r>
            <a:r>
              <a:rPr lang="tr-TR" sz="1600" dirty="0" smtClean="0"/>
              <a:t> ismi ile de adlandırılmaktadır.</a:t>
            </a: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pic>
        <p:nvPicPr>
          <p:cNvPr id="6148" name="Picture 4" descr="http://www.osmaniyebilim.k12.tr/anasay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456" y="3590925"/>
            <a:ext cx="38766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Web Adresi (URL)</a:t>
            </a:r>
          </a:p>
        </p:txBody>
      </p:sp>
      <p:sp>
        <p:nvSpPr>
          <p:cNvPr id="7" name="Rectangle 3"/>
          <p:cNvSpPr txBox="1">
            <a:spLocks noChangeArrowheads="1"/>
          </p:cNvSpPr>
          <p:nvPr/>
        </p:nvSpPr>
        <p:spPr bwMode="auto">
          <a:xfrm>
            <a:off x="620433" y="1869143"/>
            <a:ext cx="8523567"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800" dirty="0" smtClean="0"/>
              <a:t>Bir web sitesinin nerede bulunduğunu gösteren adrestir. Bir posta adresi gibi düşünülebilir. URL (</a:t>
            </a:r>
            <a:r>
              <a:rPr lang="tr-TR" sz="1800" dirty="0" err="1" smtClean="0"/>
              <a:t>Uniform</a:t>
            </a:r>
            <a:r>
              <a:rPr lang="tr-TR" sz="1800" dirty="0" smtClean="0"/>
              <a:t> </a:t>
            </a:r>
            <a:r>
              <a:rPr lang="tr-TR" sz="1800" dirty="0" err="1" smtClean="0"/>
              <a:t>Source</a:t>
            </a:r>
            <a:r>
              <a:rPr lang="tr-TR" sz="1800" dirty="0" smtClean="0"/>
              <a:t> </a:t>
            </a:r>
            <a:r>
              <a:rPr lang="tr-TR" sz="1800" dirty="0" err="1" smtClean="0"/>
              <a:t>Locator</a:t>
            </a:r>
            <a:r>
              <a:rPr lang="tr-TR" sz="1800" dirty="0" smtClean="0"/>
              <a:t>) kelimesinin kısaltılmışıdır. </a:t>
            </a:r>
          </a:p>
          <a:p>
            <a:pPr>
              <a:buFont typeface="Wingdings" pitchFamily="2" charset="2"/>
              <a:buChar char="ü"/>
            </a:pPr>
            <a:r>
              <a:rPr lang="tr-TR" sz="1800" dirty="0" smtClean="0"/>
              <a:t>Bilgisayarlar arasında haberleşme için sayısal ifadelerden oluşan adresler kullanılır. URL adresleri internet kullanıcılar için sayısal adreslerin metinsel karşılığıdır. </a:t>
            </a:r>
          </a:p>
          <a:p>
            <a:pPr>
              <a:buFont typeface="Wingdings" pitchFamily="2" charset="2"/>
              <a:buChar char="ü"/>
            </a:pPr>
            <a:r>
              <a:rPr lang="tr-TR" sz="1800" dirty="0" smtClean="0"/>
              <a:t>Ancak kullanıcıların daha kolay hatırlayabilmesi ve kullanım kolaylığı açısından harfler ve rakamlar ile ifade edilen URL </a:t>
            </a:r>
            <a:r>
              <a:rPr lang="tr-TR" sz="1800" dirty="0" err="1" smtClean="0"/>
              <a:t>ler</a:t>
            </a:r>
            <a:r>
              <a:rPr lang="tr-TR" sz="1800" dirty="0" smtClean="0"/>
              <a:t> geliştirilmiştir. </a:t>
            </a:r>
          </a:p>
          <a:p>
            <a:pPr>
              <a:buFont typeface="Wingdings" pitchFamily="2" charset="2"/>
              <a:buChar char="ü"/>
            </a:pPr>
            <a:r>
              <a:rPr lang="tr-TR" sz="1800" dirty="0" smtClean="0"/>
              <a:t>Her bir web sayfasının kendine özel URL adresi vardır.</a:t>
            </a:r>
          </a:p>
          <a:p>
            <a:pPr>
              <a:buNone/>
            </a:pPr>
            <a:endParaRPr lang="tr-TR" sz="1800" dirty="0" smtClean="0"/>
          </a:p>
          <a:p>
            <a:pPr lvl="1"/>
            <a:r>
              <a:rPr lang="tr-TR" sz="1400" dirty="0" smtClean="0"/>
              <a:t>www.</a:t>
            </a:r>
            <a:r>
              <a:rPr lang="tr-TR" sz="1400" dirty="0" err="1" smtClean="0"/>
              <a:t>sirnak</a:t>
            </a:r>
            <a:r>
              <a:rPr lang="tr-TR" sz="1400" dirty="0" smtClean="0"/>
              <a:t>.edu.tr (Şırnak Üniversitesi web sitesi URL adresi)  sayısal karşılığı 79.123.133.4 </a:t>
            </a:r>
          </a:p>
          <a:p>
            <a:pPr>
              <a:buNone/>
            </a:pPr>
            <a:r>
              <a:rPr lang="tr-TR" sz="1800" dirty="0" smtClean="0"/>
              <a:t>		</a:t>
            </a:r>
            <a:r>
              <a:rPr lang="tr-TR" sz="1400" dirty="0" smtClean="0"/>
              <a:t>Kullanıcı </a:t>
            </a:r>
            <a:r>
              <a:rPr lang="tr-TR" sz="1400" u="sng" dirty="0" smtClean="0"/>
              <a:t>www.</a:t>
            </a:r>
            <a:r>
              <a:rPr lang="tr-TR" sz="1400" u="sng" dirty="0" err="1" smtClean="0"/>
              <a:t>sirnak</a:t>
            </a:r>
            <a:r>
              <a:rPr lang="tr-TR" sz="1400" u="sng" dirty="0" smtClean="0"/>
              <a:t>.edu.tr</a:t>
            </a:r>
            <a:r>
              <a:rPr lang="tr-TR" sz="1400" dirty="0" smtClean="0"/>
              <a:t> yerine 79.123.133.4 ‘u adres satırına yazarak Şırnak Üniversitesi web sayfasında erişebilir.</a:t>
            </a:r>
            <a:endParaRPr lang="tr-TR" sz="1800" dirty="0" smtClean="0"/>
          </a:p>
          <a:p>
            <a:pPr>
              <a:buNone/>
            </a:pPr>
            <a:endParaRPr lang="tr-TR" sz="1800" dirty="0" smtClean="0"/>
          </a:p>
          <a:p>
            <a:pPr>
              <a:buFont typeface="Wingdings" pitchFamily="2" charset="2"/>
              <a:buChar char="ü"/>
            </a:pPr>
            <a:endParaRPr lang="tr-TR" sz="1800" dirty="0" smtClean="0"/>
          </a:p>
          <a:p>
            <a:pPr>
              <a:buFont typeface="Wingdings" pitchFamily="2" charset="2"/>
              <a:buChar char="ü"/>
            </a:pPr>
            <a:endParaRPr lang="tr-TR" sz="1800" dirty="0" smtClean="0"/>
          </a:p>
          <a:p>
            <a:pPr lvl="0">
              <a:lnSpc>
                <a:spcPct val="150000"/>
              </a:lnSpc>
              <a:buNone/>
            </a:pPr>
            <a:endParaRPr lang="tr-TR" sz="1800"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436" y="436591"/>
            <a:ext cx="1661228" cy="115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nSpc>
                <a:spcPct val="150000"/>
              </a:lnSpc>
            </a:pPr>
            <a:r>
              <a:rPr lang="tr-TR" sz="2000" b="1" cap="all" dirty="0" smtClean="0"/>
              <a:t>WEB BARINDIRMA  </a:t>
            </a:r>
            <a:r>
              <a:rPr lang="tr-TR" sz="2000" b="1" cap="all" dirty="0" smtClean="0"/>
              <a:t>(</a:t>
            </a:r>
            <a:r>
              <a:rPr lang="tr-TR" sz="2000" b="1" cap="all" dirty="0" err="1" smtClean="0"/>
              <a:t>Hosting</a:t>
            </a:r>
            <a:r>
              <a:rPr lang="tr-TR" sz="2000" b="1" cap="all" dirty="0" smtClean="0"/>
              <a:t>) </a:t>
            </a:r>
            <a:r>
              <a:rPr lang="tr-TR" sz="2000" b="1" cap="all" dirty="0" err="1" smtClean="0"/>
              <a:t>İşlemİ</a:t>
            </a:r>
            <a:endParaRPr lang="tr-TR" sz="2000" b="1" dirty="0" smtClean="0"/>
          </a:p>
        </p:txBody>
      </p:sp>
      <p:sp>
        <p:nvSpPr>
          <p:cNvPr id="7" name="Rectangle 3"/>
          <p:cNvSpPr txBox="1">
            <a:spLocks noChangeArrowheads="1"/>
          </p:cNvSpPr>
          <p:nvPr/>
        </p:nvSpPr>
        <p:spPr bwMode="auto">
          <a:xfrm>
            <a:off x="620433" y="1869143"/>
            <a:ext cx="8523567"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2000" dirty="0" smtClean="0"/>
              <a:t>Web sayfalarına ait tüm metin, grafik,ses, görüntü gibi dosyaların web sunucuları içerisinde depolanmasında web barındırma (</a:t>
            </a:r>
            <a:r>
              <a:rPr lang="tr-TR" sz="2000" dirty="0" err="1" smtClean="0"/>
              <a:t>hosting</a:t>
            </a:r>
            <a:r>
              <a:rPr lang="tr-TR" sz="2000" dirty="0" smtClean="0"/>
              <a:t>) denir.</a:t>
            </a:r>
          </a:p>
          <a:p>
            <a:pPr>
              <a:buFont typeface="Wingdings" pitchFamily="2" charset="2"/>
              <a:buChar char="ü"/>
            </a:pPr>
            <a:r>
              <a:rPr lang="tr-TR" sz="2000" b="1" dirty="0" smtClean="0"/>
              <a:t>Web </a:t>
            </a:r>
            <a:r>
              <a:rPr lang="tr-TR" sz="2000" b="1" dirty="0" smtClean="0"/>
              <a:t>Sunucusu:</a:t>
            </a:r>
            <a:r>
              <a:rPr lang="tr-TR" sz="1800" dirty="0" smtClean="0"/>
              <a:t> </a:t>
            </a:r>
            <a:r>
              <a:rPr lang="tr-TR" sz="1600" dirty="0" smtClean="0"/>
              <a:t>Web sunucuları sadece web sitelerini depolamak ve internet aracılığı ile kullanıcılara sunmak için tasarlanmış ve özel işletim sistemleri ve yazılımları ile yönetilen bilgisayarlardır.</a:t>
            </a:r>
            <a:endParaRPr lang="tr-TR" sz="1800" dirty="0" smtClean="0"/>
          </a:p>
          <a:p>
            <a:pPr>
              <a:buNone/>
            </a:pPr>
            <a:endParaRPr lang="tr-TR" sz="1800" dirty="0" smtClean="0"/>
          </a:p>
          <a:p>
            <a:pPr>
              <a:buFont typeface="Wingdings" pitchFamily="2" charset="2"/>
              <a:buChar char="ü"/>
            </a:pPr>
            <a:r>
              <a:rPr lang="tr-TR" sz="1800" dirty="0" smtClean="0"/>
              <a:t>Barındırma işlemi yapan sunucu bilgisayarlar pahalı ve kullanımı uzmanlık gerektiren cihazlardır. Genel olarak her bir internet sitesi için özel olarak alınmazlar. Bir web sunucu bilgisayarda kapasitesine göre yüzlerce farklı web sitesi barındırabilir.  Genel olarak küçük web siteleri </a:t>
            </a:r>
            <a:r>
              <a:rPr lang="tr-TR" sz="1800" dirty="0" smtClean="0"/>
              <a:t>web barındırma hizmeti </a:t>
            </a:r>
            <a:r>
              <a:rPr lang="tr-TR" sz="1800" dirty="0" smtClean="0"/>
              <a:t>sunan firmalardan sitelerini barındırmak için alan kiralarlar.  Sunuculara internet üzerinden erişilir </a:t>
            </a:r>
            <a:r>
              <a:rPr lang="tr-TR" sz="1800" dirty="0" smtClean="0"/>
              <a:t>bundan dolayı </a:t>
            </a:r>
            <a:r>
              <a:rPr lang="tr-TR" sz="1800" dirty="0" smtClean="0"/>
              <a:t>dünyanın neresinde olduğunun önemi yoktur.</a:t>
            </a:r>
          </a:p>
          <a:p>
            <a:pPr lvl="0">
              <a:lnSpc>
                <a:spcPct val="150000"/>
              </a:lnSpc>
              <a:buNone/>
            </a:pPr>
            <a:endParaRPr lang="tr-TR" sz="1800" b="1"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720" y="474416"/>
            <a:ext cx="1389993" cy="104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7884"/>
            <a:ext cx="8229600" cy="1143000"/>
          </a:xfrm>
        </p:spPr>
        <p:txBody>
          <a:bodyPr/>
          <a:lstStyle/>
          <a:p>
            <a:pPr eaLnBrk="1" hangingPunct="1"/>
            <a:r>
              <a:rPr lang="tr-TR" b="1" dirty="0" smtClean="0"/>
              <a:t>İnternet Teknolojisi</a:t>
            </a:r>
            <a:endParaRPr lang="en-US" b="1" dirty="0" smtClean="0"/>
          </a:p>
        </p:txBody>
      </p:sp>
      <p:sp>
        <p:nvSpPr>
          <p:cNvPr id="4099" name="Rectangle 3"/>
          <p:cNvSpPr>
            <a:spLocks noGrp="1" noChangeArrowheads="1"/>
          </p:cNvSpPr>
          <p:nvPr>
            <p:ph type="body" idx="1"/>
          </p:nvPr>
        </p:nvSpPr>
        <p:spPr/>
        <p:txBody>
          <a:bodyPr/>
          <a:lstStyle/>
          <a:p>
            <a:pPr eaLnBrk="1" hangingPunct="1"/>
            <a:r>
              <a:rPr lang="tr-TR" sz="2000" dirty="0" smtClean="0"/>
              <a:t>Giriş (İnternetin Tanımı)</a:t>
            </a:r>
            <a:endParaRPr lang="en-US" sz="2000" dirty="0" smtClean="0"/>
          </a:p>
          <a:p>
            <a:pPr eaLnBrk="1" hangingPunct="1"/>
            <a:r>
              <a:rPr lang="tr-TR" sz="2000" dirty="0" smtClean="0"/>
              <a:t>İnternet Kavramı</a:t>
            </a:r>
          </a:p>
          <a:p>
            <a:pPr lvl="1" eaLnBrk="1" hangingPunct="1"/>
            <a:r>
              <a:rPr lang="tr-TR" sz="1800" dirty="0" smtClean="0"/>
              <a:t>Dünyada İnternet</a:t>
            </a:r>
          </a:p>
          <a:p>
            <a:pPr lvl="1" eaLnBrk="1" hangingPunct="1"/>
            <a:r>
              <a:rPr lang="tr-TR" sz="1800" dirty="0" smtClean="0"/>
              <a:t>Ülkemizde İnternet</a:t>
            </a:r>
          </a:p>
          <a:p>
            <a:pPr eaLnBrk="1" hangingPunct="1"/>
            <a:r>
              <a:rPr lang="tr-TR" sz="2000" dirty="0" smtClean="0"/>
              <a:t>İnternet Bağlantısı İçin Gerekenler</a:t>
            </a:r>
          </a:p>
          <a:p>
            <a:pPr lvl="1" eaLnBrk="1" hangingPunct="1"/>
            <a:r>
              <a:rPr lang="tr-TR" sz="1800" dirty="0" smtClean="0"/>
              <a:t>Telefon Hattı</a:t>
            </a:r>
          </a:p>
          <a:p>
            <a:pPr lvl="1" eaLnBrk="1" hangingPunct="1"/>
            <a:r>
              <a:rPr lang="tr-TR" sz="1800" dirty="0" smtClean="0"/>
              <a:t>İnternet Servis Sağlayıcı (İSS)</a:t>
            </a:r>
          </a:p>
          <a:p>
            <a:pPr lvl="1" eaLnBrk="1" hangingPunct="1"/>
            <a:r>
              <a:rPr lang="tr-TR" sz="1800" dirty="0" smtClean="0"/>
              <a:t>Erişim Cihazları</a:t>
            </a:r>
          </a:p>
          <a:p>
            <a:pPr eaLnBrk="1" hangingPunct="1"/>
            <a:r>
              <a:rPr lang="tr-TR" sz="2000" dirty="0" smtClean="0"/>
              <a:t>Temel İnternet Kavramları</a:t>
            </a:r>
          </a:p>
          <a:p>
            <a:pPr lvl="1" eaLnBrk="1" hangingPunct="1"/>
            <a:r>
              <a:rPr lang="tr-TR" sz="1800" dirty="0" smtClean="0"/>
              <a:t>WWW</a:t>
            </a:r>
          </a:p>
          <a:p>
            <a:pPr lvl="1" eaLnBrk="1" hangingPunct="1"/>
            <a:r>
              <a:rPr lang="tr-TR" sz="1800" dirty="0" smtClean="0"/>
              <a:t>İnternet Tarayıcısı (Web Browser)</a:t>
            </a:r>
          </a:p>
          <a:p>
            <a:pPr lvl="1" eaLnBrk="1" hangingPunct="1"/>
            <a:r>
              <a:rPr lang="tr-TR" sz="1800" dirty="0" smtClean="0"/>
              <a:t>Web Sayfası</a:t>
            </a:r>
          </a:p>
          <a:p>
            <a:pPr lvl="1" eaLnBrk="1" hangingPunct="1"/>
            <a:r>
              <a:rPr lang="tr-TR" sz="1800" dirty="0" smtClean="0"/>
              <a:t>Web Sitesi</a:t>
            </a:r>
          </a:p>
          <a:p>
            <a:pPr eaLnBrk="1" hangingPunct="1"/>
            <a:endParaRPr lang="tr-TR" sz="2000" dirty="0" smtClean="0"/>
          </a:p>
        </p:txBody>
      </p:sp>
      <p:sp>
        <p:nvSpPr>
          <p:cNvPr id="2" name="Dikdörtgen 1"/>
          <p:cNvSpPr/>
          <p:nvPr/>
        </p:nvSpPr>
        <p:spPr>
          <a:xfrm>
            <a:off x="547035" y="1206529"/>
            <a:ext cx="1338828" cy="369332"/>
          </a:xfrm>
          <a:prstGeom prst="rect">
            <a:avLst/>
          </a:prstGeom>
        </p:spPr>
        <p:txBody>
          <a:bodyPr wrap="none">
            <a:spAutoFit/>
          </a:bodyPr>
          <a:lstStyle/>
          <a:p>
            <a:pPr eaLnBrk="1" hangingPunct="1"/>
            <a:r>
              <a:rPr lang="tr-TR" b="1" dirty="0" smtClean="0"/>
              <a:t>KONULAR</a:t>
            </a:r>
            <a:endParaRPr lang="en-US" b="1"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nSpc>
                <a:spcPct val="150000"/>
              </a:lnSpc>
            </a:pPr>
            <a:r>
              <a:rPr lang="tr-TR" sz="2000" b="1" cap="all" dirty="0" smtClean="0"/>
              <a:t>WEB </a:t>
            </a:r>
            <a:r>
              <a:rPr lang="tr-TR" sz="2000" b="1" cap="all" dirty="0" err="1" smtClean="0"/>
              <a:t>BarIndIrma</a:t>
            </a:r>
            <a:r>
              <a:rPr lang="tr-TR" sz="2000" b="1" cap="all" dirty="0" smtClean="0"/>
              <a:t>  </a:t>
            </a:r>
            <a:r>
              <a:rPr lang="tr-TR" sz="2000" b="1" cap="all" dirty="0" smtClean="0"/>
              <a:t>(</a:t>
            </a:r>
            <a:r>
              <a:rPr lang="tr-TR" sz="2000" b="1" cap="all" dirty="0" err="1" smtClean="0"/>
              <a:t>Hosting</a:t>
            </a:r>
            <a:r>
              <a:rPr lang="tr-TR" sz="2000" b="1" cap="all" dirty="0" smtClean="0"/>
              <a:t>) </a:t>
            </a:r>
            <a:r>
              <a:rPr lang="tr-TR" sz="2000" b="1" cap="all" dirty="0" err="1" smtClean="0"/>
              <a:t>İşlemİ</a:t>
            </a:r>
            <a:endParaRPr lang="tr-TR" sz="2000" b="1" dirty="0" smtClean="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b="1" dirty="0" smtClean="0"/>
              <a:t>Web barındırma satın alırken veya Sunucu </a:t>
            </a:r>
            <a:r>
              <a:rPr lang="tr-TR" sz="1600" b="1" dirty="0" smtClean="0"/>
              <a:t>Kiralarken Dikkat Edilecek Noktalar.</a:t>
            </a:r>
          </a:p>
          <a:p>
            <a:pPr lvl="0">
              <a:buFont typeface="Wingdings" pitchFamily="2" charset="2"/>
              <a:buChar char="ü"/>
            </a:pPr>
            <a:r>
              <a:rPr lang="tr-TR" sz="1600" dirty="0" smtClean="0"/>
              <a:t>Profesyonel şirketler tercih edilmelidir. Aksi takdirde site sahipleri zarar görebilmektedir. Profesyonel olmayan şirketler veri kayıplarına ve bağlantı kopmalarına neden olabilmektedirler.</a:t>
            </a:r>
          </a:p>
          <a:p>
            <a:pPr lvl="0">
              <a:buFont typeface="Wingdings" pitchFamily="2" charset="2"/>
              <a:buChar char="ü"/>
            </a:pPr>
            <a:r>
              <a:rPr lang="tr-TR" sz="1600" dirty="0" smtClean="0"/>
              <a:t>Web barındırma </a:t>
            </a:r>
            <a:r>
              <a:rPr lang="tr-TR" sz="1600" dirty="0" smtClean="0"/>
              <a:t>firmasının </a:t>
            </a:r>
            <a:r>
              <a:rPr lang="tr-TR" sz="1600" dirty="0" smtClean="0"/>
              <a:t>sunduğu barındırma hizmetinin kullandığınız yazılım diline (ASP, PHP vb.) uygun olduğunu kontrol edilmelidir.</a:t>
            </a:r>
          </a:p>
          <a:p>
            <a:pPr lvl="0">
              <a:buFont typeface="Wingdings" pitchFamily="2" charset="2"/>
              <a:buChar char="ü"/>
            </a:pPr>
            <a:r>
              <a:rPr lang="tr-TR" sz="1600" dirty="0" smtClean="0"/>
              <a:t>Barındırma şirketinin vergi levhası olan ve sizi zarara uğratmayacak bir firma olduğundan emin olunuz.</a:t>
            </a:r>
          </a:p>
          <a:p>
            <a:pPr lvl="0">
              <a:buFont typeface="Wingdings" pitchFamily="2" charset="2"/>
              <a:buChar char="ü"/>
            </a:pPr>
            <a:r>
              <a:rPr lang="tr-TR" sz="1600" dirty="0" smtClean="0"/>
              <a:t>Barındırma şirketinden kaynaklanabilecek sorunlara karşı sürekli sitenizin yedeğini alınız.</a:t>
            </a:r>
          </a:p>
          <a:p>
            <a:pPr lvl="0">
              <a:buFont typeface="Wingdings" pitchFamily="2" charset="2"/>
              <a:buChar char="ü"/>
            </a:pPr>
            <a:endParaRPr lang="tr-TR" sz="1600" dirty="0" smtClean="0"/>
          </a:p>
          <a:p>
            <a:pPr>
              <a:buFont typeface="Wingdings" pitchFamily="2" charset="2"/>
              <a:buChar char="ü"/>
            </a:pPr>
            <a:r>
              <a:rPr lang="tr-TR" sz="1400" b="1" u="sng" dirty="0" smtClean="0"/>
              <a:t>Türkiye’de web barında işlemi yapan bazı firmalar: (</a:t>
            </a:r>
            <a:r>
              <a:rPr lang="tr-TR" sz="1400" b="1" u="sng" dirty="0" err="1" smtClean="0"/>
              <a:t>Google’da</a:t>
            </a:r>
            <a:r>
              <a:rPr lang="tr-TR" sz="1400" b="1" u="sng" dirty="0" smtClean="0"/>
              <a:t> </a:t>
            </a:r>
            <a:r>
              <a:rPr lang="tr-TR" sz="1400" b="1" i="1" u="sng" dirty="0" smtClean="0"/>
              <a:t>web barındırma</a:t>
            </a:r>
            <a:r>
              <a:rPr lang="tr-TR" sz="1400" b="1" u="sng" dirty="0" smtClean="0"/>
              <a:t> yazarak arama yapılabilir). </a:t>
            </a:r>
          </a:p>
          <a:p>
            <a:pPr lvl="0"/>
            <a:r>
              <a:rPr lang="tr-TR" sz="1600" dirty="0" err="1" smtClean="0"/>
              <a:t>Anadoluweb</a:t>
            </a:r>
            <a:r>
              <a:rPr lang="tr-TR" sz="1600" dirty="0" smtClean="0"/>
              <a:t> (www.</a:t>
            </a:r>
            <a:r>
              <a:rPr lang="tr-TR" sz="1600" dirty="0" err="1" smtClean="0"/>
              <a:t>anadoluweb</a:t>
            </a:r>
            <a:r>
              <a:rPr lang="tr-TR" sz="1600" dirty="0" smtClean="0"/>
              <a:t>.com)</a:t>
            </a:r>
          </a:p>
          <a:p>
            <a:pPr lvl="0"/>
            <a:r>
              <a:rPr lang="tr-TR" sz="1600" dirty="0" err="1" smtClean="0"/>
              <a:t>Ispro</a:t>
            </a:r>
            <a:r>
              <a:rPr lang="tr-TR" sz="1600" dirty="0" smtClean="0"/>
              <a:t> (www.</a:t>
            </a:r>
            <a:r>
              <a:rPr lang="tr-TR" sz="1600" dirty="0" err="1" smtClean="0"/>
              <a:t>ispro</a:t>
            </a:r>
            <a:r>
              <a:rPr lang="tr-TR" sz="1600" dirty="0" smtClean="0"/>
              <a:t>.net.tr)</a:t>
            </a:r>
          </a:p>
          <a:p>
            <a:pPr lvl="0"/>
            <a:r>
              <a:rPr lang="tr-TR" sz="1600" dirty="0" err="1" smtClean="0"/>
              <a:t>Turktelekom</a:t>
            </a:r>
            <a:r>
              <a:rPr lang="tr-TR" sz="1600" dirty="0" smtClean="0"/>
              <a:t> (www.</a:t>
            </a:r>
            <a:r>
              <a:rPr lang="tr-TR" sz="1600" dirty="0" err="1" smtClean="0"/>
              <a:t>turktelekom</a:t>
            </a:r>
            <a:r>
              <a:rPr lang="tr-TR" sz="1600" dirty="0" smtClean="0"/>
              <a:t>.com.tr) </a:t>
            </a:r>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AltyapIsInda</a:t>
            </a:r>
            <a:r>
              <a:rPr lang="tr-TR" sz="2000" b="1" cap="all" dirty="0" smtClean="0"/>
              <a:t> </a:t>
            </a:r>
            <a:r>
              <a:rPr lang="tr-TR" sz="2000" b="1" cap="all" dirty="0" err="1" smtClean="0"/>
              <a:t>KullanIlan</a:t>
            </a:r>
            <a:r>
              <a:rPr lang="tr-TR" sz="2000" b="1" cap="all" dirty="0" smtClean="0"/>
              <a:t> Sunucular (Server)</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Sunucular yaptıkları işlere göre kendi aralarında farklı işlere ayrılırlar. </a:t>
            </a:r>
          </a:p>
          <a:p>
            <a:pPr>
              <a:buNone/>
            </a:pPr>
            <a:r>
              <a:rPr lang="tr-TR" sz="1600" dirty="0" smtClean="0"/>
              <a:t>Kısaca sunucu (server) çeşitlerini aşağıdaki gibidir:</a:t>
            </a:r>
          </a:p>
          <a:p>
            <a:pPr lvl="1" eaLnBrk="1" hangingPunct="1"/>
            <a:endParaRPr lang="tr-TR" sz="1600" dirty="0" smtClean="0"/>
          </a:p>
          <a:p>
            <a:pPr lvl="1" eaLnBrk="1" hangingPunct="1"/>
            <a:r>
              <a:rPr lang="tr-TR" sz="1800" dirty="0" smtClean="0"/>
              <a:t>Web Sunucuları</a:t>
            </a:r>
          </a:p>
          <a:p>
            <a:pPr lvl="1"/>
            <a:r>
              <a:rPr lang="tr-TR" sz="1800" dirty="0" smtClean="0"/>
              <a:t>Eposta Sunucuları</a:t>
            </a:r>
          </a:p>
          <a:p>
            <a:pPr lvl="1"/>
            <a:r>
              <a:rPr lang="tr-TR" sz="1800" dirty="0" smtClean="0"/>
              <a:t>Güvenlik Sunucuları </a:t>
            </a:r>
          </a:p>
          <a:p>
            <a:pPr lvl="1"/>
            <a:r>
              <a:rPr lang="tr-TR" sz="1800" dirty="0" smtClean="0"/>
              <a:t>FTP Sunucuları</a:t>
            </a:r>
          </a:p>
          <a:p>
            <a:pPr lvl="1"/>
            <a:r>
              <a:rPr lang="tr-TR" sz="1800" dirty="0" smtClean="0"/>
              <a:t>DNS Sunuculuları</a:t>
            </a:r>
          </a:p>
          <a:p>
            <a:pPr lvl="1"/>
            <a:r>
              <a:rPr lang="tr-TR" sz="1800" dirty="0" smtClean="0"/>
              <a:t>Proxy Sunucuları </a:t>
            </a:r>
          </a:p>
          <a:p>
            <a:pPr lvl="1"/>
            <a:r>
              <a:rPr lang="tr-TR" sz="1800" dirty="0" smtClean="0"/>
              <a:t>Otomasyon Sistemleri Sunucuları</a:t>
            </a:r>
          </a:p>
          <a:p>
            <a:pPr lvl="1"/>
            <a:r>
              <a:rPr lang="tr-TR" sz="1800" dirty="0" smtClean="0"/>
              <a:t>Sanal Sunucular</a:t>
            </a:r>
          </a:p>
          <a:p>
            <a:pPr lvl="1" eaLnBrk="1" hangingPunct="1"/>
            <a:endParaRPr lang="tr-TR" sz="18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676" y="2413657"/>
            <a:ext cx="2905709" cy="358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AltyapIsInda</a:t>
            </a:r>
            <a:r>
              <a:rPr lang="tr-TR" sz="2000" b="1" cap="all" dirty="0" smtClean="0"/>
              <a:t> </a:t>
            </a:r>
            <a:r>
              <a:rPr lang="tr-TR" sz="2000" b="1" cap="all" dirty="0" err="1" smtClean="0"/>
              <a:t>KullanIlan</a:t>
            </a:r>
            <a:r>
              <a:rPr lang="tr-TR" sz="2000" b="1" cap="all" dirty="0" smtClean="0"/>
              <a:t> Sunucular (Server)</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r>
              <a:rPr lang="tr-TR" sz="1800" b="1" dirty="0" smtClean="0"/>
              <a:t>Web Sunucuları</a:t>
            </a:r>
          </a:p>
          <a:p>
            <a:pPr lvl="1" eaLnBrk="1" hangingPunct="1"/>
            <a:endParaRPr lang="tr-TR" sz="1600" dirty="0" smtClean="0"/>
          </a:p>
          <a:p>
            <a:pPr lvl="1" eaLnBrk="1" hangingPunct="1"/>
            <a:r>
              <a:rPr lang="tr-TR" sz="1600" dirty="0" smtClean="0"/>
              <a:t>En basit tanımı ile web sitelerini barındıran bilgisayarlardır. Web Sunucuları, içerlerinde web sitelerine ait her türlü verinin depolandığı cihazlardır. </a:t>
            </a:r>
          </a:p>
          <a:p>
            <a:pPr lvl="1" eaLnBrk="1" hangingPunct="1"/>
            <a:endParaRPr lang="tr-TR" sz="1600" dirty="0" smtClean="0"/>
          </a:p>
          <a:p>
            <a:pPr lvl="1" eaLnBrk="1" hangingPunct="1"/>
            <a:r>
              <a:rPr lang="tr-TR" sz="1600" dirty="0" smtClean="0"/>
              <a:t>Web tarayıcılar yardımı ile sitelere ait verileri son kullanıcılara ulaştırırlar. </a:t>
            </a:r>
          </a:p>
          <a:p>
            <a:pPr lvl="1" eaLnBrk="1" hangingPunct="1"/>
            <a:endParaRPr lang="tr-TR" sz="1600" dirty="0" smtClean="0"/>
          </a:p>
          <a:p>
            <a:pPr lvl="1" eaLnBrk="1" hangingPunct="1"/>
            <a:r>
              <a:rPr lang="tr-TR" sz="1600" dirty="0" smtClean="0"/>
              <a:t>WEB sunucuları ile birlikte internet üzerinden sadece metin dosyaları değil, sunucu üzerinden resim, müzik ve </a:t>
            </a:r>
            <a:r>
              <a:rPr lang="tr-TR" sz="1600" dirty="0" err="1" smtClean="0"/>
              <a:t>flash</a:t>
            </a:r>
            <a:r>
              <a:rPr lang="tr-TR" sz="1600" dirty="0" smtClean="0"/>
              <a:t> dosyaları gibi içeriklerde sunulmaktadır.</a:t>
            </a:r>
          </a:p>
          <a:p>
            <a:pPr lvl="1" eaLnBrk="1" hangingPunct="1"/>
            <a:endParaRPr lang="tr-TR" sz="1600" dirty="0" smtClean="0"/>
          </a:p>
          <a:p>
            <a:pPr lvl="1" eaLnBrk="1" hangingPunct="1"/>
            <a:endParaRPr lang="tr-TR" sz="1600" dirty="0" smtClean="0"/>
          </a:p>
          <a:p>
            <a:pPr lvl="0">
              <a:lnSpc>
                <a:spcPct val="150000"/>
              </a:lnSpc>
              <a:buNone/>
            </a:pPr>
            <a:endParaRPr lang="tr-TR" sz="1800" b="1"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056" y="4649290"/>
            <a:ext cx="1256990" cy="134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90" y="4640942"/>
            <a:ext cx="991393" cy="134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AltyapIsInda</a:t>
            </a:r>
            <a:r>
              <a:rPr lang="tr-TR" sz="2000" b="1" cap="all" dirty="0" smtClean="0"/>
              <a:t> </a:t>
            </a:r>
            <a:r>
              <a:rPr lang="tr-TR" sz="2000" b="1" cap="all" dirty="0" err="1" smtClean="0"/>
              <a:t>KullanILan</a:t>
            </a:r>
            <a:r>
              <a:rPr lang="tr-TR" sz="2000" b="1" cap="all" dirty="0" smtClean="0"/>
              <a:t> Sunucular (Server)</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tr-TR" sz="1800" b="1" dirty="0" smtClean="0"/>
              <a:t>Eposta Sunucuları</a:t>
            </a:r>
          </a:p>
          <a:p>
            <a:pPr lvl="1">
              <a:buNone/>
            </a:pPr>
            <a:endParaRPr lang="tr-TR" sz="1800" b="1" dirty="0" smtClean="0"/>
          </a:p>
          <a:p>
            <a:pPr lvl="1"/>
            <a:r>
              <a:rPr lang="tr-TR" sz="1400" dirty="0" smtClean="0"/>
              <a:t>Eposta sunucuları yapı olarak web sunucularına benzemek ile birlikte Eposta sunucuları içerisinde e-mail hesaplarına ait  postaları barındırırlar.</a:t>
            </a:r>
          </a:p>
          <a:p>
            <a:endParaRPr lang="tr-TR" sz="1400" dirty="0" smtClean="0"/>
          </a:p>
          <a:p>
            <a:pPr lvl="1"/>
            <a:r>
              <a:rPr lang="tr-TR" sz="1400" dirty="0" smtClean="0"/>
              <a:t> Elektronik postaların barındırma işlemi web sunucuları içerisinde özel yazılılar kullanarak da yapılmaktadır.</a:t>
            </a:r>
          </a:p>
          <a:p>
            <a:endParaRPr lang="tr-TR" sz="1400" dirty="0" smtClean="0"/>
          </a:p>
          <a:p>
            <a:pPr lvl="1"/>
            <a:r>
              <a:rPr lang="tr-TR" sz="1400" dirty="0" smtClean="0"/>
              <a:t> Çok büyük hesapları yönetmek için genel olarak e-posta sunucuları tercih edilmektedir. </a:t>
            </a:r>
          </a:p>
          <a:p>
            <a:endParaRPr lang="tr-TR" sz="1400" dirty="0" smtClean="0"/>
          </a:p>
          <a:p>
            <a:pPr lvl="1"/>
            <a:r>
              <a:rPr lang="tr-TR" sz="1400" dirty="0" smtClean="0"/>
              <a:t>Sunucuya gelen mailler sistem tarafından otomatik olarak ilgili e-posta adreslerine yönlendirilmektedirler. Örnek olarak Şırnak Üniversitesi Eposta Sunucusunun adresi </a:t>
            </a:r>
            <a:r>
              <a:rPr lang="tr-TR" sz="1400" b="1" i="1" dirty="0" smtClean="0"/>
              <a:t>“mail.</a:t>
            </a:r>
            <a:r>
              <a:rPr lang="tr-TR" sz="1400" b="1" i="1" dirty="0" err="1" smtClean="0"/>
              <a:t>sirnak</a:t>
            </a:r>
            <a:r>
              <a:rPr lang="tr-TR" sz="1400" b="1" i="1" dirty="0" smtClean="0"/>
              <a:t>.edu.tr”</a:t>
            </a:r>
            <a:r>
              <a:rPr lang="tr-TR" sz="1400" dirty="0" smtClean="0"/>
              <a:t> dır. </a:t>
            </a:r>
          </a:p>
          <a:p>
            <a:pPr lvl="1" eaLnBrk="1" hangingPunct="1"/>
            <a:endParaRPr lang="tr-TR" sz="1600" dirty="0" smtClean="0"/>
          </a:p>
          <a:p>
            <a:pPr lvl="1" eaLnBrk="1" hangingPunct="1"/>
            <a:endParaRPr lang="tr-TR" sz="1600" dirty="0" smtClean="0"/>
          </a:p>
          <a:p>
            <a:pPr lvl="0">
              <a:lnSpc>
                <a:spcPct val="150000"/>
              </a:lnSpc>
              <a:buNone/>
            </a:pPr>
            <a:endParaRPr lang="tr-TR" sz="1800" b="1"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0258" y="4670209"/>
            <a:ext cx="1423384" cy="13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AltyapIsInda</a:t>
            </a:r>
            <a:r>
              <a:rPr lang="tr-TR" sz="2000" b="1" cap="all" dirty="0" smtClean="0"/>
              <a:t> </a:t>
            </a:r>
            <a:r>
              <a:rPr lang="tr-TR" sz="2000" b="1" cap="all" dirty="0" err="1" smtClean="0"/>
              <a:t>KullanILan</a:t>
            </a:r>
            <a:r>
              <a:rPr lang="tr-TR" sz="2000" b="1" cap="all" dirty="0" smtClean="0"/>
              <a:t> Sunucular (Server)</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tr-TR" sz="1800" b="1" dirty="0" smtClean="0"/>
              <a:t>Proxy Sunucuları </a:t>
            </a:r>
          </a:p>
          <a:p>
            <a:pPr lvl="1"/>
            <a:r>
              <a:rPr lang="tr-TR" sz="1400" dirty="0" smtClean="0"/>
              <a:t>Birden fazla kullanıcının aynı anda internet bağlantısı kullandığı yerlerde Proxy kullanılır. </a:t>
            </a:r>
          </a:p>
          <a:p>
            <a:pPr lvl="1"/>
            <a:endParaRPr lang="tr-TR" sz="1400" dirty="0" smtClean="0"/>
          </a:p>
          <a:p>
            <a:pPr lvl="1"/>
            <a:r>
              <a:rPr lang="tr-TR" sz="1400" dirty="0" smtClean="0"/>
              <a:t>Proxy sunucu ile daha önceden başka kullanıcıların girdiği web sayfalarının bir örmeği kendi hard diskinde kopyalanır ve başka bir kullanıcı aynı sayfaya erişmek istediği zaman internete çıkıp hedef sunucudan o sayfayı getirmek yerine kendi belleğinden verileri alarak istemci bilgisayara gönderir. </a:t>
            </a:r>
          </a:p>
          <a:p>
            <a:pPr lvl="1"/>
            <a:endParaRPr lang="tr-TR" sz="1400" dirty="0" smtClean="0"/>
          </a:p>
          <a:p>
            <a:pPr lvl="1"/>
            <a:r>
              <a:rPr lang="tr-TR" sz="1400" dirty="0" smtClean="0"/>
              <a:t>Bu şekilde internet trafiğinin daha verimli olarak kullanılmasını sağlarlar. </a:t>
            </a:r>
          </a:p>
          <a:p>
            <a:pPr lvl="1" eaLnBrk="1" hangingPunct="1"/>
            <a:endParaRPr lang="tr-TR" sz="1050" dirty="0" smtClean="0"/>
          </a:p>
          <a:p>
            <a:pPr lvl="1" eaLnBrk="1" hangingPunct="1"/>
            <a:endParaRPr lang="tr-TR" sz="1600" dirty="0" smtClean="0"/>
          </a:p>
          <a:p>
            <a:pPr lvl="0">
              <a:lnSpc>
                <a:spcPct val="150000"/>
              </a:lnSpc>
              <a:buNone/>
            </a:pPr>
            <a:endParaRPr lang="tr-TR" sz="1800" b="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086" y="3933031"/>
            <a:ext cx="5099237" cy="31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382" y="3515153"/>
            <a:ext cx="6935191" cy="254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AltyapIsInda</a:t>
            </a:r>
            <a:r>
              <a:rPr lang="tr-TR" sz="2000" b="1" cap="all" dirty="0" smtClean="0"/>
              <a:t> </a:t>
            </a:r>
            <a:r>
              <a:rPr lang="tr-TR" sz="2000" b="1" cap="all" dirty="0" err="1" smtClean="0"/>
              <a:t>KullanILan</a:t>
            </a:r>
            <a:r>
              <a:rPr lang="tr-TR" sz="2000" b="1" cap="all" dirty="0" smtClean="0"/>
              <a:t> Sunucular (Server)</a:t>
            </a:r>
            <a:endParaRPr lang="tr-TR" sz="2000" b="1" cap="all" dirty="0"/>
          </a:p>
        </p:txBody>
      </p:sp>
      <p:sp>
        <p:nvSpPr>
          <p:cNvPr id="7" name="Rectangle 3"/>
          <p:cNvSpPr txBox="1">
            <a:spLocks noChangeArrowheads="1"/>
          </p:cNvSpPr>
          <p:nvPr/>
        </p:nvSpPr>
        <p:spPr bwMode="auto">
          <a:xfrm>
            <a:off x="182881" y="1645804"/>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tr-TR" sz="1800" b="1" dirty="0" smtClean="0"/>
              <a:t>Otomasyon Sistemleri Sunucuları </a:t>
            </a:r>
          </a:p>
          <a:p>
            <a:pPr lvl="1"/>
            <a:r>
              <a:rPr lang="tr-TR" sz="1400" dirty="0" smtClean="0"/>
              <a:t>Otomasyon (Bilgi Sistemleri) sistemlerinin barındırıldığı sunuculardır. </a:t>
            </a:r>
          </a:p>
          <a:p>
            <a:pPr lvl="1"/>
            <a:r>
              <a:rPr lang="tr-TR" sz="1400" dirty="0" smtClean="0"/>
              <a:t>Bu </a:t>
            </a:r>
            <a:r>
              <a:rPr lang="tr-TR" sz="1400" dirty="0" smtClean="0"/>
              <a:t>sunucular içerisinde şirketlerin ve kurumların kullandığı otomasyon sistemlerinin verileri depolanır. Kullanılan </a:t>
            </a:r>
            <a:r>
              <a:rPr lang="tr-TR" sz="1400" dirty="0" err="1" smtClean="0"/>
              <a:t>database</a:t>
            </a:r>
            <a:r>
              <a:rPr lang="tr-TR" sz="1400" dirty="0" smtClean="0"/>
              <a:t>(veri tabanı )yazılımları ve sunucu yönetimi yazılımları depolanan datalar kontrol edilir. </a:t>
            </a:r>
          </a:p>
          <a:p>
            <a:pPr lvl="1"/>
            <a:r>
              <a:rPr lang="tr-TR" sz="1400" dirty="0" smtClean="0"/>
              <a:t>Örnek </a:t>
            </a:r>
            <a:r>
              <a:rPr lang="tr-TR" sz="1400" dirty="0" smtClean="0"/>
              <a:t>olarak Üniversitelerin kullandığı öğrenci otomasyonu ve kütüphane otomasyonları verilebilir. </a:t>
            </a:r>
          </a:p>
          <a:p>
            <a:pPr lvl="1"/>
            <a:r>
              <a:rPr lang="tr-TR" sz="1400" dirty="0" smtClean="0"/>
              <a:t>Bir </a:t>
            </a:r>
            <a:r>
              <a:rPr lang="tr-TR" sz="1400" dirty="0" smtClean="0"/>
              <a:t>öğrenci otomasyonu sunucusunda üniversite bulunan tüm öğrencilere ait bilgiler, bölümler ve sınav sonuçları gibi verileri içerir.</a:t>
            </a:r>
            <a:endParaRPr lang="tr-TR" sz="14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AltyapIsInda</a:t>
            </a:r>
            <a:r>
              <a:rPr lang="tr-TR" sz="2000" b="1" cap="all" dirty="0" smtClean="0"/>
              <a:t> </a:t>
            </a:r>
            <a:r>
              <a:rPr lang="tr-TR" sz="2000" b="1" cap="all" dirty="0" err="1" smtClean="0"/>
              <a:t>KullanILan</a:t>
            </a:r>
            <a:r>
              <a:rPr lang="tr-TR" sz="2000" b="1" cap="all" dirty="0" smtClean="0"/>
              <a:t> Sunucular (Server)</a:t>
            </a:r>
            <a:endParaRPr lang="tr-TR" sz="2000" b="1" cap="all" dirty="0"/>
          </a:p>
        </p:txBody>
      </p:sp>
      <p:sp>
        <p:nvSpPr>
          <p:cNvPr id="7" name="Rectangle 3"/>
          <p:cNvSpPr txBox="1">
            <a:spLocks noChangeArrowheads="1"/>
          </p:cNvSpPr>
          <p:nvPr/>
        </p:nvSpPr>
        <p:spPr bwMode="auto">
          <a:xfrm>
            <a:off x="182880" y="1648425"/>
            <a:ext cx="8961120" cy="446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tr-TR" sz="1800" b="1" dirty="0" smtClean="0"/>
              <a:t>Sanal Sunucular</a:t>
            </a:r>
          </a:p>
          <a:p>
            <a:pPr lvl="1"/>
            <a:endParaRPr lang="tr-TR" sz="1800" b="1" dirty="0" smtClean="0"/>
          </a:p>
          <a:p>
            <a:pPr lvl="1"/>
            <a:r>
              <a:rPr lang="tr-TR" sz="1400" dirty="0" smtClean="0"/>
              <a:t>Normal olarak bir adet sunucu bilgisayar sadece bir iş için kullanılmaktadır. Örneğin bir bilgisayar web sunucusu olarak kullanılacak ise E-posta sunucusu için yeni bir sunucu almak gerekmektedir. Bu durum ek maliyet getirdiği için “Sanal sunucular” kullanılmaktadır. </a:t>
            </a:r>
          </a:p>
          <a:p>
            <a:pPr lvl="1"/>
            <a:endParaRPr lang="tr-TR" sz="1400" dirty="0" smtClean="0"/>
          </a:p>
          <a:p>
            <a:pPr lvl="1"/>
            <a:r>
              <a:rPr lang="tr-TR" sz="1400" dirty="0" smtClean="0"/>
              <a:t>Sanal sunucular server olarak kullanılacak bilgisayarların donanımsal kapasitelerini biraz yüksek tutarak bir adet sunucu bilgisayar içerisinde onlarca sanal sunucu çalıştırılmasını sağlayan yazılım teknolojileridir. Bu yazılımlar ile bir sunucu bilgisayar içerisinde web sunucusu, Eposta sunucu, Ftp sunucusu, Öğrenci otomasyonu sunucu gibi onlarca sunucu aynı anda ve sanal olarak çalıştırılabilmektedir. </a:t>
            </a:r>
          </a:p>
          <a:p>
            <a:pPr lvl="1"/>
            <a:endParaRPr lang="tr-TR" sz="1400" dirty="0" smtClean="0"/>
          </a:p>
          <a:p>
            <a:pPr lvl="1"/>
            <a:r>
              <a:rPr lang="tr-TR" sz="1400" dirty="0" smtClean="0"/>
              <a:t>Sanal sunucular için sanal sunucu sistemlerinin kullanılması gerekmektedir. En bilinen sanal sunucu yazılımı ise </a:t>
            </a:r>
            <a:r>
              <a:rPr lang="tr-TR" sz="1400" dirty="0" err="1" smtClean="0"/>
              <a:t>WMware</a:t>
            </a:r>
            <a:r>
              <a:rPr lang="tr-TR" sz="1400" dirty="0" smtClean="0"/>
              <a:t> Works </a:t>
            </a:r>
            <a:r>
              <a:rPr lang="tr-TR" sz="1400" dirty="0" err="1" smtClean="0"/>
              <a:t>Station</a:t>
            </a:r>
            <a:r>
              <a:rPr lang="tr-TR" sz="1400" dirty="0" smtClean="0"/>
              <a:t> dır. Ayrıca </a:t>
            </a:r>
            <a:r>
              <a:rPr lang="tr-TR" sz="1400" dirty="0" err="1" smtClean="0"/>
              <a:t>Virtuozzo</a:t>
            </a:r>
            <a:r>
              <a:rPr lang="tr-TR" sz="1400" dirty="0" smtClean="0"/>
              <a:t> </a:t>
            </a:r>
            <a:r>
              <a:rPr lang="tr-TR" sz="1400" dirty="0" smtClean="0"/>
              <a:t>gibi yazılımlar da kullanılmaktadır</a:t>
            </a:r>
            <a:r>
              <a:rPr lang="tr-TR" sz="1400" dirty="0" smtClean="0"/>
              <a:t>.</a:t>
            </a:r>
            <a:endParaRPr lang="tr-TR" sz="1400"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TCP/IP PROTOKOLÜ</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dirty="0" smtClean="0"/>
              <a:t>İnternet ağı üzerinde milyonlarca bilgisayar, akıllı telefon vb. ürün bulunan dev bir yapıdır.</a:t>
            </a:r>
          </a:p>
          <a:p>
            <a:endParaRPr lang="tr-TR" sz="1600" dirty="0" smtClean="0"/>
          </a:p>
          <a:p>
            <a:r>
              <a:rPr lang="tr-TR" sz="1600" dirty="0" smtClean="0"/>
              <a:t> İnternet üzerinde bulunan milyonlarca bilgisayar farklı işletim sistemleri kullanırlar. Bazı işletim sistemleri Microsoft Windows 7, Vista, </a:t>
            </a:r>
            <a:r>
              <a:rPr lang="tr-TR" sz="1600" dirty="0" err="1" smtClean="0"/>
              <a:t>Xp</a:t>
            </a:r>
            <a:r>
              <a:rPr lang="tr-TR" sz="1600" dirty="0" smtClean="0"/>
              <a:t>, </a:t>
            </a:r>
            <a:r>
              <a:rPr lang="tr-TR" sz="1600" dirty="0" err="1" smtClean="0"/>
              <a:t>Me</a:t>
            </a:r>
            <a:r>
              <a:rPr lang="tr-TR" sz="1600" dirty="0" smtClean="0"/>
              <a:t> gibi Windows temelli işletim sistemleri veya Linux tabanlı işletim sistemleri olan </a:t>
            </a:r>
            <a:r>
              <a:rPr lang="tr-TR" sz="1600" dirty="0" err="1" smtClean="0"/>
              <a:t>Pardus</a:t>
            </a:r>
            <a:r>
              <a:rPr lang="tr-TR" sz="1600" dirty="0" smtClean="0"/>
              <a:t>, </a:t>
            </a:r>
            <a:r>
              <a:rPr lang="tr-TR" sz="1600" dirty="0" err="1" smtClean="0"/>
              <a:t>Ubuntu</a:t>
            </a:r>
            <a:r>
              <a:rPr lang="tr-TR" sz="1600" dirty="0" smtClean="0"/>
              <a:t>, </a:t>
            </a:r>
            <a:r>
              <a:rPr lang="tr-TR" sz="1600" dirty="0" err="1" smtClean="0"/>
              <a:t>Fedara</a:t>
            </a:r>
            <a:r>
              <a:rPr lang="tr-TR" sz="1600" dirty="0" smtClean="0"/>
              <a:t> ve Mac OS gibi onlarca tür.</a:t>
            </a:r>
          </a:p>
          <a:p>
            <a:endParaRPr lang="tr-TR" sz="1600" dirty="0" smtClean="0"/>
          </a:p>
          <a:p>
            <a:r>
              <a:rPr lang="tr-TR" sz="1600" dirty="0" smtClean="0"/>
              <a:t> Bu bilgisayarların aralarında veri transferleri yapabilmeleri için iletişime geçmeleri, birbirlerini anlamaları gerekmektedir. </a:t>
            </a:r>
          </a:p>
          <a:p>
            <a:endParaRPr lang="tr-TR" sz="1600" dirty="0" smtClean="0"/>
          </a:p>
          <a:p>
            <a:r>
              <a:rPr lang="tr-TR" sz="1600" dirty="0" smtClean="0"/>
              <a:t>Bu neden ile Bilgisayarlar arası ortak dili olarak TCP/IP protokolü kullanılmaktadır. Hangi işletim sistemini kullanıyor olursa olsun bilgisayarlar ile TCP/IP dilini kullanarak haberleşmektedir. </a:t>
            </a:r>
          </a:p>
          <a:p>
            <a:pPr lvl="0">
              <a:lnSpc>
                <a:spcPct val="150000"/>
              </a:lnSpc>
              <a:buNone/>
            </a:pPr>
            <a:endParaRPr lang="tr-TR" sz="1800" b="1"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964" y="4909833"/>
            <a:ext cx="3200401" cy="119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TCP/IP PROTOKOLÜ</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tr-TR" sz="1600" dirty="0" smtClean="0"/>
          </a:p>
          <a:p>
            <a:r>
              <a:rPr lang="tr-TR" sz="1600" dirty="0" smtClean="0"/>
              <a:t>TCP/IP protokolü (</a:t>
            </a:r>
            <a:r>
              <a:rPr lang="tr-TR" sz="1600" dirty="0" err="1" smtClean="0"/>
              <a:t>Transmission</a:t>
            </a:r>
            <a:r>
              <a:rPr lang="tr-TR" sz="1600" dirty="0" smtClean="0"/>
              <a:t> </a:t>
            </a:r>
            <a:r>
              <a:rPr lang="tr-TR" sz="1600" dirty="0" err="1" smtClean="0"/>
              <a:t>Control</a:t>
            </a:r>
            <a:r>
              <a:rPr lang="tr-TR" sz="1600" dirty="0" smtClean="0"/>
              <a:t> </a:t>
            </a:r>
            <a:r>
              <a:rPr lang="tr-TR" sz="1600" dirty="0" err="1" smtClean="0"/>
              <a:t>Protocol</a:t>
            </a:r>
            <a:r>
              <a:rPr lang="tr-TR" sz="1600" dirty="0" smtClean="0"/>
              <a:t>/Internet </a:t>
            </a:r>
            <a:r>
              <a:rPr lang="tr-TR" sz="1600" dirty="0" err="1" smtClean="0"/>
              <a:t>Protocol</a:t>
            </a:r>
            <a:r>
              <a:rPr lang="tr-TR" sz="1600" dirty="0" smtClean="0"/>
              <a:t>) bilgisayarlara ağ üzerinden aynı seviyede haberleşme imkânı sunarlar. </a:t>
            </a:r>
          </a:p>
          <a:p>
            <a:endParaRPr lang="tr-TR" sz="1600" dirty="0" smtClean="0"/>
          </a:p>
          <a:p>
            <a:r>
              <a:rPr lang="tr-TR" sz="1600" dirty="0" smtClean="0"/>
              <a:t>Bu protokol ile her bir bilgisayar için bir adet olmak üzere bir IP adresi verilir. Tüm haberleşme ve veri iletişimi IP adresleri üzerinden sağlanmaktadır.</a:t>
            </a:r>
          </a:p>
          <a:p>
            <a:endParaRPr lang="tr-TR" sz="1600" dirty="0" smtClean="0"/>
          </a:p>
          <a:p>
            <a:r>
              <a:rPr lang="tr-TR" sz="1600" dirty="0" smtClean="0"/>
              <a:t> Aynı anda aynı ağ üzerinde aynı IP adresine sahip sadece bir bilgisayar bulunabilir. Kullanılmakta olan bir IP ile ağa bağlanmaya çalışan bir bilgisayara sistem bağlantı izni vermez. </a:t>
            </a:r>
          </a:p>
          <a:p>
            <a:endParaRPr lang="tr-TR" sz="1600" dirty="0" smtClean="0"/>
          </a:p>
          <a:p>
            <a:r>
              <a:rPr lang="tr-TR" sz="1600" dirty="0" smtClean="0"/>
              <a:t>Dünya üzerinde farklı konumlarda bulunan bilgisayarların haberleştirilebilmesi için IP adresleri gerekmektedir. </a:t>
            </a: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dirty="0" smtClean="0"/>
              <a:t>TCP/IP protokolü içerisinde kullanılan ve bilgisayarların bir birleri ile iletişim kurmalarını sağlayan internet ağı üzerinde veya yerel ağ üzerinde aynı anda bir tane bulunabilecek numaralardır. </a:t>
            </a:r>
          </a:p>
          <a:p>
            <a:pPr>
              <a:buFont typeface="Wingdings" pitchFamily="2" charset="2"/>
              <a:buChar char="ü"/>
            </a:pPr>
            <a:r>
              <a:rPr lang="tr-TR" sz="1600" dirty="0" smtClean="0"/>
              <a:t>IP (İnternet Protokolü) ile farklı bilgisayarların gönderdikleri verilerin doğru yere gitmesi ve doğru noktadan veri alınmasını sağlarlar IP adresi bilgisayarların TC kimlik numarası olarak düşünülebilir. </a:t>
            </a:r>
          </a:p>
          <a:p>
            <a:endParaRPr lang="tr-TR" sz="1600" dirty="0" smtClean="0"/>
          </a:p>
          <a:p>
            <a:pPr>
              <a:buFont typeface="Wingdings" pitchFamily="2" charset="2"/>
              <a:buChar char="ü"/>
            </a:pPr>
            <a:r>
              <a:rPr lang="tr-TR" sz="1600" dirty="0" smtClean="0"/>
              <a:t>Ağ erişimi olan bir cihazın mutlaka IP adresine sahip olması gerekmektedir.</a:t>
            </a:r>
          </a:p>
          <a:p>
            <a:endParaRPr lang="tr-TR" sz="1600" dirty="0" smtClean="0"/>
          </a:p>
          <a:p>
            <a:r>
              <a:rPr lang="tr-TR" sz="1600" b="1" dirty="0" smtClean="0"/>
              <a:t>Günümüzde kullanılan IP numaralandırma çeşitleri;</a:t>
            </a:r>
          </a:p>
          <a:p>
            <a:endParaRPr lang="tr-TR" sz="1600" b="1" dirty="0" smtClean="0"/>
          </a:p>
          <a:p>
            <a:pPr lvl="0"/>
            <a:r>
              <a:rPr lang="tr-TR" sz="1600" dirty="0" smtClean="0"/>
              <a:t>IP versiyon 4 (IP v 4)</a:t>
            </a:r>
          </a:p>
          <a:p>
            <a:pPr lvl="0"/>
            <a:r>
              <a:rPr lang="tr-TR" sz="1600" dirty="0" smtClean="0"/>
              <a:t>IP versiyon 6 (IP v 6) dır.</a:t>
            </a:r>
            <a:endParaRPr lang="tr-TR"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804" y="4288221"/>
            <a:ext cx="3269836" cy="170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r>
              <a:rPr lang="tr-TR" dirty="0" smtClean="0"/>
              <a:t>İnternet Tanımı</a:t>
            </a:r>
            <a:endParaRPr lang="en-US" dirty="0" smtClean="0"/>
          </a:p>
        </p:txBody>
      </p:sp>
      <p:sp>
        <p:nvSpPr>
          <p:cNvPr id="11268" name="Text Box 4"/>
          <p:cNvSpPr txBox="1">
            <a:spLocks noChangeArrowheads="1"/>
          </p:cNvSpPr>
          <p:nvPr/>
        </p:nvSpPr>
        <p:spPr bwMode="auto">
          <a:xfrm>
            <a:off x="1150938" y="1435100"/>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dirty="0" smtClean="0">
                <a:cs typeface="Arial" charset="0"/>
              </a:rPr>
              <a:t>İnternetin geniş ve dar anlamda tanımı</a:t>
            </a:r>
            <a:endParaRPr lang="en-GB" sz="2000" b="1" dirty="0">
              <a:cs typeface="Arial" charset="0"/>
            </a:endParaRPr>
          </a:p>
        </p:txBody>
      </p:sp>
      <p:sp>
        <p:nvSpPr>
          <p:cNvPr id="11269" name="Text Box 5"/>
          <p:cNvSpPr txBox="1">
            <a:spLocks noChangeArrowheads="1"/>
          </p:cNvSpPr>
          <p:nvPr/>
        </p:nvSpPr>
        <p:spPr bwMode="auto">
          <a:xfrm>
            <a:off x="4691062" y="2860932"/>
            <a:ext cx="405765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b="1" u="sng" dirty="0" smtClean="0">
                <a:cs typeface="Arial" charset="0"/>
              </a:rPr>
              <a:t>Geniş Anlamda</a:t>
            </a:r>
          </a:p>
          <a:p>
            <a:pPr eaLnBrk="1" hangingPunct="1"/>
            <a:endParaRPr lang="en-GB" sz="2000" b="1" u="sng" dirty="0">
              <a:cs typeface="Arial" charset="0"/>
            </a:endParaRPr>
          </a:p>
          <a:p>
            <a:pPr eaLnBrk="1" hangingPunct="1">
              <a:buFont typeface="Wingdings" pitchFamily="16" charset="2"/>
              <a:buChar char="ü"/>
            </a:pPr>
            <a:r>
              <a:rPr lang="tr-TR" dirty="0" smtClean="0"/>
              <a:t>İnternet ağı dünya üzerinde kurulu bulunan kablolu ve kablosuz tüm ağların birleşiminden meydana gelen ve  belirli protokoller kullanılarak kendisine bağlı olan her türlü cihazı (bilgisayar, telefon, makineler vb.)</a:t>
            </a:r>
            <a:r>
              <a:rPr lang="tr-TR" dirty="0">
                <a:cs typeface="Arial" charset="0"/>
              </a:rPr>
              <a:t> </a:t>
            </a:r>
            <a:r>
              <a:rPr lang="tr-TR" dirty="0" smtClean="0">
                <a:cs typeface="Arial" charset="0"/>
              </a:rPr>
              <a:t>bir birleri ile haberleşmesini sağlayan ağlar bütünüdür.</a:t>
            </a:r>
            <a:endParaRPr lang="tr-TR" dirty="0" smtClean="0"/>
          </a:p>
        </p:txBody>
      </p:sp>
      <p:sp>
        <p:nvSpPr>
          <p:cNvPr id="9" name="Text Box 5"/>
          <p:cNvSpPr txBox="1">
            <a:spLocks noChangeArrowheads="1"/>
          </p:cNvSpPr>
          <p:nvPr/>
        </p:nvSpPr>
        <p:spPr bwMode="auto">
          <a:xfrm>
            <a:off x="539750" y="2860932"/>
            <a:ext cx="3780002"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b="1" u="sng" dirty="0" smtClean="0">
                <a:cs typeface="Arial" charset="0"/>
              </a:rPr>
              <a:t>Dar Anlamda</a:t>
            </a:r>
          </a:p>
          <a:p>
            <a:pPr eaLnBrk="1" hangingPunct="1"/>
            <a:endParaRPr lang="en-GB" sz="2000" b="1" u="sng" dirty="0">
              <a:cs typeface="Arial" charset="0"/>
            </a:endParaRPr>
          </a:p>
          <a:p>
            <a:pPr eaLnBrk="1" hangingPunct="1">
              <a:buFont typeface="Wingdings" pitchFamily="16" charset="2"/>
              <a:buChar char="ü"/>
            </a:pPr>
            <a:r>
              <a:rPr lang="tr-TR" dirty="0" smtClean="0"/>
              <a:t>İnternet dünya üzerinde milyonlarca bilgisayarın bağlı bulunduğu, aralarında veri transferi yapabilen ve belirli protokollere göre haberleşen elektronik sistemlerin bir bütünüdür. </a:t>
            </a:r>
            <a:endParaRPr lang="en-US" dirty="0">
              <a:cs typeface="Arial" charset="0"/>
            </a:endParaRPr>
          </a:p>
        </p:txBody>
      </p:sp>
    </p:spTree>
    <p:extLst>
      <p:ext uri="{BB962C8B-B14F-4D97-AF65-F5344CB8AC3E}">
        <p14:creationId xmlns:p14="http://schemas.microsoft.com/office/powerpoint/2010/main" val="898474449"/>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smtClean="0"/>
              <a:t>IP versiyon 4 (IP v 4)</a:t>
            </a:r>
          </a:p>
          <a:p>
            <a:endParaRPr lang="tr-TR" sz="1600" dirty="0" smtClean="0"/>
          </a:p>
          <a:p>
            <a:pPr>
              <a:buFont typeface="Wingdings" pitchFamily="2" charset="2"/>
              <a:buChar char="ü"/>
            </a:pPr>
            <a:r>
              <a:rPr lang="tr-TR" sz="1600" dirty="0" smtClean="0"/>
              <a:t>IP adresi 32 bitlik bir sayıdır. IP adreslerinde rakamlar (0 -255) arasında yer alabilirler. Teorik olarak 2</a:t>
            </a:r>
            <a:r>
              <a:rPr lang="tr-TR" sz="1600" baseline="30000" dirty="0" smtClean="0"/>
              <a:t>32</a:t>
            </a:r>
            <a:r>
              <a:rPr lang="tr-TR" sz="1600" dirty="0" smtClean="0"/>
              <a:t> adet bilgisayar aynı anda internete bağlanabilir. Yaklaşık olarak bu ise 4 milyar bilgisayar etmektedir.</a:t>
            </a:r>
          </a:p>
          <a:p>
            <a:pPr>
              <a:buFont typeface="Wingdings" pitchFamily="2" charset="2"/>
              <a:buChar char="ü"/>
            </a:pPr>
            <a:r>
              <a:rPr lang="tr-TR" sz="1600" dirty="0" smtClean="0"/>
              <a:t>IP adresleri 1.0.0.0 ile 255.255.255.255 arasında bir numara olabilir.</a:t>
            </a:r>
          </a:p>
          <a:p>
            <a:pPr>
              <a:buFont typeface="Wingdings" pitchFamily="2" charset="2"/>
              <a:buChar char="ü"/>
            </a:pPr>
            <a:r>
              <a:rPr lang="tr-TR" sz="1600" dirty="0" smtClean="0"/>
              <a:t>Ancak günümüzde hızla artan bilgisayar sayısı dolayısı ile IP numara sayısı hızla azalmaktadır. </a:t>
            </a:r>
          </a:p>
          <a:p>
            <a:pPr>
              <a:buFont typeface="Wingdings" pitchFamily="2" charset="2"/>
              <a:buChar char="ü"/>
            </a:pPr>
            <a:r>
              <a:rPr lang="tr-TR" sz="1600" dirty="0" smtClean="0"/>
              <a:t>Gelecekte kullandığımız tüm cihazların internet erişimi olması ve internet üzerinden kontrol edilebilmesi planlanmaktadır. Örnek olarak internette erişimi olan klimalar ile kişi eve gelmeden evine ait ısı değerlerini internet bağlantısı ile kontrol edebilmektedir. Bu kadar çok cihazın internete bağlandığı düşünülürse IP adresi adedinin yetmeyeceği hesaplanmaktadır. </a:t>
            </a:r>
          </a:p>
          <a:p>
            <a:pPr>
              <a:buFont typeface="Wingdings" pitchFamily="2" charset="2"/>
              <a:buChar char="ü"/>
            </a:pPr>
            <a:r>
              <a:rPr lang="tr-TR" sz="1600" dirty="0" smtClean="0"/>
              <a:t>Bu sebepten dolayı IPv4 yerine IPv6 sistemi tasarlanmış ve hızlı bir şekilde geçiş süreci yapılmaktadır.</a:t>
            </a:r>
          </a:p>
          <a:p>
            <a:pPr>
              <a:buFont typeface="Wingdings" pitchFamily="2" charset="2"/>
              <a:buChar char="ü"/>
            </a:pPr>
            <a:endParaRPr lang="tr-TR" sz="1600" dirty="0" smtClean="0"/>
          </a:p>
          <a:p>
            <a:pPr>
              <a:buFont typeface="Wingdings" pitchFamily="2" charset="2"/>
              <a:buChar char="ü"/>
            </a:pPr>
            <a:endParaRPr lang="tr-TR"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152" y="992917"/>
            <a:ext cx="3319927" cy="147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smtClean="0"/>
              <a:t>IP versiyon 6 (IP v 6)</a:t>
            </a:r>
          </a:p>
          <a:p>
            <a:endParaRPr lang="tr-TR" sz="1600" dirty="0" smtClean="0"/>
          </a:p>
          <a:p>
            <a:pPr>
              <a:buFont typeface="Wingdings" pitchFamily="2" charset="2"/>
              <a:buChar char="ü"/>
            </a:pPr>
            <a:r>
              <a:rPr lang="tr-TR" sz="1600" dirty="0" smtClean="0"/>
              <a:t>IPv6 sistemi IPv4 sisteminin yerini alması için tasarlanmış yeni bir IP numaralandırma sistemidir. </a:t>
            </a:r>
          </a:p>
          <a:p>
            <a:pPr>
              <a:buFont typeface="Wingdings" pitchFamily="2" charset="2"/>
              <a:buChar char="ü"/>
            </a:pPr>
            <a:r>
              <a:rPr lang="tr-TR" sz="1600" dirty="0" smtClean="0"/>
              <a:t>Günümüzde IPv6 kullanımına geçişler başlamıştır ve kullanımı hızlı bir şekilde artmaktadır. IPv4 ile 32 bitten oluşan numaralandırma sistemi IPv6 ile 128 bite çıkartılmakta çok büyük bir sayı elde edilebilmektedir. Ipv6 ya geçişler tamamlandığı zaman 2</a:t>
            </a:r>
            <a:r>
              <a:rPr lang="tr-TR" sz="1600" baseline="30000" dirty="0" smtClean="0"/>
              <a:t>128</a:t>
            </a:r>
            <a:r>
              <a:rPr lang="tr-TR" sz="1600" dirty="0" smtClean="0"/>
              <a:t> adet numara elde edilecek bu sayıda sonsuza yakın olacaktır.</a:t>
            </a:r>
          </a:p>
          <a:p>
            <a:endParaRPr lang="tr-TR" sz="1600" b="1" dirty="0" smtClean="0"/>
          </a:p>
          <a:p>
            <a:r>
              <a:rPr lang="tr-TR" sz="1600" b="1" dirty="0" smtClean="0"/>
              <a:t>IPv6 </a:t>
            </a:r>
            <a:r>
              <a:rPr lang="tr-TR" sz="1600" b="1" dirty="0" smtClean="0"/>
              <a:t>ile elde edilecek kazanımlar: </a:t>
            </a:r>
          </a:p>
          <a:p>
            <a:pPr lvl="0">
              <a:buFont typeface="Wingdings" pitchFamily="2" charset="2"/>
              <a:buChar char="ü"/>
            </a:pPr>
            <a:r>
              <a:rPr lang="tr-TR" sz="1600" dirty="0" smtClean="0"/>
              <a:t>Numara problemi çözülecektir. </a:t>
            </a:r>
          </a:p>
          <a:p>
            <a:pPr lvl="0">
              <a:buFont typeface="Wingdings" pitchFamily="2" charset="2"/>
              <a:buChar char="ü"/>
            </a:pPr>
            <a:r>
              <a:rPr lang="tr-TR" sz="1600" dirty="0" smtClean="0"/>
              <a:t>IPv4 karşılaşılan güvenlik açıkları kapatılacaktır.</a:t>
            </a:r>
          </a:p>
          <a:p>
            <a:pPr>
              <a:buFont typeface="Wingdings" pitchFamily="2" charset="2"/>
              <a:buChar char="ü"/>
            </a:pPr>
            <a:endParaRPr lang="tr-TR" sz="1600" dirty="0" smtClean="0"/>
          </a:p>
          <a:p>
            <a:pPr>
              <a:buFont typeface="Wingdings" pitchFamily="2" charset="2"/>
              <a:buChar char="ü"/>
            </a:pPr>
            <a:endParaRPr lang="tr-TR" sz="1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495" y="4003689"/>
            <a:ext cx="1530954" cy="19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descr="Dosya:Ipv6 address leading zeros.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3869" y="909753"/>
            <a:ext cx="2562954" cy="151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671145"/>
            <a:ext cx="8961120" cy="432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smtClean="0"/>
              <a:t>IP </a:t>
            </a:r>
            <a:r>
              <a:rPr lang="tr-TR" sz="1800" b="1" dirty="0" smtClean="0"/>
              <a:t>Adreslerinin Kullanım Amaçları</a:t>
            </a:r>
          </a:p>
          <a:p>
            <a:endParaRPr lang="tr-TR" sz="1600" dirty="0" smtClean="0"/>
          </a:p>
          <a:p>
            <a:r>
              <a:rPr lang="tr-TR" sz="1600" dirty="0" smtClean="0"/>
              <a:t> IP numarası kullanılarak kullanıcının bulunduğu ülkeyi, kenti, enlem ve boylamı ve İSS’yi (İnternet Servis Sağlayıcısı) belirlemek mümkündür. IP adresi, bugün bankacılık işlemlerinin güvenli bir şekilde yapılmasından, suçluların takibinden, çevrimiçi satış ve pazarlamaya kadar çok çeşitli alanlarda güvenliğin sağlaması için olarak yararlanılan bir veridir. IP adreslerinin kullanım amaçları aşağıdaki gibidir: </a:t>
            </a:r>
          </a:p>
          <a:p>
            <a:pPr lvl="0">
              <a:buFont typeface="Wingdings" pitchFamily="2" charset="2"/>
              <a:buChar char="ü"/>
            </a:pPr>
            <a:r>
              <a:rPr lang="tr-TR" sz="1400" dirty="0" smtClean="0"/>
              <a:t>Sayfanın, ziyaretçinin ana dilinde ve para biriminde gösterilmesi</a:t>
            </a:r>
          </a:p>
          <a:p>
            <a:pPr lvl="0">
              <a:buFont typeface="Wingdings" pitchFamily="2" charset="2"/>
              <a:buChar char="ü"/>
            </a:pPr>
            <a:r>
              <a:rPr lang="tr-TR" sz="1400" dirty="0" smtClean="0"/>
              <a:t>Ziyaretçilerin, coğrafi bölgeye göre farklı sayfalara yönlendirilmesi</a:t>
            </a:r>
          </a:p>
          <a:p>
            <a:pPr lvl="0">
              <a:buFont typeface="Wingdings" pitchFamily="2" charset="2"/>
              <a:buChar char="ü"/>
            </a:pPr>
            <a:r>
              <a:rPr lang="tr-TR" sz="1400" dirty="0" smtClean="0"/>
              <a:t>Sayısal hakların yönetimi</a:t>
            </a:r>
          </a:p>
          <a:p>
            <a:pPr lvl="0">
              <a:buFont typeface="Wingdings" pitchFamily="2" charset="2"/>
              <a:buChar char="ü"/>
            </a:pPr>
            <a:r>
              <a:rPr lang="tr-TR" sz="1400" dirty="0" smtClean="0"/>
              <a:t>Şifre paylaşımının ve hizmet istismarının önlenmesi</a:t>
            </a:r>
          </a:p>
          <a:p>
            <a:pPr lvl="0">
              <a:buFont typeface="Wingdings" pitchFamily="2" charset="2"/>
              <a:buChar char="ü"/>
            </a:pPr>
            <a:r>
              <a:rPr lang="tr-TR" sz="1400" dirty="0" smtClean="0"/>
              <a:t>Kredi kartı dolandırıcılığının önlenmesi</a:t>
            </a:r>
          </a:p>
          <a:p>
            <a:pPr lvl="0">
              <a:buFont typeface="Wingdings" pitchFamily="2" charset="2"/>
              <a:buChar char="ü"/>
            </a:pPr>
            <a:r>
              <a:rPr lang="tr-TR" sz="1400" dirty="0" smtClean="0"/>
              <a:t>İnternet ziyaretçi trafiği istatistiği ve analizi</a:t>
            </a:r>
          </a:p>
          <a:p>
            <a:pPr lvl="0">
              <a:buFont typeface="Wingdings" pitchFamily="2" charset="2"/>
              <a:buChar char="ü"/>
            </a:pPr>
            <a:r>
              <a:rPr lang="tr-TR" sz="1400" dirty="0" smtClean="0"/>
              <a:t>Online formlarda ülkeyle ilgili formun otomatik olarak seçilmesi</a:t>
            </a:r>
          </a:p>
          <a:p>
            <a:pPr lvl="0">
              <a:buFont typeface="Wingdings" pitchFamily="2" charset="2"/>
              <a:buChar char="ü"/>
            </a:pPr>
            <a:r>
              <a:rPr lang="tr-TR" sz="1400" dirty="0" smtClean="0"/>
              <a:t>İş yapmak istemediğiniz ülkelerden erişimin engellenmesi</a:t>
            </a:r>
          </a:p>
          <a:p>
            <a:pPr lvl="0">
              <a:buFont typeface="Wingdings" pitchFamily="2" charset="2"/>
              <a:buChar char="ü"/>
            </a:pPr>
            <a:r>
              <a:rPr lang="tr-TR" sz="1400" dirty="0" smtClean="0"/>
              <a:t>Satışların ve bağlantı tıklama oranının (</a:t>
            </a:r>
            <a:r>
              <a:rPr lang="tr-TR" sz="1400" dirty="0" err="1" smtClean="0"/>
              <a:t>click</a:t>
            </a:r>
            <a:r>
              <a:rPr lang="tr-TR" sz="1400" dirty="0" smtClean="0"/>
              <a:t>-</a:t>
            </a:r>
            <a:r>
              <a:rPr lang="tr-TR" sz="1400" dirty="0" err="1" smtClean="0"/>
              <a:t>through</a:t>
            </a:r>
            <a:r>
              <a:rPr lang="tr-TR" sz="1400" dirty="0" smtClean="0"/>
              <a:t>) artırılması için coğrafi hedefleme (</a:t>
            </a:r>
            <a:r>
              <a:rPr lang="tr-TR" sz="1400" dirty="0" err="1" smtClean="0"/>
              <a:t>geo</a:t>
            </a:r>
            <a:r>
              <a:rPr lang="tr-TR" sz="1400" dirty="0" smtClean="0"/>
              <a:t> </a:t>
            </a:r>
            <a:r>
              <a:rPr lang="tr-TR" sz="1400" dirty="0" err="1" smtClean="0"/>
              <a:t>targeting</a:t>
            </a:r>
            <a:r>
              <a:rPr lang="tr-TR" sz="1400" dirty="0" smtClean="0"/>
              <a:t>)</a:t>
            </a:r>
          </a:p>
          <a:p>
            <a:pPr>
              <a:buFont typeface="Wingdings" pitchFamily="2" charset="2"/>
              <a:buChar char="ü"/>
            </a:pPr>
            <a:endParaRPr lang="tr-TR" sz="1600" dirty="0" smtClean="0"/>
          </a:p>
          <a:p>
            <a:pPr>
              <a:buFont typeface="Wingdings" pitchFamily="2" charset="2"/>
              <a:buChar char="ü"/>
            </a:pPr>
            <a:endParaRPr lang="tr-TR" sz="1600"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671145"/>
            <a:ext cx="8961120" cy="432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smtClean="0"/>
              <a:t>Sabit (Statik) IP </a:t>
            </a:r>
          </a:p>
          <a:p>
            <a:endParaRPr lang="tr-TR" sz="1600" dirty="0" smtClean="0"/>
          </a:p>
          <a:p>
            <a:pPr>
              <a:buFont typeface="Wingdings" pitchFamily="2" charset="2"/>
              <a:buChar char="ü"/>
            </a:pPr>
            <a:r>
              <a:rPr lang="tr-TR" sz="1600" dirty="0" smtClean="0"/>
              <a:t> İnternet kullanıcıları, her internet ağına bağlandıklarında internet servis sağlayıcıları tarafından kendilerine bir IP adresi belirlenir. Her internet bağlantısı kurulduğunda yeni bir IP adresi tanımlanması işlemi yapılır. Ancak günlük ev ve ofis kullanıcılar için sorun olmayan bu durum büyük ve kurumsal internet kullanıcılar için problem teşkil edebilir. </a:t>
            </a:r>
          </a:p>
          <a:p>
            <a:pPr>
              <a:buFont typeface="Wingdings" pitchFamily="2" charset="2"/>
              <a:buChar char="ü"/>
            </a:pPr>
            <a:r>
              <a:rPr lang="tr-TR" sz="1600" dirty="0" smtClean="0"/>
              <a:t>Kurumsal ve büyük kullanıcılar internet servis sağlayıcılarından Statik IP yani her zaman sabit kalan ve değişmeyen IP adresini ücret karşılığında temin edilir. Genel olarak web sitelerinin adresleri statik IP </a:t>
            </a:r>
            <a:r>
              <a:rPr lang="tr-TR" sz="1600" dirty="0" err="1" smtClean="0"/>
              <a:t>dir</a:t>
            </a:r>
            <a:r>
              <a:rPr lang="tr-TR" sz="1600" dirty="0" smtClean="0"/>
              <a:t>. Bu kullanıcıların sistemlerinde bulunan bilgisayarlar, daha önceden tanımlanan statik IP </a:t>
            </a:r>
            <a:r>
              <a:rPr lang="tr-TR" sz="1600" dirty="0" err="1" smtClean="0"/>
              <a:t>ler</a:t>
            </a:r>
            <a:r>
              <a:rPr lang="tr-TR" sz="1600" dirty="0" smtClean="0"/>
              <a:t> üzerinden dış dünyaya erişiler.</a:t>
            </a:r>
          </a:p>
          <a:p>
            <a:pPr>
              <a:buFont typeface="Wingdings" pitchFamily="2" charset="2"/>
              <a:buChar char="ü"/>
            </a:pPr>
            <a:r>
              <a:rPr lang="tr-TR" sz="1600" dirty="0" smtClean="0"/>
              <a:t>Statik IP kullanımına örnek olarak Statik IP kullanan Üniversiteler verilebilir. Üniversite içerisinden lokal ağa bağlı bulunan tüm bilgisayarlar statik </a:t>
            </a:r>
            <a:r>
              <a:rPr lang="tr-TR" sz="1600" dirty="0" err="1" smtClean="0"/>
              <a:t>IP’lerüzerinden</a:t>
            </a:r>
            <a:r>
              <a:rPr lang="tr-TR" sz="1600" dirty="0" smtClean="0"/>
              <a:t> internet ağına bağlanacaklardır. Üniversiteler eğer statik IP ile bir veri tabanına üye olursa ve veri tabanı tarafından o statik IP ile yapılan erişimlere onay verilir ise yerleşke içerisindeki tüm kullanıcılar veri tabanından yararlanabilirler. </a:t>
            </a:r>
          </a:p>
          <a:p>
            <a:endParaRPr lang="tr-TR" sz="1600" dirty="0" smtClean="0"/>
          </a:p>
          <a:p>
            <a:pPr>
              <a:buFont typeface="Wingdings" pitchFamily="2" charset="2"/>
              <a:buChar char="ü"/>
            </a:pPr>
            <a:endParaRPr lang="tr-TR" sz="1600"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671145"/>
            <a:ext cx="8961120" cy="432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smtClean="0"/>
              <a:t>Dinamik IP </a:t>
            </a:r>
          </a:p>
          <a:p>
            <a:endParaRPr lang="tr-TR" sz="1600" dirty="0" smtClean="0"/>
          </a:p>
          <a:p>
            <a:r>
              <a:rPr lang="tr-TR" sz="1600" dirty="0" smtClean="0"/>
              <a:t> Her internete bağlanıldığında değişen ve ISS tarafından verilen otomatik IP adresleridir. </a:t>
            </a:r>
          </a:p>
          <a:p>
            <a:endParaRPr lang="tr-TR" sz="1600" dirty="0" smtClean="0"/>
          </a:p>
          <a:p>
            <a:r>
              <a:rPr lang="tr-TR" sz="1600" dirty="0" smtClean="0"/>
              <a:t>Ev kullanıcıları genel olarak Dinamik IP kullanırlar. Kullanıcılar IP adreslerinin değiştirmek istiyorlarsa modemlerini kapatıp açmaları yeterli olacaktır.</a:t>
            </a:r>
          </a:p>
          <a:p>
            <a:endParaRPr lang="tr-TR" sz="1600" dirty="0" smtClean="0"/>
          </a:p>
          <a:p>
            <a:pPr>
              <a:buFont typeface="Wingdings" pitchFamily="2" charset="2"/>
              <a:buChar char="ü"/>
            </a:pPr>
            <a:endParaRPr lang="tr-TR" sz="1600" dirty="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IP ADRESİ</a:t>
            </a:r>
            <a:endParaRPr lang="tr-TR" sz="2000" b="1" cap="all" dirty="0"/>
          </a:p>
        </p:txBody>
      </p:sp>
      <p:sp>
        <p:nvSpPr>
          <p:cNvPr id="7" name="Rectangle 3"/>
          <p:cNvSpPr txBox="1">
            <a:spLocks noChangeArrowheads="1"/>
          </p:cNvSpPr>
          <p:nvPr/>
        </p:nvSpPr>
        <p:spPr bwMode="auto">
          <a:xfrm>
            <a:off x="182881" y="1671145"/>
            <a:ext cx="8961120" cy="432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b="1" dirty="0" smtClean="0"/>
              <a:t>IP Adresi Nasıl Öğrenilir?</a:t>
            </a:r>
          </a:p>
          <a:p>
            <a:endParaRPr lang="tr-TR" sz="1600" dirty="0" smtClean="0"/>
          </a:p>
          <a:p>
            <a:pPr>
              <a:buFont typeface="Wingdings" pitchFamily="2" charset="2"/>
              <a:buChar char="ü"/>
            </a:pPr>
            <a:r>
              <a:rPr lang="tr-TR" sz="1600" dirty="0" smtClean="0"/>
              <a:t> Eğer anlık olarak IP adresini öğrenmek istiyorsanız. IP adresini sorgulama sitelerinden bir tanesi kullanılabilir. </a:t>
            </a:r>
          </a:p>
          <a:p>
            <a:pPr lvl="0">
              <a:buFont typeface="Wingdings" pitchFamily="2" charset="2"/>
              <a:buChar char="ü"/>
            </a:pPr>
            <a:r>
              <a:rPr lang="tr-TR" sz="1600" dirty="0" smtClean="0"/>
              <a:t>http: //www.</a:t>
            </a:r>
            <a:r>
              <a:rPr lang="tr-TR" sz="1600" dirty="0" err="1" smtClean="0"/>
              <a:t>ipsorgu</a:t>
            </a:r>
            <a:r>
              <a:rPr lang="tr-TR" sz="1600" dirty="0" smtClean="0"/>
              <a:t>.com sitesinden IP adresinizi öğrenebilirsiniz.</a:t>
            </a:r>
          </a:p>
          <a:p>
            <a:pPr>
              <a:buFont typeface="Wingdings" pitchFamily="2" charset="2"/>
              <a:buChar char="ü"/>
            </a:pPr>
            <a:endParaRPr lang="tr-TR" sz="1600" dirty="0"/>
          </a:p>
        </p:txBody>
      </p:sp>
      <p:pic>
        <p:nvPicPr>
          <p:cNvPr id="6" name="5 Resim"/>
          <p:cNvPicPr/>
          <p:nvPr/>
        </p:nvPicPr>
        <p:blipFill>
          <a:blip r:embed="rId3" cstate="print"/>
          <a:srcRect/>
          <a:stretch>
            <a:fillRect/>
          </a:stretch>
        </p:blipFill>
        <p:spPr bwMode="auto">
          <a:xfrm>
            <a:off x="2508153" y="3231931"/>
            <a:ext cx="4523268" cy="2672455"/>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smtClean="0"/>
              <a:t>İnternet </a:t>
            </a:r>
            <a:r>
              <a:rPr lang="tr-TR" sz="2000" b="1" cap="all" dirty="0" err="1" smtClean="0"/>
              <a:t>Servİs</a:t>
            </a:r>
            <a:r>
              <a:rPr lang="tr-TR" sz="2000" b="1" cap="all" dirty="0" smtClean="0"/>
              <a:t> </a:t>
            </a:r>
            <a:r>
              <a:rPr lang="tr-TR" sz="2000" b="1" cap="all" dirty="0" err="1" smtClean="0"/>
              <a:t>SağlayIcIlar</a:t>
            </a:r>
            <a:r>
              <a:rPr lang="tr-TR" sz="2000" b="1" cap="all" dirty="0" smtClean="0"/>
              <a:t> İle İnternet </a:t>
            </a:r>
            <a:r>
              <a:rPr lang="tr-TR" sz="2000" b="1" cap="all" dirty="0" err="1" smtClean="0"/>
              <a:t>bağlantIsI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None/>
            </a:pPr>
            <a:endParaRPr lang="tr-TR" sz="1800" b="1" dirty="0" smtClean="0"/>
          </a:p>
          <a:p>
            <a:pPr lvl="1"/>
            <a:r>
              <a:rPr lang="tr-TR" sz="1800" dirty="0" smtClean="0"/>
              <a:t>İnternet servis sağlayıcıları belli bir ücret karşılığında kullanıcılara kendi alt yapıları üzerinden internet ağına erişim imkânı sağlayan ticari firmalardır. İnternet servis sağlayıcıları ile kullanıcı bilgisayarları arasındaki bağlantılar farklı metotlar kullanılarak sağlanır. </a:t>
            </a:r>
          </a:p>
          <a:p>
            <a:pPr lvl="1"/>
            <a:endParaRPr lang="tr-TR" sz="1400" dirty="0" smtClean="0"/>
          </a:p>
          <a:p>
            <a:pPr lvl="1"/>
            <a:r>
              <a:rPr lang="tr-TR" sz="1600" dirty="0" smtClean="0"/>
              <a:t>ISS ile son kullanıcılar arasındaki bağlantı temel olarak dört farklı teknoloji kullanarak sağlanmaktadır.</a:t>
            </a:r>
          </a:p>
          <a:p>
            <a:pPr lvl="1"/>
            <a:endParaRPr lang="tr-TR" sz="1600" dirty="0" smtClean="0"/>
          </a:p>
          <a:p>
            <a:pPr lvl="1"/>
            <a:r>
              <a:rPr lang="tr-TR" sz="1400" dirty="0" smtClean="0"/>
              <a:t>Telefon hatları</a:t>
            </a:r>
          </a:p>
          <a:p>
            <a:pPr lvl="1"/>
            <a:r>
              <a:rPr lang="tr-TR" sz="1400" dirty="0" smtClean="0"/>
              <a:t>Kablo TV hatları</a:t>
            </a:r>
          </a:p>
          <a:p>
            <a:pPr lvl="1"/>
            <a:r>
              <a:rPr lang="tr-TR" sz="1400" dirty="0" smtClean="0"/>
              <a:t>Uydu hatları</a:t>
            </a:r>
          </a:p>
          <a:p>
            <a:pPr lvl="1"/>
            <a:r>
              <a:rPr lang="tr-TR" sz="1400" dirty="0" smtClean="0"/>
              <a:t>Cep Telefonu hatları üzerinden,</a:t>
            </a:r>
          </a:p>
          <a:p>
            <a:pPr lvl="1" eaLnBrk="1" hangingPunct="1"/>
            <a:endParaRPr lang="tr-TR" sz="16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smtClean="0"/>
              <a:t>İndİrme</a:t>
            </a:r>
            <a:r>
              <a:rPr lang="tr-TR" sz="2000" b="1" cap="all" dirty="0" smtClean="0"/>
              <a:t> </a:t>
            </a:r>
            <a:r>
              <a:rPr lang="tr-TR" sz="2000" b="1" cap="all" dirty="0" smtClean="0"/>
              <a:t>(</a:t>
            </a:r>
            <a:r>
              <a:rPr lang="tr-TR" sz="2000" b="1" cap="all" dirty="0" err="1" smtClean="0"/>
              <a:t>Download</a:t>
            </a:r>
            <a:r>
              <a:rPr lang="tr-TR" sz="2000" b="1" cap="all" dirty="0" smtClean="0"/>
              <a:t>) ve Yükleme (</a:t>
            </a:r>
            <a:r>
              <a:rPr lang="tr-TR" sz="2000" b="1" cap="all" dirty="0" err="1" smtClean="0"/>
              <a:t>Upload</a:t>
            </a:r>
            <a:r>
              <a:rPr lang="tr-TR" sz="2000" b="1" cap="all" dirty="0" smtClean="0"/>
              <a:t>) </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tr-TR" sz="2000" b="1" dirty="0" smtClean="0"/>
          </a:p>
          <a:p>
            <a:pPr lvl="1"/>
            <a:r>
              <a:rPr lang="tr-TR" sz="2000" b="1" dirty="0" smtClean="0"/>
              <a:t>İndirme (</a:t>
            </a:r>
            <a:r>
              <a:rPr lang="tr-TR" sz="2000" b="1" dirty="0" err="1" smtClean="0"/>
              <a:t>Download</a:t>
            </a:r>
            <a:r>
              <a:rPr lang="tr-TR" sz="2000" b="1" dirty="0" smtClean="0"/>
              <a:t>):</a:t>
            </a:r>
            <a:r>
              <a:rPr lang="tr-TR" sz="1800" dirty="0" smtClean="0"/>
              <a:t>İnternet kullanıcısının kendi bilgisayarına internetten veri aktarımıdır. İnternetten indirilen veriler müzik, film veya metin dosyaları olabilir. </a:t>
            </a:r>
            <a:r>
              <a:rPr lang="tr-TR" sz="1800" dirty="0" err="1" smtClean="0"/>
              <a:t>Download</a:t>
            </a:r>
            <a:r>
              <a:rPr lang="tr-TR" sz="1800" dirty="0" smtClean="0"/>
              <a:t> ifadesi bilgisayarınıza internet üzerinden aktarılan tüm verileri kapsamaktadır. </a:t>
            </a:r>
          </a:p>
          <a:p>
            <a:pPr lvl="1"/>
            <a:endParaRPr lang="tr-TR" sz="2000" b="1" dirty="0" smtClean="0"/>
          </a:p>
          <a:p>
            <a:pPr lvl="1"/>
            <a:r>
              <a:rPr lang="tr-TR" sz="2000" b="1" dirty="0" smtClean="0"/>
              <a:t>Yükleme (</a:t>
            </a:r>
            <a:r>
              <a:rPr lang="tr-TR" sz="2000" b="1" dirty="0" err="1" smtClean="0"/>
              <a:t>Upload</a:t>
            </a:r>
            <a:r>
              <a:rPr lang="tr-TR" sz="1800" b="1" dirty="0" smtClean="0"/>
              <a:t>): </a:t>
            </a:r>
            <a:r>
              <a:rPr lang="tr-TR" sz="1800" dirty="0" smtClean="0"/>
              <a:t>İnternet kullanıcısının bilgisayarından internet üzerinden hedef bilgisayarlara veri gönderilmesidir. Örnek olarak eğer Eposta adresimize erişmek istediğimiz takdirde; kullanıcı adımızı ve şifremizi ı ilgili bağlantı kutucuklarına gireriz. </a:t>
            </a:r>
            <a:endParaRPr lang="tr-TR" sz="1800" b="1"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533" y="-93062"/>
            <a:ext cx="1859048" cy="236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cap="all" dirty="0" smtClean="0"/>
              <a:t>Bant </a:t>
            </a:r>
            <a:r>
              <a:rPr lang="tr-TR" sz="2000" b="1" cap="all" dirty="0" smtClean="0"/>
              <a:t>GENİŞLİĞİ (BANDWIDTH)</a:t>
            </a:r>
            <a:endParaRPr lang="tr-TR" sz="2000" b="1" cap="all" dirty="0" smtClean="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tr-TR" dirty="0" smtClean="0"/>
              <a:t> </a:t>
            </a:r>
            <a:r>
              <a:rPr lang="tr-TR" sz="1800" dirty="0" smtClean="0"/>
              <a:t>Bant genişliği kullanılan iletişim aracı(kablolu ve kablosuz)  üzerinden belli bir sürede ne kadar verinin karşı tarafa gönderilebileceği ve karşı taraftan </a:t>
            </a:r>
            <a:r>
              <a:rPr lang="tr-TR" sz="1800" dirty="0" smtClean="0"/>
              <a:t>ne kadar </a:t>
            </a:r>
            <a:r>
              <a:rPr lang="tr-TR" sz="1800" dirty="0" smtClean="0"/>
              <a:t>veri transferi yapılabileceğini belirten bir kavramdır. </a:t>
            </a:r>
          </a:p>
          <a:p>
            <a:pPr lvl="1"/>
            <a:endParaRPr lang="tr-TR" sz="1800" dirty="0" smtClean="0"/>
          </a:p>
          <a:p>
            <a:pPr lvl="1"/>
            <a:r>
              <a:rPr lang="tr-TR" sz="1800" dirty="0" smtClean="0"/>
              <a:t>Aynen hard disklerde ve belleklerde olduğu gibi </a:t>
            </a:r>
            <a:r>
              <a:rPr lang="tr-TR" sz="1800" dirty="0" err="1" smtClean="0"/>
              <a:t>Kbps</a:t>
            </a:r>
            <a:r>
              <a:rPr lang="tr-TR" sz="1800" dirty="0" smtClean="0"/>
              <a:t>, </a:t>
            </a:r>
            <a:r>
              <a:rPr lang="tr-TR" sz="1800" dirty="0" err="1" smtClean="0"/>
              <a:t>Mbps</a:t>
            </a:r>
            <a:r>
              <a:rPr lang="tr-TR" sz="1800" dirty="0" smtClean="0"/>
              <a:t> ve </a:t>
            </a:r>
            <a:r>
              <a:rPr lang="tr-TR" sz="1800" dirty="0" err="1" smtClean="0"/>
              <a:t>Gbps</a:t>
            </a:r>
            <a:r>
              <a:rPr lang="tr-TR" sz="1800" dirty="0" smtClean="0"/>
              <a:t> şeklinde ifade edilirler ve saniyede iletebilecek veri miktarını belirtirler</a:t>
            </a:r>
          </a:p>
          <a:p>
            <a:pPr lvl="1" eaLnBrk="1" hangingPunct="1"/>
            <a:endParaRPr lang="tr-TR" sz="1050" dirty="0" smtClean="0"/>
          </a:p>
          <a:p>
            <a:pPr lvl="1" eaLnBrk="1" hangingPunct="1"/>
            <a:endParaRPr lang="tr-TR" sz="1600" dirty="0" smtClean="0"/>
          </a:p>
          <a:p>
            <a:pPr lvl="0">
              <a:lnSpc>
                <a:spcPct val="150000"/>
              </a:lnSpc>
              <a:buNone/>
            </a:pPr>
            <a:endParaRPr lang="tr-TR" sz="1800" b="1"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006" y="4162096"/>
            <a:ext cx="2920747" cy="19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smtClean="0"/>
              <a:t>ALAN </a:t>
            </a:r>
            <a:r>
              <a:rPr lang="tr-TR" sz="2000" b="1" dirty="0" smtClean="0"/>
              <a:t>ADI </a:t>
            </a:r>
            <a:r>
              <a:rPr lang="tr-TR" sz="2000" b="1" dirty="0" smtClean="0"/>
              <a:t>(DOMAIN) SİSTEMİ</a:t>
            </a:r>
            <a:endParaRPr lang="tr-TR" sz="2000" b="1" cap="all" dirty="0"/>
          </a:p>
        </p:txBody>
      </p:sp>
      <p:sp>
        <p:nvSpPr>
          <p:cNvPr id="7" name="Rectangle 3"/>
          <p:cNvSpPr txBox="1">
            <a:spLocks noChangeArrowheads="1"/>
          </p:cNvSpPr>
          <p:nvPr/>
        </p:nvSpPr>
        <p:spPr bwMode="auto">
          <a:xfrm>
            <a:off x="182881" y="1869143"/>
            <a:ext cx="8961120" cy="197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tr-TR" sz="1400" dirty="0" smtClean="0"/>
          </a:p>
          <a:p>
            <a:pPr lvl="1"/>
            <a:r>
              <a:rPr lang="tr-TR" sz="1600" dirty="0" smtClean="0"/>
              <a:t> IP numaraları rakamlardan oluşan ve hatırlanması kolay olmayan, ezberlenmesi gereksiz olan numaralardır. IP adreslerinin bu kullanışsızlığı nedeni ile IP adreslerine karşılık gelen hatırlanması kolay ve anlaşılır numaralar ve harfler ile kodlanması sonucunda internet alan adları (domain name) elde edilir.</a:t>
            </a:r>
          </a:p>
          <a:p>
            <a:pPr lvl="1"/>
            <a:r>
              <a:rPr lang="tr-TR" sz="1600" dirty="0" smtClean="0"/>
              <a:t> Alan adları DNS sunucuları tarafından gerçek IP adreslerine dönüştürülür.</a:t>
            </a:r>
          </a:p>
          <a:p>
            <a:pPr lvl="1" eaLnBrk="1" hangingPunct="1"/>
            <a:endParaRPr lang="tr-TR" sz="1050" dirty="0" smtClean="0"/>
          </a:p>
          <a:p>
            <a:pPr lvl="1" eaLnBrk="1" hangingPunct="1"/>
            <a:endParaRPr lang="tr-TR" sz="1600" dirty="0" smtClean="0"/>
          </a:p>
          <a:p>
            <a:pPr lvl="0">
              <a:lnSpc>
                <a:spcPct val="150000"/>
              </a:lnSpc>
              <a:buNone/>
            </a:pPr>
            <a:endParaRPr lang="tr-TR" sz="1800" b="1" dirty="0" smtClean="0"/>
          </a:p>
        </p:txBody>
      </p:sp>
      <p:graphicFrame>
        <p:nvGraphicFramePr>
          <p:cNvPr id="6" name="5 Tablo"/>
          <p:cNvGraphicFramePr>
            <a:graphicFrameLocks noGrp="1"/>
          </p:cNvGraphicFramePr>
          <p:nvPr/>
        </p:nvGraphicFramePr>
        <p:xfrm>
          <a:off x="1145628" y="3468414"/>
          <a:ext cx="7620000" cy="2387213"/>
        </p:xfrm>
        <a:graphic>
          <a:graphicData uri="http://schemas.openxmlformats.org/drawingml/2006/table">
            <a:tbl>
              <a:tblPr firstRow="1" bandRow="1">
                <a:tableStyleId>{5C22544A-7EE6-4342-B048-85BDC9FD1C3A}</a:tableStyleId>
              </a:tblPr>
              <a:tblGrid>
                <a:gridCol w="3810000"/>
                <a:gridCol w="3810000"/>
              </a:tblGrid>
              <a:tr h="447461">
                <a:tc>
                  <a:txBody>
                    <a:bodyPr/>
                    <a:lstStyle/>
                    <a:p>
                      <a:pPr algn="ctr">
                        <a:lnSpc>
                          <a:spcPct val="150000"/>
                        </a:lnSpc>
                        <a:spcAft>
                          <a:spcPts val="0"/>
                        </a:spcAft>
                      </a:pPr>
                      <a:r>
                        <a:rPr lang="tr-TR" sz="1800" dirty="0">
                          <a:latin typeface="Calibri"/>
                          <a:ea typeface="Calibri"/>
                          <a:cs typeface="Times New Roman"/>
                        </a:rPr>
                        <a:t>Alan </a:t>
                      </a:r>
                      <a:r>
                        <a:rPr lang="tr-TR" sz="1800" dirty="0" smtClean="0">
                          <a:latin typeface="Calibri"/>
                          <a:ea typeface="Calibri"/>
                          <a:cs typeface="Times New Roman"/>
                        </a:rPr>
                        <a:t>Adları</a:t>
                      </a:r>
                      <a:endParaRPr lang="tr-TR" sz="1800" dirty="0">
                        <a:latin typeface="Calibri"/>
                        <a:ea typeface="Calibri"/>
                        <a:cs typeface="Times New Roman"/>
                      </a:endParaRPr>
                    </a:p>
                  </a:txBody>
                  <a:tcPr marL="68580" marR="68580" marT="0" marB="0"/>
                </a:tc>
                <a:tc>
                  <a:txBody>
                    <a:bodyPr/>
                    <a:lstStyle/>
                    <a:p>
                      <a:pPr algn="ctr">
                        <a:lnSpc>
                          <a:spcPct val="150000"/>
                        </a:lnSpc>
                        <a:spcAft>
                          <a:spcPts val="0"/>
                        </a:spcAft>
                      </a:pPr>
                      <a:r>
                        <a:rPr lang="tr-TR" sz="1800" dirty="0" smtClean="0">
                          <a:latin typeface="Calibri"/>
                          <a:ea typeface="Calibri"/>
                          <a:cs typeface="Times New Roman"/>
                        </a:rPr>
                        <a:t>IP Karşılıkları</a:t>
                      </a:r>
                      <a:endParaRPr lang="tr-TR" sz="1800" dirty="0">
                        <a:latin typeface="Calibri"/>
                        <a:ea typeface="Calibri"/>
                        <a:cs typeface="Times New Roman"/>
                      </a:endParaRPr>
                    </a:p>
                  </a:txBody>
                  <a:tcPr marL="68580" marR="68580" marT="0" marB="0"/>
                </a:tc>
              </a:tr>
              <a:tr h="568152">
                <a:tc>
                  <a:txBody>
                    <a:bodyPr/>
                    <a:lstStyle/>
                    <a:p>
                      <a:pPr algn="just">
                        <a:lnSpc>
                          <a:spcPct val="150000"/>
                        </a:lnSpc>
                        <a:spcAft>
                          <a:spcPts val="0"/>
                        </a:spcAft>
                      </a:pPr>
                      <a:r>
                        <a:rPr lang="tr-TR" sz="2000" dirty="0">
                          <a:latin typeface="Calibri"/>
                          <a:ea typeface="Calibri"/>
                          <a:cs typeface="Times New Roman"/>
                        </a:rPr>
                        <a:t>www.</a:t>
                      </a:r>
                      <a:r>
                        <a:rPr lang="tr-TR" sz="2000" dirty="0" err="1">
                          <a:latin typeface="Calibri"/>
                          <a:ea typeface="Calibri"/>
                          <a:cs typeface="Times New Roman"/>
                        </a:rPr>
                        <a:t>sirnak</a:t>
                      </a:r>
                      <a:r>
                        <a:rPr lang="tr-TR" sz="2000" dirty="0">
                          <a:latin typeface="Calibri"/>
                          <a:ea typeface="Calibri"/>
                          <a:cs typeface="Times New Roman"/>
                        </a:rPr>
                        <a:t>.edu.tr</a:t>
                      </a:r>
                    </a:p>
                  </a:txBody>
                  <a:tcPr marL="68580" marR="68580" marT="0" marB="0"/>
                </a:tc>
                <a:tc>
                  <a:txBody>
                    <a:bodyPr/>
                    <a:lstStyle/>
                    <a:p>
                      <a:pPr algn="just">
                        <a:lnSpc>
                          <a:spcPct val="150000"/>
                        </a:lnSpc>
                        <a:spcAft>
                          <a:spcPts val="0"/>
                        </a:spcAft>
                      </a:pPr>
                      <a:r>
                        <a:rPr lang="tr-TR" sz="2000" dirty="0">
                          <a:latin typeface="Calibri"/>
                          <a:ea typeface="Calibri"/>
                          <a:cs typeface="Times New Roman"/>
                        </a:rPr>
                        <a:t>79.123.133.4</a:t>
                      </a:r>
                    </a:p>
                  </a:txBody>
                  <a:tcPr marL="68580" marR="68580" marT="0" marB="0"/>
                </a:tc>
              </a:tr>
              <a:tr h="447461">
                <a:tc>
                  <a:txBody>
                    <a:bodyPr/>
                    <a:lstStyle/>
                    <a:p>
                      <a:pPr algn="just">
                        <a:lnSpc>
                          <a:spcPct val="150000"/>
                        </a:lnSpc>
                        <a:spcAft>
                          <a:spcPts val="0"/>
                        </a:spcAft>
                      </a:pPr>
                      <a:r>
                        <a:rPr lang="tr-TR" sz="2000" dirty="0">
                          <a:latin typeface="Calibri"/>
                          <a:ea typeface="Calibri"/>
                          <a:cs typeface="Times New Roman"/>
                        </a:rPr>
                        <a:t>www.</a:t>
                      </a:r>
                      <a:r>
                        <a:rPr lang="tr-TR" sz="2000" dirty="0" err="1">
                          <a:latin typeface="Calibri"/>
                          <a:ea typeface="Calibri"/>
                          <a:cs typeface="Times New Roman"/>
                        </a:rPr>
                        <a:t>anadoluweb</a:t>
                      </a:r>
                      <a:r>
                        <a:rPr lang="tr-TR" sz="2000" dirty="0">
                          <a:latin typeface="Calibri"/>
                          <a:ea typeface="Calibri"/>
                          <a:cs typeface="Times New Roman"/>
                        </a:rPr>
                        <a:t>.com</a:t>
                      </a:r>
                    </a:p>
                  </a:txBody>
                  <a:tcPr marL="68580" marR="68580" marT="0" marB="0"/>
                </a:tc>
                <a:tc>
                  <a:txBody>
                    <a:bodyPr/>
                    <a:lstStyle/>
                    <a:p>
                      <a:pPr algn="just">
                        <a:lnSpc>
                          <a:spcPct val="150000"/>
                        </a:lnSpc>
                        <a:spcAft>
                          <a:spcPts val="0"/>
                        </a:spcAft>
                      </a:pPr>
                      <a:r>
                        <a:rPr lang="tr-TR" sz="2000" dirty="0">
                          <a:latin typeface="Calibri"/>
                          <a:ea typeface="Calibri"/>
                          <a:cs typeface="Times New Roman"/>
                        </a:rPr>
                        <a:t>80.93.221.254</a:t>
                      </a:r>
                    </a:p>
                  </a:txBody>
                  <a:tcPr marL="68580" marR="68580" marT="0" marB="0"/>
                </a:tc>
              </a:tr>
              <a:tr h="447461">
                <a:tc>
                  <a:txBody>
                    <a:bodyPr/>
                    <a:lstStyle/>
                    <a:p>
                      <a:pPr algn="just">
                        <a:lnSpc>
                          <a:spcPct val="150000"/>
                        </a:lnSpc>
                        <a:spcAft>
                          <a:spcPts val="0"/>
                        </a:spcAft>
                      </a:pPr>
                      <a:r>
                        <a:rPr lang="tr-TR" sz="2000" dirty="0">
                          <a:latin typeface="Calibri"/>
                          <a:ea typeface="Calibri"/>
                          <a:cs typeface="Times New Roman"/>
                        </a:rPr>
                        <a:t>www.</a:t>
                      </a:r>
                      <a:r>
                        <a:rPr lang="tr-TR" sz="2000" dirty="0" err="1">
                          <a:latin typeface="Calibri"/>
                          <a:ea typeface="Calibri"/>
                          <a:cs typeface="Times New Roman"/>
                        </a:rPr>
                        <a:t>hurriyet</a:t>
                      </a:r>
                      <a:r>
                        <a:rPr lang="tr-TR" sz="2000" dirty="0">
                          <a:latin typeface="Calibri"/>
                          <a:ea typeface="Calibri"/>
                          <a:cs typeface="Times New Roman"/>
                        </a:rPr>
                        <a:t>.com.tr</a:t>
                      </a:r>
                    </a:p>
                  </a:txBody>
                  <a:tcPr marL="68580" marR="68580" marT="0" marB="0"/>
                </a:tc>
                <a:tc>
                  <a:txBody>
                    <a:bodyPr/>
                    <a:lstStyle/>
                    <a:p>
                      <a:pPr algn="just">
                        <a:lnSpc>
                          <a:spcPct val="150000"/>
                        </a:lnSpc>
                        <a:spcAft>
                          <a:spcPts val="0"/>
                        </a:spcAft>
                      </a:pPr>
                      <a:r>
                        <a:rPr lang="tr-TR" sz="2000" dirty="0">
                          <a:latin typeface="Calibri"/>
                          <a:ea typeface="Calibri"/>
                          <a:cs typeface="Times New Roman"/>
                        </a:rPr>
                        <a:t>213.243.16.199</a:t>
                      </a:r>
                    </a:p>
                  </a:txBody>
                  <a:tcPr marL="68580" marR="68580" marT="0" marB="0"/>
                </a:tc>
              </a:tr>
              <a:tr h="447461">
                <a:tc>
                  <a:txBody>
                    <a:bodyPr/>
                    <a:lstStyle/>
                    <a:p>
                      <a:pPr algn="just">
                        <a:lnSpc>
                          <a:spcPct val="150000"/>
                        </a:lnSpc>
                        <a:spcAft>
                          <a:spcPts val="0"/>
                        </a:spcAft>
                      </a:pPr>
                      <a:r>
                        <a:rPr lang="tr-TR" sz="2000" dirty="0">
                          <a:latin typeface="Calibri"/>
                          <a:ea typeface="Calibri"/>
                          <a:cs typeface="Times New Roman"/>
                        </a:rPr>
                        <a:t>www.</a:t>
                      </a:r>
                      <a:r>
                        <a:rPr lang="tr-TR" sz="2000" dirty="0" err="1">
                          <a:latin typeface="Calibri"/>
                          <a:ea typeface="Calibri"/>
                          <a:cs typeface="Times New Roman"/>
                        </a:rPr>
                        <a:t>marmara</a:t>
                      </a:r>
                      <a:r>
                        <a:rPr lang="tr-TR" sz="2000" dirty="0">
                          <a:latin typeface="Calibri"/>
                          <a:ea typeface="Calibri"/>
                          <a:cs typeface="Times New Roman"/>
                        </a:rPr>
                        <a:t>.edu.tr</a:t>
                      </a:r>
                    </a:p>
                  </a:txBody>
                  <a:tcPr marL="68580" marR="68580" marT="0" marB="0"/>
                </a:tc>
                <a:tc>
                  <a:txBody>
                    <a:bodyPr/>
                    <a:lstStyle/>
                    <a:p>
                      <a:pPr algn="just">
                        <a:lnSpc>
                          <a:spcPct val="150000"/>
                        </a:lnSpc>
                        <a:spcAft>
                          <a:spcPts val="0"/>
                        </a:spcAft>
                      </a:pPr>
                      <a:r>
                        <a:rPr lang="tr-TR" sz="2000" dirty="0">
                          <a:latin typeface="Calibri"/>
                          <a:ea typeface="Calibri"/>
                          <a:cs typeface="Times New Roman"/>
                        </a:rPr>
                        <a:t>193.140.143.7</a:t>
                      </a:r>
                    </a:p>
                  </a:txBody>
                  <a:tcPr marL="68580" marR="68580" marT="0" marB="0"/>
                </a:tc>
              </a:tr>
            </a:tbl>
          </a:graphicData>
        </a:graphic>
      </p:graphicFrame>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r>
              <a:rPr lang="tr-TR" dirty="0" smtClean="0"/>
              <a:t>İnternet Kavramı</a:t>
            </a:r>
            <a:endParaRPr lang="en-US" dirty="0" smtClean="0"/>
          </a:p>
        </p:txBody>
      </p:sp>
      <p:sp>
        <p:nvSpPr>
          <p:cNvPr id="11268" name="Text Box 4"/>
          <p:cNvSpPr txBox="1">
            <a:spLocks noChangeArrowheads="1"/>
          </p:cNvSpPr>
          <p:nvPr/>
        </p:nvSpPr>
        <p:spPr bwMode="auto">
          <a:xfrm>
            <a:off x="1150938" y="1435100"/>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dirty="0" smtClean="0">
                <a:cs typeface="Arial" charset="0"/>
              </a:rPr>
              <a:t>Dünyada ve Ülkemizde İnternet</a:t>
            </a:r>
            <a:endParaRPr lang="en-GB" sz="2000" b="1" dirty="0">
              <a:cs typeface="Arial" charset="0"/>
            </a:endParaRPr>
          </a:p>
        </p:txBody>
      </p:sp>
      <p:sp>
        <p:nvSpPr>
          <p:cNvPr id="11269" name="Text Box 5"/>
          <p:cNvSpPr txBox="1">
            <a:spLocks noChangeArrowheads="1"/>
          </p:cNvSpPr>
          <p:nvPr/>
        </p:nvSpPr>
        <p:spPr bwMode="auto">
          <a:xfrm>
            <a:off x="4691062" y="2860932"/>
            <a:ext cx="4116761"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b="1" u="sng" dirty="0" smtClean="0">
                <a:cs typeface="Arial" charset="0"/>
              </a:rPr>
              <a:t>Ülkemizde İnternet</a:t>
            </a:r>
          </a:p>
          <a:p>
            <a:pPr eaLnBrk="1" hangingPunct="1"/>
            <a:endParaRPr lang="en-GB" sz="1600" b="1" u="sng" dirty="0" smtClean="0">
              <a:cs typeface="Arial" charset="0"/>
            </a:endParaRPr>
          </a:p>
          <a:p>
            <a:pPr eaLnBrk="1" hangingPunct="1">
              <a:buFont typeface="Wingdings" pitchFamily="16" charset="2"/>
              <a:buChar char="ü"/>
            </a:pPr>
            <a:r>
              <a:rPr lang="tr-TR" sz="1400" dirty="0" smtClean="0"/>
              <a:t>Ülkemizde internet ile ilgili çalışmalar 1990 ‘</a:t>
            </a:r>
            <a:r>
              <a:rPr lang="tr-TR" sz="1400" dirty="0" err="1" smtClean="0"/>
              <a:t>lı</a:t>
            </a:r>
            <a:r>
              <a:rPr lang="tr-TR" sz="1400" dirty="0" smtClean="0"/>
              <a:t> yılların başlarında başlamıştır. </a:t>
            </a:r>
          </a:p>
          <a:p>
            <a:pPr eaLnBrk="1" hangingPunct="1">
              <a:buFont typeface="Wingdings" pitchFamily="16" charset="2"/>
              <a:buChar char="ü"/>
            </a:pPr>
            <a:r>
              <a:rPr lang="tr-TR" sz="1400" dirty="0" smtClean="0"/>
              <a:t>1991 yılında ODTU ve TUBİTAK ortak olarak yürüttükleri TRNET projesi ile internet çalışmaları başlamıştır. </a:t>
            </a:r>
          </a:p>
          <a:p>
            <a:pPr eaLnBrk="1" hangingPunct="1">
              <a:buFont typeface="Wingdings" pitchFamily="16" charset="2"/>
              <a:buChar char="ü"/>
            </a:pPr>
            <a:r>
              <a:rPr lang="tr-TR" sz="1400" dirty="0" smtClean="0"/>
              <a:t>Dünya internet omurgası ile ilk bağlantı 1992 yılında kurulmuştur. İnternettin genel kullanımı için ilk bağlantı ise 1993 yılında ODTÜ ile ABD arasında yapılmıştır. </a:t>
            </a:r>
          </a:p>
          <a:p>
            <a:pPr eaLnBrk="1" hangingPunct="1">
              <a:buFont typeface="Wingdings" pitchFamily="16" charset="2"/>
              <a:buChar char="ü"/>
            </a:pPr>
            <a:r>
              <a:rPr lang="tr-TR" sz="1400" dirty="0" smtClean="0">
                <a:cs typeface="Arial" charset="0"/>
              </a:rPr>
              <a:t>Günümüzde modern ve hızlı internet altyapısı ülkemizde kurulmuştur.</a:t>
            </a:r>
            <a:endParaRPr lang="en-US" sz="1400" dirty="0">
              <a:cs typeface="Arial" charset="0"/>
            </a:endParaRPr>
          </a:p>
        </p:txBody>
      </p:sp>
      <p:sp>
        <p:nvSpPr>
          <p:cNvPr id="9" name="Text Box 5"/>
          <p:cNvSpPr txBox="1">
            <a:spLocks noChangeArrowheads="1"/>
          </p:cNvSpPr>
          <p:nvPr/>
        </p:nvSpPr>
        <p:spPr bwMode="auto">
          <a:xfrm>
            <a:off x="539750" y="2860932"/>
            <a:ext cx="38574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b="1" u="sng" dirty="0" smtClean="0">
                <a:cs typeface="Arial" charset="0"/>
              </a:rPr>
              <a:t>Dünyada İnternet</a:t>
            </a:r>
          </a:p>
          <a:p>
            <a:pPr eaLnBrk="1" hangingPunct="1"/>
            <a:endParaRPr lang="en-GB" sz="1600" b="1" u="sng" dirty="0">
              <a:cs typeface="Arial" charset="0"/>
            </a:endParaRPr>
          </a:p>
          <a:p>
            <a:pPr eaLnBrk="1" hangingPunct="1">
              <a:buFont typeface="Wingdings" pitchFamily="16" charset="2"/>
              <a:buChar char="ü"/>
            </a:pPr>
            <a:r>
              <a:rPr lang="tr-TR" sz="1400" dirty="0" smtClean="0"/>
              <a:t>İnternet kavramı ilk olarak ABD de ortaya atılmıştır. Sistem A.B.D ne nükleer bir saldırı durumunda bilgisayarların haberleşme devam etmelerine ve sağlam kalan hatlar üzerinden haberleşmenin sağlanması amacıyla kurulmuştur. Bu projeler zaman içerisinde çeşitli yenilikler ve gelişen teknoloji ile birlikte günümüz internet ağını oluşturmuşlardır. Günümüzde internet omurgaları genel olarak sivil işletmeciler tarafından işletilmekte ve geliştirilmektedir. </a:t>
            </a:r>
            <a:endParaRPr lang="en-US" sz="1400" dirty="0">
              <a:cs typeface="Arial" charset="0"/>
            </a:endParaRPr>
          </a:p>
        </p:txBody>
      </p:sp>
    </p:spTree>
    <p:extLst>
      <p:ext uri="{BB962C8B-B14F-4D97-AF65-F5344CB8AC3E}">
        <p14:creationId xmlns:p14="http://schemas.microsoft.com/office/powerpoint/2010/main" val="179889020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a:t>ALAN ADI </a:t>
            </a:r>
            <a:r>
              <a:rPr lang="tr-TR" sz="2000" b="1" dirty="0" smtClean="0"/>
              <a:t>SİSTEMİ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b="1" dirty="0" smtClean="0"/>
              <a:t>Alan Adı Türleri</a:t>
            </a:r>
          </a:p>
          <a:p>
            <a:r>
              <a:rPr lang="tr-TR" sz="1600" dirty="0" smtClean="0"/>
              <a:t>Alan adlarının tanımlanmasında bazı standartlar getirilmiştir. Alan adları sadece İngilizce harflerden, rakamlardan ve bazı noktalama işaretlerinden oluşur. Özel karakterler ve harfler alan adları içerisinde kullanılmazlar. </a:t>
            </a:r>
          </a:p>
          <a:p>
            <a:r>
              <a:rPr lang="tr-TR" sz="1600" dirty="0" smtClean="0"/>
              <a:t>Uzantı kısmı bir den fazla sayıda olabilir.</a:t>
            </a:r>
          </a:p>
          <a:p>
            <a:r>
              <a:rPr lang="tr-TR" sz="1600" dirty="0" smtClean="0"/>
              <a:t> Alan adları site sahiplerine belirli bir süre karşılığında satılırlar.</a:t>
            </a:r>
          </a:p>
          <a:p>
            <a:r>
              <a:rPr lang="tr-TR" sz="1600" dirty="0" smtClean="0"/>
              <a:t>www.alanadı.uzantı1.uzantı2.uzantı3 </a:t>
            </a:r>
            <a:endParaRPr lang="tr-TR" sz="1600" dirty="0" smtClean="0"/>
          </a:p>
          <a:p>
            <a:pPr lvl="0">
              <a:buFont typeface="Wingdings" pitchFamily="2" charset="2"/>
              <a:buChar char="ü"/>
            </a:pPr>
            <a:endParaRPr lang="tr-TR" sz="1600" dirty="0" smtClean="0"/>
          </a:p>
          <a:p>
            <a:pPr>
              <a:buFont typeface="Wingdings" pitchFamily="2" charset="2"/>
              <a:buChar char="ü"/>
            </a:pPr>
            <a:r>
              <a:rPr lang="tr-TR" sz="1600" dirty="0" smtClean="0"/>
              <a:t> </a:t>
            </a:r>
          </a:p>
          <a:p>
            <a:pPr lvl="0">
              <a:lnSpc>
                <a:spcPct val="150000"/>
              </a:lnSpc>
              <a:buNone/>
            </a:pPr>
            <a:endParaRPr lang="tr-TR" sz="1800" b="1" dirty="0" smtClean="0"/>
          </a:p>
        </p:txBody>
      </p:sp>
      <p:graphicFrame>
        <p:nvGraphicFramePr>
          <p:cNvPr id="6" name="5 Tablo"/>
          <p:cNvGraphicFramePr>
            <a:graphicFrameLocks noGrp="1"/>
          </p:cNvGraphicFramePr>
          <p:nvPr/>
        </p:nvGraphicFramePr>
        <p:xfrm>
          <a:off x="830316" y="3951014"/>
          <a:ext cx="7840720" cy="1483360"/>
        </p:xfrm>
        <a:graphic>
          <a:graphicData uri="http://schemas.openxmlformats.org/drawingml/2006/table">
            <a:tbl>
              <a:tblPr firstRow="1" bandRow="1">
                <a:tableStyleId>{5C22544A-7EE6-4342-B048-85BDC9FD1C3A}</a:tableStyleId>
              </a:tblPr>
              <a:tblGrid>
                <a:gridCol w="1568144"/>
                <a:gridCol w="1568144"/>
                <a:gridCol w="1568144"/>
                <a:gridCol w="1568144"/>
                <a:gridCol w="1568144"/>
              </a:tblGrid>
              <a:tr h="370840">
                <a:tc>
                  <a:txBody>
                    <a:bodyPr/>
                    <a:lstStyle/>
                    <a:p>
                      <a:r>
                        <a:rPr lang="tr-TR" dirty="0" smtClean="0"/>
                        <a:t>www</a:t>
                      </a:r>
                      <a:endParaRPr lang="tr-TR" dirty="0"/>
                    </a:p>
                  </a:txBody>
                  <a:tcPr/>
                </a:tc>
                <a:tc>
                  <a:txBody>
                    <a:bodyPr/>
                    <a:lstStyle/>
                    <a:p>
                      <a:r>
                        <a:rPr lang="tr-TR" dirty="0" smtClean="0"/>
                        <a:t>Alan Adı</a:t>
                      </a:r>
                      <a:endParaRPr lang="tr-TR" dirty="0"/>
                    </a:p>
                  </a:txBody>
                  <a:tcPr/>
                </a:tc>
                <a:tc>
                  <a:txBody>
                    <a:bodyPr/>
                    <a:lstStyle/>
                    <a:p>
                      <a:r>
                        <a:rPr lang="tr-TR" dirty="0" smtClean="0"/>
                        <a:t>Uzantı</a:t>
                      </a:r>
                      <a:r>
                        <a:rPr lang="tr-TR" baseline="0" dirty="0" smtClean="0"/>
                        <a:t> 1</a:t>
                      </a:r>
                      <a:endParaRPr lang="tr-TR" dirty="0" smtClean="0"/>
                    </a:p>
                  </a:txBody>
                  <a:tcPr/>
                </a:tc>
                <a:tc>
                  <a:txBody>
                    <a:bodyPr/>
                    <a:lstStyle/>
                    <a:p>
                      <a:r>
                        <a:rPr lang="tr-TR" dirty="0" smtClean="0"/>
                        <a:t>Uzantı 2</a:t>
                      </a:r>
                      <a:endParaRPr lang="tr-TR" dirty="0"/>
                    </a:p>
                  </a:txBody>
                  <a:tcPr/>
                </a:tc>
                <a:tc>
                  <a:txBody>
                    <a:bodyPr/>
                    <a:lstStyle/>
                    <a:p>
                      <a:r>
                        <a:rPr lang="tr-TR" dirty="0" smtClean="0"/>
                        <a:t>Uzantı 3</a:t>
                      </a:r>
                      <a:endParaRPr lang="tr-TR" dirty="0"/>
                    </a:p>
                  </a:txBody>
                  <a:tcPr/>
                </a:tc>
              </a:tr>
              <a:tr h="370840">
                <a:tc>
                  <a:txBody>
                    <a:bodyPr/>
                    <a:lstStyle/>
                    <a:p>
                      <a:pPr algn="ctr">
                        <a:lnSpc>
                          <a:spcPct val="115000"/>
                        </a:lnSpc>
                        <a:spcAft>
                          <a:spcPts val="0"/>
                        </a:spcAft>
                      </a:pPr>
                      <a:r>
                        <a:rPr lang="tr-TR" sz="1800" dirty="0">
                          <a:latin typeface="Calibri"/>
                          <a:ea typeface="Calibri"/>
                          <a:cs typeface="Times New Roman"/>
                        </a:rPr>
                        <a:t>www.</a:t>
                      </a:r>
                    </a:p>
                  </a:txBody>
                  <a:tcPr marL="68580" marR="68580" marT="0" marB="0"/>
                </a:tc>
                <a:tc>
                  <a:txBody>
                    <a:bodyPr/>
                    <a:lstStyle/>
                    <a:p>
                      <a:pPr algn="ctr">
                        <a:lnSpc>
                          <a:spcPct val="115000"/>
                        </a:lnSpc>
                        <a:spcAft>
                          <a:spcPts val="0"/>
                        </a:spcAft>
                      </a:pPr>
                      <a:r>
                        <a:rPr lang="tr-TR" sz="1800" dirty="0">
                          <a:latin typeface="Calibri"/>
                          <a:ea typeface="Calibri"/>
                          <a:cs typeface="Times New Roman"/>
                        </a:rPr>
                        <a:t>yok.</a:t>
                      </a:r>
                    </a:p>
                  </a:txBody>
                  <a:tcPr marL="68580" marR="68580" marT="0" marB="0"/>
                </a:tc>
                <a:tc>
                  <a:txBody>
                    <a:bodyPr/>
                    <a:lstStyle/>
                    <a:p>
                      <a:pPr algn="ctr">
                        <a:lnSpc>
                          <a:spcPct val="115000"/>
                        </a:lnSpc>
                        <a:spcAft>
                          <a:spcPts val="0"/>
                        </a:spcAft>
                      </a:pPr>
                      <a:r>
                        <a:rPr lang="tr-TR" sz="1800">
                          <a:latin typeface="Calibri"/>
                          <a:ea typeface="Calibri"/>
                          <a:cs typeface="Times New Roman"/>
                        </a:rPr>
                        <a:t>gov.</a:t>
                      </a:r>
                    </a:p>
                  </a:txBody>
                  <a:tcPr marL="68580" marR="68580" marT="0" marB="0"/>
                </a:tc>
                <a:tc>
                  <a:txBody>
                    <a:bodyPr/>
                    <a:lstStyle/>
                    <a:p>
                      <a:pPr algn="ctr">
                        <a:lnSpc>
                          <a:spcPct val="115000"/>
                        </a:lnSpc>
                        <a:spcAft>
                          <a:spcPts val="0"/>
                        </a:spcAft>
                      </a:pPr>
                      <a:r>
                        <a:rPr lang="tr-TR" sz="1800" dirty="0" smtClean="0">
                          <a:latin typeface="Calibri"/>
                          <a:ea typeface="Calibri"/>
                          <a:cs typeface="Times New Roman"/>
                        </a:rPr>
                        <a:t>tr</a:t>
                      </a: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endParaRPr lang="tr-TR" sz="1800">
                        <a:latin typeface="Calibri"/>
                        <a:ea typeface="Calibri"/>
                        <a:cs typeface="Times New Roman"/>
                      </a:endParaRPr>
                    </a:p>
                  </a:txBody>
                  <a:tcPr marL="68580" marR="68580" marT="0" marB="0"/>
                </a:tc>
              </a:tr>
              <a:tr h="370840">
                <a:tc>
                  <a:txBody>
                    <a:bodyPr/>
                    <a:lstStyle/>
                    <a:p>
                      <a:pPr algn="ctr">
                        <a:lnSpc>
                          <a:spcPct val="115000"/>
                        </a:lnSpc>
                        <a:spcAft>
                          <a:spcPts val="0"/>
                        </a:spcAft>
                      </a:pPr>
                      <a:r>
                        <a:rPr lang="tr-TR" sz="1800">
                          <a:latin typeface="Calibri"/>
                          <a:ea typeface="Calibri"/>
                          <a:cs typeface="Times New Roman"/>
                        </a:rPr>
                        <a:t>www.</a:t>
                      </a:r>
                    </a:p>
                  </a:txBody>
                  <a:tcPr marL="68580" marR="68580" marT="0" marB="0"/>
                </a:tc>
                <a:tc>
                  <a:txBody>
                    <a:bodyPr/>
                    <a:lstStyle/>
                    <a:p>
                      <a:pPr algn="ctr">
                        <a:lnSpc>
                          <a:spcPct val="115000"/>
                        </a:lnSpc>
                        <a:spcAft>
                          <a:spcPts val="0"/>
                        </a:spcAft>
                      </a:pPr>
                      <a:r>
                        <a:rPr lang="tr-TR" sz="1800" dirty="0" err="1">
                          <a:latin typeface="Calibri"/>
                          <a:ea typeface="Calibri"/>
                          <a:cs typeface="Times New Roman"/>
                        </a:rPr>
                        <a:t>facebook</a:t>
                      </a:r>
                      <a:r>
                        <a:rPr lang="tr-TR" sz="1800" dirty="0">
                          <a:latin typeface="Calibri"/>
                          <a:ea typeface="Calibri"/>
                          <a:cs typeface="Times New Roman"/>
                        </a:rPr>
                        <a:t>.</a:t>
                      </a:r>
                    </a:p>
                  </a:txBody>
                  <a:tcPr marL="68580" marR="68580" marT="0" marB="0"/>
                </a:tc>
                <a:tc>
                  <a:txBody>
                    <a:bodyPr/>
                    <a:lstStyle/>
                    <a:p>
                      <a:pPr algn="ctr">
                        <a:lnSpc>
                          <a:spcPct val="115000"/>
                        </a:lnSpc>
                        <a:spcAft>
                          <a:spcPts val="0"/>
                        </a:spcAft>
                      </a:pPr>
                      <a:r>
                        <a:rPr lang="tr-TR" sz="1800" dirty="0">
                          <a:latin typeface="Calibri"/>
                          <a:ea typeface="Calibri"/>
                          <a:cs typeface="Times New Roman"/>
                        </a:rPr>
                        <a:t>com</a:t>
                      </a:r>
                    </a:p>
                  </a:txBody>
                  <a:tcPr marL="68580" marR="68580" marT="0" marB="0"/>
                </a:tc>
                <a:tc>
                  <a:txBody>
                    <a:bodyPr/>
                    <a:lstStyle/>
                    <a:p>
                      <a:pPr algn="ctr">
                        <a:lnSpc>
                          <a:spcPct val="115000"/>
                        </a:lnSpc>
                        <a:spcAft>
                          <a:spcPts val="0"/>
                        </a:spcAft>
                      </a:pPr>
                      <a:endParaRPr lang="tr-TR" sz="1800" dirty="0">
                        <a:latin typeface="Calibri"/>
                        <a:ea typeface="Calibri"/>
                        <a:cs typeface="Times New Roman"/>
                      </a:endParaRPr>
                    </a:p>
                  </a:txBody>
                  <a:tcPr marL="68580" marR="68580" marT="0" marB="0"/>
                </a:tc>
                <a:tc>
                  <a:txBody>
                    <a:bodyPr/>
                    <a:lstStyle/>
                    <a:p>
                      <a:pPr algn="ctr">
                        <a:lnSpc>
                          <a:spcPct val="115000"/>
                        </a:lnSpc>
                        <a:spcAft>
                          <a:spcPts val="0"/>
                        </a:spcAft>
                      </a:pPr>
                      <a:endParaRPr lang="tr-TR" sz="1800" dirty="0">
                        <a:latin typeface="Calibri"/>
                        <a:ea typeface="Calibri"/>
                        <a:cs typeface="Times New Roman"/>
                      </a:endParaRPr>
                    </a:p>
                  </a:txBody>
                  <a:tcPr marL="68580" marR="68580" marT="0" marB="0"/>
                </a:tc>
              </a:tr>
              <a:tr h="370840">
                <a:tc>
                  <a:txBody>
                    <a:bodyPr/>
                    <a:lstStyle/>
                    <a:p>
                      <a:pPr algn="ctr">
                        <a:lnSpc>
                          <a:spcPct val="115000"/>
                        </a:lnSpc>
                        <a:spcAft>
                          <a:spcPts val="0"/>
                        </a:spcAft>
                      </a:pPr>
                      <a:r>
                        <a:rPr lang="tr-TR" sz="1800">
                          <a:latin typeface="Calibri"/>
                          <a:ea typeface="Calibri"/>
                          <a:cs typeface="Times New Roman"/>
                        </a:rPr>
                        <a:t>www.</a:t>
                      </a:r>
                    </a:p>
                  </a:txBody>
                  <a:tcPr marL="68580" marR="68580" marT="0" marB="0"/>
                </a:tc>
                <a:tc>
                  <a:txBody>
                    <a:bodyPr/>
                    <a:lstStyle/>
                    <a:p>
                      <a:pPr algn="ctr">
                        <a:lnSpc>
                          <a:spcPct val="115000"/>
                        </a:lnSpc>
                        <a:spcAft>
                          <a:spcPts val="0"/>
                        </a:spcAft>
                      </a:pPr>
                      <a:r>
                        <a:rPr lang="tr-TR" sz="1800">
                          <a:latin typeface="Calibri"/>
                          <a:ea typeface="Calibri"/>
                          <a:cs typeface="Times New Roman"/>
                        </a:rPr>
                        <a:t>bilisimsistem</a:t>
                      </a:r>
                    </a:p>
                  </a:txBody>
                  <a:tcPr marL="68580" marR="68580" marT="0" marB="0"/>
                </a:tc>
                <a:tc>
                  <a:txBody>
                    <a:bodyPr/>
                    <a:lstStyle/>
                    <a:p>
                      <a:pPr algn="ctr">
                        <a:lnSpc>
                          <a:spcPct val="115000"/>
                        </a:lnSpc>
                        <a:spcAft>
                          <a:spcPts val="0"/>
                        </a:spcAft>
                      </a:pPr>
                      <a:r>
                        <a:rPr lang="tr-TR" sz="1800">
                          <a:latin typeface="Calibri"/>
                          <a:ea typeface="Calibri"/>
                          <a:cs typeface="Times New Roman"/>
                        </a:rPr>
                        <a:t>info.</a:t>
                      </a:r>
                    </a:p>
                  </a:txBody>
                  <a:tcPr marL="68580" marR="68580" marT="0" marB="0"/>
                </a:tc>
                <a:tc>
                  <a:txBody>
                    <a:bodyPr/>
                    <a:lstStyle/>
                    <a:p>
                      <a:pPr algn="ctr">
                        <a:lnSpc>
                          <a:spcPct val="115000"/>
                        </a:lnSpc>
                        <a:spcAft>
                          <a:spcPts val="0"/>
                        </a:spcAft>
                      </a:pPr>
                      <a:r>
                        <a:rPr lang="tr-TR" sz="1800">
                          <a:latin typeface="Calibri"/>
                          <a:ea typeface="Calibri"/>
                          <a:cs typeface="Times New Roman"/>
                        </a:rPr>
                        <a:t>tk.</a:t>
                      </a:r>
                    </a:p>
                  </a:txBody>
                  <a:tcPr marL="68580" marR="68580" marT="0" marB="0"/>
                </a:tc>
                <a:tc>
                  <a:txBody>
                    <a:bodyPr/>
                    <a:lstStyle/>
                    <a:p>
                      <a:pPr algn="ctr">
                        <a:lnSpc>
                          <a:spcPct val="115000"/>
                        </a:lnSpc>
                        <a:spcAft>
                          <a:spcPts val="0"/>
                        </a:spcAft>
                      </a:pPr>
                      <a:r>
                        <a:rPr lang="tr-TR" sz="1800" dirty="0">
                          <a:latin typeface="Calibri"/>
                          <a:ea typeface="Calibri"/>
                          <a:cs typeface="Times New Roman"/>
                        </a:rPr>
                        <a:t>tr.</a:t>
                      </a:r>
                    </a:p>
                  </a:txBody>
                  <a:tcPr marL="68580" marR="68580" marT="0" marB="0"/>
                </a:tc>
              </a:tr>
            </a:tbl>
          </a:graphicData>
        </a:graphic>
      </p:graphicFrame>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a:t>ALAN </a:t>
            </a:r>
            <a:r>
              <a:rPr lang="tr-TR" sz="2000" b="1" dirty="0" smtClean="0"/>
              <a:t>ADI </a:t>
            </a:r>
            <a:r>
              <a:rPr lang="tr-TR" sz="2000" b="1" dirty="0"/>
              <a:t>SİSTEMİ</a:t>
            </a:r>
            <a:endParaRPr lang="tr-TR" sz="2000" b="1" cap="all" dirty="0"/>
          </a:p>
        </p:txBody>
      </p:sp>
      <p:sp>
        <p:nvSpPr>
          <p:cNvPr id="7" name="Rectangle 3"/>
          <p:cNvSpPr txBox="1">
            <a:spLocks noChangeArrowheads="1"/>
          </p:cNvSpPr>
          <p:nvPr/>
        </p:nvSpPr>
        <p:spPr bwMode="auto">
          <a:xfrm>
            <a:off x="182880" y="1727253"/>
            <a:ext cx="8961120" cy="11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b="1" dirty="0" smtClean="0"/>
              <a:t>Alan Adı Türleri</a:t>
            </a:r>
          </a:p>
          <a:p>
            <a:r>
              <a:rPr lang="tr-TR" sz="1800" dirty="0" smtClean="0"/>
              <a:t>Alan adlarında yer alan uzantıların web sitesinin türüne ve sitenin yayın yaptığı ülkeye göre değişmektedir.</a:t>
            </a:r>
          </a:p>
        </p:txBody>
      </p:sp>
      <p:sp>
        <p:nvSpPr>
          <p:cNvPr id="8" name="Rectangle 3"/>
          <p:cNvSpPr txBox="1">
            <a:spLocks noChangeArrowheads="1"/>
          </p:cNvSpPr>
          <p:nvPr/>
        </p:nvSpPr>
        <p:spPr bwMode="auto">
          <a:xfrm>
            <a:off x="4635062" y="2625885"/>
            <a:ext cx="4887310" cy="284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tr-TR" sz="1600" b="1" dirty="0" smtClean="0"/>
              <a:t>Türkiye tarafından verilen alan adları,</a:t>
            </a:r>
          </a:p>
          <a:p>
            <a:pPr lvl="1"/>
            <a:r>
              <a:rPr lang="tr-TR" sz="1400" b="1" dirty="0" smtClean="0"/>
              <a:t>com.tr</a:t>
            </a:r>
            <a:r>
              <a:rPr lang="tr-TR" sz="1400" dirty="0" smtClean="0"/>
              <a:t>  - Şirketler,</a:t>
            </a:r>
          </a:p>
          <a:p>
            <a:pPr lvl="1"/>
            <a:r>
              <a:rPr lang="tr-TR" sz="1400" dirty="0" smtClean="0"/>
              <a:t> </a:t>
            </a:r>
            <a:r>
              <a:rPr lang="tr-TR" sz="1400" b="1" dirty="0" smtClean="0"/>
              <a:t>net.tr</a:t>
            </a:r>
            <a:r>
              <a:rPr lang="tr-TR" sz="1400" dirty="0" smtClean="0"/>
              <a:t> - İnternet servis sağlayıcıları</a:t>
            </a:r>
          </a:p>
          <a:p>
            <a:pPr lvl="1"/>
            <a:r>
              <a:rPr lang="tr-TR" sz="1400" dirty="0" smtClean="0"/>
              <a:t> </a:t>
            </a:r>
            <a:r>
              <a:rPr lang="tr-TR" sz="1400" b="1" dirty="0" err="1" smtClean="0"/>
              <a:t>org.tr</a:t>
            </a:r>
            <a:r>
              <a:rPr lang="tr-TR" sz="1400" dirty="0" smtClean="0"/>
              <a:t> - Vakıf, dernek, partiler</a:t>
            </a:r>
          </a:p>
          <a:p>
            <a:pPr lvl="1"/>
            <a:r>
              <a:rPr lang="tr-TR" sz="1400" dirty="0" smtClean="0"/>
              <a:t> </a:t>
            </a:r>
            <a:r>
              <a:rPr lang="tr-TR" sz="1400" b="1" dirty="0" smtClean="0"/>
              <a:t>gov.tr</a:t>
            </a:r>
            <a:r>
              <a:rPr lang="tr-TR" sz="1400" dirty="0" smtClean="0"/>
              <a:t> - Kamu kurumları</a:t>
            </a:r>
          </a:p>
          <a:p>
            <a:pPr lvl="1"/>
            <a:r>
              <a:rPr lang="tr-TR" sz="1400" dirty="0" smtClean="0"/>
              <a:t> </a:t>
            </a:r>
            <a:r>
              <a:rPr lang="tr-TR" sz="1400" b="1" dirty="0" smtClean="0"/>
              <a:t>edu.tr</a:t>
            </a:r>
            <a:r>
              <a:rPr lang="tr-TR" sz="1400" dirty="0" smtClean="0"/>
              <a:t> - Üniversiteler </a:t>
            </a:r>
          </a:p>
          <a:p>
            <a:pPr lvl="1"/>
            <a:r>
              <a:rPr lang="tr-TR" sz="1400" dirty="0" smtClean="0"/>
              <a:t> </a:t>
            </a:r>
            <a:r>
              <a:rPr lang="tr-TR" sz="1400" b="1" dirty="0" smtClean="0"/>
              <a:t>gen.tr</a:t>
            </a:r>
            <a:r>
              <a:rPr lang="tr-TR" sz="1400" dirty="0" smtClean="0"/>
              <a:t> - Genel kullanım </a:t>
            </a:r>
          </a:p>
          <a:p>
            <a:pPr lvl="1"/>
            <a:r>
              <a:rPr lang="tr-TR" sz="1400" dirty="0" smtClean="0"/>
              <a:t> </a:t>
            </a:r>
            <a:r>
              <a:rPr lang="tr-TR" sz="1400" b="1" dirty="0" smtClean="0"/>
              <a:t>web.tr</a:t>
            </a:r>
            <a:r>
              <a:rPr lang="tr-TR" sz="1400" dirty="0" smtClean="0"/>
              <a:t> - Genel kullanım  </a:t>
            </a:r>
          </a:p>
          <a:p>
            <a:pPr lvl="1"/>
            <a:r>
              <a:rPr lang="tr-TR" sz="1400" b="1" dirty="0" smtClean="0"/>
              <a:t>k12.tr</a:t>
            </a:r>
            <a:r>
              <a:rPr lang="tr-TR" sz="1400" dirty="0" smtClean="0"/>
              <a:t> - Orta öğretim kurumları tarafından kullanılmaktadır. </a:t>
            </a:r>
          </a:p>
          <a:p>
            <a:pPr lvl="1"/>
            <a:endParaRPr lang="tr-TR" sz="1600" dirty="0" smtClean="0"/>
          </a:p>
          <a:p>
            <a:pPr lvl="1" eaLnBrk="1" hangingPunct="1"/>
            <a:endParaRPr lang="tr-TR" sz="1050" dirty="0" smtClean="0"/>
          </a:p>
          <a:p>
            <a:pPr lvl="1" eaLnBrk="1" hangingPunct="1"/>
            <a:endParaRPr lang="tr-TR" sz="1600" dirty="0" smtClean="0"/>
          </a:p>
          <a:p>
            <a:pPr lvl="0">
              <a:lnSpc>
                <a:spcPct val="150000"/>
              </a:lnSpc>
              <a:buNone/>
            </a:pPr>
            <a:endParaRPr lang="tr-TR" sz="1800" b="1" dirty="0" smtClean="0"/>
          </a:p>
        </p:txBody>
      </p:sp>
      <p:sp>
        <p:nvSpPr>
          <p:cNvPr id="9" name="Rectangle 3"/>
          <p:cNvSpPr txBox="1">
            <a:spLocks noChangeArrowheads="1"/>
          </p:cNvSpPr>
          <p:nvPr/>
        </p:nvSpPr>
        <p:spPr bwMode="auto">
          <a:xfrm>
            <a:off x="0" y="2494507"/>
            <a:ext cx="4887310" cy="263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tr-TR" sz="1400" dirty="0" smtClean="0"/>
          </a:p>
          <a:p>
            <a:pPr lvl="1"/>
            <a:r>
              <a:rPr lang="tr-TR" sz="1600" b="1" dirty="0" smtClean="0"/>
              <a:t>Uluslararası </a:t>
            </a:r>
            <a:r>
              <a:rPr lang="tr-TR" sz="1600" b="1" dirty="0" smtClean="0"/>
              <a:t>alan adları genellikle</a:t>
            </a:r>
            <a:r>
              <a:rPr lang="tr-TR" sz="1600" b="1" dirty="0" smtClean="0"/>
              <a:t>,</a:t>
            </a:r>
            <a:r>
              <a:rPr lang="tr-TR" sz="1400" dirty="0" smtClean="0"/>
              <a:t/>
            </a:r>
            <a:br>
              <a:rPr lang="tr-TR" sz="1400" dirty="0" smtClean="0"/>
            </a:br>
            <a:r>
              <a:rPr lang="tr-TR" sz="1400" b="1" dirty="0" smtClean="0"/>
              <a:t>com</a:t>
            </a:r>
            <a:r>
              <a:rPr lang="tr-TR" sz="1400" dirty="0" smtClean="0"/>
              <a:t>  – Ticari faaliyet gösteren şirketler</a:t>
            </a:r>
          </a:p>
          <a:p>
            <a:pPr lvl="1"/>
            <a:r>
              <a:rPr lang="tr-TR" sz="1400" b="1" dirty="0" smtClean="0"/>
              <a:t>net</a:t>
            </a:r>
            <a:r>
              <a:rPr lang="tr-TR" sz="1400" dirty="0" smtClean="0"/>
              <a:t>  – İnternet servis sağlayıcıları </a:t>
            </a:r>
          </a:p>
          <a:p>
            <a:pPr lvl="1"/>
            <a:r>
              <a:rPr lang="tr-TR" sz="1400" b="1" dirty="0" smtClean="0"/>
              <a:t>org</a:t>
            </a:r>
            <a:r>
              <a:rPr lang="tr-TR" sz="1400" dirty="0" smtClean="0"/>
              <a:t>  – Vakıf, dernek, partiler ve sivil toplum örgütleri </a:t>
            </a:r>
          </a:p>
          <a:p>
            <a:pPr lvl="1"/>
            <a:r>
              <a:rPr lang="tr-TR" sz="1400" b="1" dirty="0" smtClean="0"/>
              <a:t>gov</a:t>
            </a:r>
            <a:r>
              <a:rPr lang="tr-TR" sz="1400" dirty="0" smtClean="0"/>
              <a:t> – Kamu kurumları </a:t>
            </a:r>
          </a:p>
          <a:p>
            <a:pPr lvl="1"/>
            <a:r>
              <a:rPr lang="tr-TR" sz="1400" b="1" dirty="0" smtClean="0"/>
              <a:t>edu</a:t>
            </a:r>
            <a:r>
              <a:rPr lang="tr-TR" sz="1400" dirty="0" smtClean="0"/>
              <a:t>  – Üniversiteler</a:t>
            </a:r>
          </a:p>
          <a:p>
            <a:pPr lvl="1"/>
            <a:r>
              <a:rPr lang="tr-TR" sz="1400" b="1" dirty="0" smtClean="0"/>
              <a:t>gen</a:t>
            </a:r>
            <a:r>
              <a:rPr lang="tr-TR" sz="1400" dirty="0" smtClean="0"/>
              <a:t> – Genel içerikli siteler </a:t>
            </a:r>
          </a:p>
          <a:p>
            <a:pPr lvl="1"/>
            <a:r>
              <a:rPr lang="tr-TR" sz="1400" b="1" dirty="0" smtClean="0"/>
              <a:t>mil</a:t>
            </a:r>
            <a:r>
              <a:rPr lang="tr-TR" sz="1400" dirty="0" smtClean="0"/>
              <a:t>  – Askeri kuruluşlar tarafından kullanılırlar.</a:t>
            </a:r>
          </a:p>
          <a:p>
            <a:pPr lvl="1"/>
            <a:endParaRPr lang="tr-TR" sz="1600" dirty="0" smtClean="0"/>
          </a:p>
          <a:p>
            <a:pPr lvl="1" eaLnBrk="1" hangingPunct="1"/>
            <a:endParaRPr lang="tr-TR" sz="1050" dirty="0" smtClean="0"/>
          </a:p>
          <a:p>
            <a:pPr lvl="1" eaLnBrk="1" hangingPunct="1"/>
            <a:endParaRPr lang="tr-TR" sz="1600" dirty="0" smtClean="0"/>
          </a:p>
          <a:p>
            <a:pPr lvl="0">
              <a:lnSpc>
                <a:spcPct val="150000"/>
              </a:lnSpc>
              <a:buNone/>
            </a:pPr>
            <a:endParaRPr lang="tr-TR" sz="1800" b="1"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873" y="5152040"/>
            <a:ext cx="2020584" cy="170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a:t>ALAN ADI </a:t>
            </a:r>
            <a:r>
              <a:rPr lang="tr-TR" sz="2000" b="1" dirty="0" smtClean="0"/>
              <a:t>SİSTEMİ</a:t>
            </a:r>
            <a:endParaRPr lang="tr-TR" sz="2000" b="1" cap="all" dirty="0"/>
          </a:p>
        </p:txBody>
      </p:sp>
      <p:sp>
        <p:nvSpPr>
          <p:cNvPr id="7" name="Rectangle 3"/>
          <p:cNvSpPr txBox="1">
            <a:spLocks noChangeArrowheads="1"/>
          </p:cNvSpPr>
          <p:nvPr/>
        </p:nvSpPr>
        <p:spPr bwMode="auto">
          <a:xfrm>
            <a:off x="182880" y="1727253"/>
            <a:ext cx="8961120" cy="11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800" dirty="0" smtClean="0"/>
              <a:t>Alan adları üç parçadan oluşmaktadır.</a:t>
            </a:r>
            <a:endParaRPr lang="tr-TR" sz="1800" dirty="0"/>
          </a:p>
        </p:txBody>
      </p:sp>
      <p:pic>
        <p:nvPicPr>
          <p:cNvPr id="118786" name="Picture 2"/>
          <p:cNvPicPr>
            <a:picLocks noChangeAspect="1" noChangeArrowheads="1"/>
          </p:cNvPicPr>
          <p:nvPr/>
        </p:nvPicPr>
        <p:blipFill>
          <a:blip r:embed="rId3" cstate="print"/>
          <a:srcRect/>
          <a:stretch>
            <a:fillRect/>
          </a:stretch>
        </p:blipFill>
        <p:spPr bwMode="auto">
          <a:xfrm>
            <a:off x="0" y="2506717"/>
            <a:ext cx="9144000" cy="2562882"/>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a:t>ALAN </a:t>
            </a:r>
            <a:r>
              <a:rPr lang="tr-TR" sz="2000" b="1" dirty="0" smtClean="0"/>
              <a:t>ADI SİSTEMİ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ü"/>
            </a:pPr>
            <a:r>
              <a:rPr lang="tr-TR" sz="1600" b="1" dirty="0" smtClean="0"/>
              <a:t>Alan Adlarının Tescil Edilmesi (Satın Alınması)</a:t>
            </a:r>
          </a:p>
          <a:p>
            <a:endParaRPr lang="tr-TR" sz="1600" dirty="0" smtClean="0"/>
          </a:p>
          <a:p>
            <a:pPr>
              <a:buFont typeface="Wingdings" pitchFamily="2" charset="2"/>
              <a:buChar char="ü"/>
            </a:pPr>
            <a:r>
              <a:rPr lang="tr-TR" sz="1600" dirty="0" smtClean="0"/>
              <a:t>Web sitesi kurmak isteyen kişilerin öncelik ile yayınlamak istedikleri siteleri için alan adı temin etmesi gerekmektedir. </a:t>
            </a:r>
          </a:p>
          <a:p>
            <a:pPr>
              <a:buFont typeface="Wingdings" pitchFamily="2" charset="2"/>
              <a:buChar char="ü"/>
            </a:pPr>
            <a:r>
              <a:rPr lang="tr-TR" sz="1600" dirty="0" smtClean="0"/>
              <a:t>Ülkemizde ve tüm dünyada alan adları şirketler tarafından kullanıcılara satılmaktadır. Eğer marka değeri olmuş bir şirket isminiz ve  soyadınız var ise bir an önce alan adınızı almanız tavsiye edilir. Alan adları kim önce alır ise onun olmaktadır. </a:t>
            </a:r>
          </a:p>
          <a:p>
            <a:pPr>
              <a:buFont typeface="Wingdings" pitchFamily="2" charset="2"/>
              <a:buChar char="ü"/>
            </a:pPr>
            <a:r>
              <a:rPr lang="tr-TR" sz="1600" dirty="0" smtClean="0"/>
              <a:t>Alan adları yılık olarak beli bir ücret karşılığında satın alınmaktadır. </a:t>
            </a:r>
          </a:p>
          <a:p>
            <a:pPr>
              <a:buFont typeface="Wingdings" pitchFamily="2" charset="2"/>
              <a:buChar char="ü"/>
            </a:pPr>
            <a:r>
              <a:rPr lang="tr-TR" sz="1600" dirty="0" smtClean="0"/>
              <a:t>Eğer aldığınız alan adının sözleşmesini yenilemez iseniz başka kişiler aynı alan adını kendilerinin kullanımı için tescil ettirebilmektedirler</a:t>
            </a:r>
          </a:p>
          <a:p>
            <a:pPr>
              <a:buNone/>
            </a:pPr>
            <a:endParaRPr lang="tr-TR" sz="1600" dirty="0" smtClean="0"/>
          </a:p>
          <a:p>
            <a:pPr lvl="0">
              <a:lnSpc>
                <a:spcPct val="150000"/>
              </a:lnSpc>
              <a:buNone/>
            </a:pPr>
            <a:endParaRPr lang="tr-TR" sz="1800" b="1" dirty="0" smtClean="0"/>
          </a:p>
        </p:txBody>
      </p:sp>
      <p:pic>
        <p:nvPicPr>
          <p:cNvPr id="8" name="7 Resim"/>
          <p:cNvPicPr/>
          <p:nvPr/>
        </p:nvPicPr>
        <p:blipFill>
          <a:blip r:embed="rId3" cstate="print"/>
          <a:srcRect/>
          <a:stretch>
            <a:fillRect/>
          </a:stretch>
        </p:blipFill>
        <p:spPr bwMode="auto">
          <a:xfrm>
            <a:off x="5333828" y="4363552"/>
            <a:ext cx="3584372" cy="1725433"/>
          </a:xfrm>
          <a:prstGeom prst="rect">
            <a:avLst/>
          </a:prstGeom>
          <a:noFill/>
          <a:ln w="9525">
            <a:noFill/>
            <a:miter lim="800000"/>
            <a:headEnd/>
            <a:tailEnd/>
          </a:ln>
        </p:spPr>
      </p:pic>
      <p:pic>
        <p:nvPicPr>
          <p:cNvPr id="13316" name="Picture 4" descr="http://www.sanalhoca.com/images/bu_alan_adi_satilikti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68" y="3653711"/>
            <a:ext cx="2695575"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a:t>ALAN ADI </a:t>
            </a:r>
            <a:r>
              <a:rPr lang="tr-TR" sz="2000" b="1" dirty="0" smtClean="0"/>
              <a:t>SİSTEMİ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Alan Adı Uygunluk Sorgulaması ve Satın Alınması</a:t>
            </a:r>
          </a:p>
          <a:p>
            <a:pPr>
              <a:buNone/>
            </a:pPr>
            <a:endParaRPr lang="tr-TR" sz="1600" dirty="0" smtClean="0"/>
          </a:p>
          <a:p>
            <a:pPr>
              <a:buFont typeface="Wingdings" pitchFamily="2" charset="2"/>
              <a:buChar char="ü"/>
            </a:pPr>
            <a:r>
              <a:rPr lang="tr-TR" sz="1600" dirty="0" smtClean="0"/>
              <a:t>Alan adı tescili ve barındırma hizmeti veren herhangi bir firmadan alan adı sorgulaması ve tecil işlemleri yapılabilir.</a:t>
            </a:r>
          </a:p>
          <a:p>
            <a:pPr>
              <a:buNone/>
            </a:pPr>
            <a:endParaRPr lang="tr-TR" sz="1600" dirty="0" smtClean="0"/>
          </a:p>
          <a:p>
            <a:pPr lvl="0">
              <a:lnSpc>
                <a:spcPct val="150000"/>
              </a:lnSpc>
              <a:buNone/>
            </a:pPr>
            <a:endParaRPr lang="tr-TR" sz="1800" b="1" dirty="0" smtClean="0"/>
          </a:p>
        </p:txBody>
      </p:sp>
      <p:pic>
        <p:nvPicPr>
          <p:cNvPr id="9" name="34 Resim" descr="ada.jpg"/>
          <p:cNvPicPr/>
          <p:nvPr/>
        </p:nvPicPr>
        <p:blipFill>
          <a:blip r:embed="rId3" cstate="print"/>
          <a:stretch>
            <a:fillRect/>
          </a:stretch>
        </p:blipFill>
        <p:spPr>
          <a:xfrm>
            <a:off x="5451583" y="2876057"/>
            <a:ext cx="3411922" cy="3209434"/>
          </a:xfrm>
          <a:prstGeom prst="rect">
            <a:avLst/>
          </a:prstGeom>
        </p:spPr>
      </p:pic>
      <p:pic>
        <p:nvPicPr>
          <p:cNvPr id="10" name="9 Resim"/>
          <p:cNvPicPr/>
          <p:nvPr/>
        </p:nvPicPr>
        <p:blipFill>
          <a:blip r:embed="rId4" cstate="print"/>
          <a:srcRect/>
          <a:stretch>
            <a:fillRect/>
          </a:stretch>
        </p:blipFill>
        <p:spPr bwMode="auto">
          <a:xfrm>
            <a:off x="782720" y="3137338"/>
            <a:ext cx="3789279" cy="2854134"/>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76843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dirty="0"/>
              <a:t>ALAN ADI </a:t>
            </a:r>
            <a:r>
              <a:rPr lang="tr-TR" sz="2000" b="1" dirty="0" smtClean="0"/>
              <a:t>SİSTEMİ</a:t>
            </a:r>
            <a:endParaRPr lang="tr-TR" sz="2000" b="1" cap="all" dirty="0"/>
          </a:p>
        </p:txBody>
      </p:sp>
      <p:sp>
        <p:nvSpPr>
          <p:cNvPr id="7" name="Rectangle 3"/>
          <p:cNvSpPr txBox="1">
            <a:spLocks noChangeArrowheads="1"/>
          </p:cNvSpPr>
          <p:nvPr/>
        </p:nvSpPr>
        <p:spPr bwMode="auto">
          <a:xfrm>
            <a:off x="182881" y="1869143"/>
            <a:ext cx="8961120" cy="412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Alan Adı Transferi</a:t>
            </a:r>
          </a:p>
          <a:p>
            <a:pPr>
              <a:buNone/>
            </a:pPr>
            <a:endParaRPr lang="tr-TR" sz="1600" dirty="0" smtClean="0"/>
          </a:p>
          <a:p>
            <a:pPr>
              <a:buFont typeface="Wingdings" pitchFamily="2" charset="2"/>
              <a:buChar char="ü"/>
            </a:pPr>
            <a:r>
              <a:rPr lang="tr-TR" sz="1600" dirty="0" smtClean="0"/>
              <a:t>Kullanıcılar alan kendi tescillerindeki alan adlarını tescil işlemlerini yaptırdıkları firmalardan web barındırma ve tescil işlemleri sunan  başka firmalara taşıyabilirler.</a:t>
            </a:r>
          </a:p>
          <a:p>
            <a:pPr>
              <a:buNone/>
            </a:pPr>
            <a:endParaRPr lang="tr-TR" sz="1600" dirty="0" smtClean="0"/>
          </a:p>
          <a:p>
            <a:pPr lvl="0">
              <a:lnSpc>
                <a:spcPct val="150000"/>
              </a:lnSpc>
              <a:buNone/>
            </a:pPr>
            <a:endParaRPr lang="tr-TR" sz="1800" b="1" dirty="0" smtClean="0"/>
          </a:p>
        </p:txBody>
      </p:sp>
      <p:pic>
        <p:nvPicPr>
          <p:cNvPr id="8" name="7 Resim"/>
          <p:cNvPicPr/>
          <p:nvPr/>
        </p:nvPicPr>
        <p:blipFill>
          <a:blip r:embed="rId3" cstate="print"/>
          <a:srcRect/>
          <a:stretch>
            <a:fillRect/>
          </a:stretch>
        </p:blipFill>
        <p:spPr bwMode="auto">
          <a:xfrm>
            <a:off x="2216423" y="3526927"/>
            <a:ext cx="4616561" cy="1885194"/>
          </a:xfrm>
          <a:prstGeom prst="rect">
            <a:avLst/>
          </a:prstGeom>
          <a:noFill/>
          <a:ln w="9525">
            <a:noFill/>
            <a:miter lim="800000"/>
            <a:headEnd/>
            <a:tailEnd/>
          </a:ln>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smtClean="0"/>
              <a:t>Ülkemİzde</a:t>
            </a:r>
            <a:r>
              <a:rPr lang="tr-TR" sz="2000" b="1" cap="all" dirty="0" smtClean="0"/>
              <a:t> İnternet </a:t>
            </a:r>
            <a:r>
              <a:rPr lang="tr-TR" sz="2000" b="1" cap="all" dirty="0" err="1" smtClean="0"/>
              <a:t>erİşİmİ</a:t>
            </a:r>
            <a:endParaRPr lang="tr-TR" sz="2000" b="1" cap="all" dirty="0"/>
          </a:p>
        </p:txBody>
      </p:sp>
      <p:sp>
        <p:nvSpPr>
          <p:cNvPr id="7" name="Rectangle 3"/>
          <p:cNvSpPr txBox="1">
            <a:spLocks noChangeArrowheads="1"/>
          </p:cNvSpPr>
          <p:nvPr/>
        </p:nvSpPr>
        <p:spPr bwMode="auto">
          <a:xfrm>
            <a:off x="182880" y="1916439"/>
            <a:ext cx="8961120" cy="254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None/>
            </a:pPr>
            <a:endParaRPr lang="tr-TR" sz="1800" b="1" dirty="0" smtClean="0"/>
          </a:p>
          <a:p>
            <a:pPr lvl="1"/>
            <a:r>
              <a:rPr lang="tr-TR" sz="1800" dirty="0" smtClean="0"/>
              <a:t>Ülkemiz internet altyapısını en erken kuran ve geliştiren ülkeler arasındadır. İnternettin genel kullanımı için ilk bağlantı 1993 yılında ODTÜ ile ABD arasında yapılmıştır. Bu tarihten itibaren özellikle 2000 </a:t>
            </a:r>
            <a:r>
              <a:rPr lang="tr-TR" sz="1800" dirty="0" err="1" smtClean="0"/>
              <a:t>li</a:t>
            </a:r>
            <a:r>
              <a:rPr lang="tr-TR" sz="1800" dirty="0" smtClean="0"/>
              <a:t> yılların başlarında başlayan ve günümüze kadar gelen teknoloji ve altyapı yatırımları ile ülkemiz internet teknolojileri ve fiziki alt yapı açısından dünyada önemli bir noktaya gelmiştir.</a:t>
            </a:r>
          </a:p>
          <a:p>
            <a:pPr lvl="1"/>
            <a:r>
              <a:rPr lang="tr-TR" sz="2000" b="1" u="sng" dirty="0" smtClean="0"/>
              <a:t>Ülkemizde kullanılan internet erişim teknolojilerinden bazıları şunlardır.</a:t>
            </a:r>
          </a:p>
          <a:p>
            <a:pPr lvl="1">
              <a:buNone/>
            </a:pPr>
            <a:endParaRPr lang="tr-TR" sz="1600" dirty="0" smtClean="0"/>
          </a:p>
          <a:p>
            <a:pPr lvl="1" eaLnBrk="1" hangingPunct="1"/>
            <a:endParaRPr lang="tr-TR" sz="1600" dirty="0" smtClean="0"/>
          </a:p>
          <a:p>
            <a:pPr lvl="0">
              <a:lnSpc>
                <a:spcPct val="150000"/>
              </a:lnSpc>
              <a:buNone/>
            </a:pPr>
            <a:endParaRPr lang="tr-TR" sz="1800" b="1" dirty="0" smtClean="0"/>
          </a:p>
        </p:txBody>
      </p:sp>
      <p:sp>
        <p:nvSpPr>
          <p:cNvPr id="6" name="Rectangle 3"/>
          <p:cNvSpPr txBox="1">
            <a:spLocks noChangeArrowheads="1"/>
          </p:cNvSpPr>
          <p:nvPr/>
        </p:nvSpPr>
        <p:spPr bwMode="auto">
          <a:xfrm>
            <a:off x="4240924" y="4402135"/>
            <a:ext cx="5171089" cy="198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Wingdings" pitchFamily="2" charset="2"/>
              <a:buChar char="ü"/>
            </a:pPr>
            <a:r>
              <a:rPr lang="tr-TR" sz="2000" dirty="0" smtClean="0"/>
              <a:t>UYDU İnternet bağlantısı</a:t>
            </a:r>
          </a:p>
          <a:p>
            <a:pPr lvl="1">
              <a:buFont typeface="Wingdings" pitchFamily="2" charset="2"/>
              <a:buChar char="ü"/>
            </a:pPr>
            <a:r>
              <a:rPr lang="tr-TR" sz="2000" dirty="0" err="1" smtClean="0"/>
              <a:t>KabloNet</a:t>
            </a:r>
            <a:endParaRPr lang="tr-TR" sz="2000" dirty="0" smtClean="0"/>
          </a:p>
          <a:p>
            <a:pPr lvl="1">
              <a:buFont typeface="Wingdings" pitchFamily="2" charset="2"/>
              <a:buChar char="ü"/>
            </a:pPr>
            <a:r>
              <a:rPr lang="tr-TR" sz="2000" dirty="0" smtClean="0"/>
              <a:t>3G teknolojisi</a:t>
            </a:r>
          </a:p>
          <a:p>
            <a:pPr lvl="1">
              <a:buFont typeface="Wingdings" pitchFamily="2" charset="2"/>
              <a:buChar char="ü"/>
            </a:pPr>
            <a:r>
              <a:rPr lang="tr-TR" sz="2000" dirty="0" smtClean="0"/>
              <a:t>Metro Ethernet</a:t>
            </a:r>
          </a:p>
        </p:txBody>
      </p:sp>
      <p:sp>
        <p:nvSpPr>
          <p:cNvPr id="8" name="7 Dikdörtgen"/>
          <p:cNvSpPr/>
          <p:nvPr/>
        </p:nvSpPr>
        <p:spPr>
          <a:xfrm>
            <a:off x="0" y="4409907"/>
            <a:ext cx="4887309" cy="1323439"/>
          </a:xfrm>
          <a:prstGeom prst="rect">
            <a:avLst/>
          </a:prstGeom>
        </p:spPr>
        <p:txBody>
          <a:bodyPr wrap="square">
            <a:spAutoFit/>
          </a:bodyPr>
          <a:lstStyle/>
          <a:p>
            <a:pPr marL="914400" lvl="1" indent="-457200">
              <a:buFont typeface="Wingdings" pitchFamily="2" charset="2"/>
              <a:buChar char="ü"/>
            </a:pPr>
            <a:r>
              <a:rPr lang="tr-TR" sz="2000" dirty="0" err="1" smtClean="0"/>
              <a:t>Dial</a:t>
            </a:r>
            <a:r>
              <a:rPr lang="tr-TR" sz="2000" dirty="0" smtClean="0"/>
              <a:t>-</a:t>
            </a:r>
            <a:r>
              <a:rPr lang="tr-TR" sz="2000" dirty="0" err="1" smtClean="0"/>
              <a:t>Up</a:t>
            </a:r>
            <a:r>
              <a:rPr lang="tr-TR" sz="2000" dirty="0" smtClean="0"/>
              <a:t> (Çevirmeli)bağlantısı</a:t>
            </a:r>
          </a:p>
          <a:p>
            <a:pPr marL="914400" lvl="1" indent="-457200">
              <a:buFont typeface="Wingdings" pitchFamily="2" charset="2"/>
              <a:buChar char="ü"/>
            </a:pPr>
            <a:r>
              <a:rPr lang="tr-TR" sz="2000" dirty="0" smtClean="0"/>
              <a:t>DSL</a:t>
            </a:r>
          </a:p>
          <a:p>
            <a:pPr marL="914400" lvl="1" indent="-457200">
              <a:buFont typeface="Wingdings" pitchFamily="2" charset="2"/>
              <a:buChar char="ü"/>
            </a:pPr>
            <a:r>
              <a:rPr lang="tr-TR" sz="2000" dirty="0" smtClean="0"/>
              <a:t>ADSL bağlantısı</a:t>
            </a:r>
          </a:p>
          <a:p>
            <a:pPr marL="914400" lvl="1" indent="-457200">
              <a:buFont typeface="Wingdings" pitchFamily="2" charset="2"/>
              <a:buChar char="ü"/>
            </a:pPr>
            <a:r>
              <a:rPr lang="tr-TR" sz="2000" dirty="0" smtClean="0"/>
              <a:t>VDSL</a:t>
            </a:r>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182880" y="125413"/>
            <a:ext cx="6814110" cy="1143000"/>
          </a:xfrm>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916440"/>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err="1" smtClean="0"/>
              <a:t>Dial</a:t>
            </a:r>
            <a:r>
              <a:rPr lang="tr-TR" sz="1600" b="1" dirty="0" smtClean="0"/>
              <a:t>-</a:t>
            </a:r>
            <a:r>
              <a:rPr lang="tr-TR" sz="1600" b="1" dirty="0" err="1" smtClean="0"/>
              <a:t>Up</a:t>
            </a:r>
            <a:r>
              <a:rPr lang="tr-TR" sz="1600" b="1" dirty="0" smtClean="0"/>
              <a:t> (Çevirmeli) Bağlantı</a:t>
            </a:r>
          </a:p>
          <a:p>
            <a:pPr lvl="0"/>
            <a:endParaRPr lang="tr-TR" sz="1600" b="1" dirty="0" smtClean="0"/>
          </a:p>
          <a:p>
            <a:pPr>
              <a:buFont typeface="Wingdings" pitchFamily="2" charset="2"/>
              <a:buChar char="ü"/>
            </a:pPr>
            <a:r>
              <a:rPr lang="tr-TR" sz="1600" dirty="0" smtClean="0"/>
              <a:t>Ülkemizde son kullanıcıların kullanımına ilk sunulan internet bağlantı teknolojisidir. </a:t>
            </a:r>
          </a:p>
          <a:p>
            <a:pPr>
              <a:buFont typeface="Wingdings" pitchFamily="2" charset="2"/>
              <a:buChar char="ü"/>
            </a:pPr>
            <a:r>
              <a:rPr lang="tr-TR" sz="1600" dirty="0" smtClean="0"/>
              <a:t>Modem üzerinden telefon hatları ile internet servis sağlayıcıların internet omurgasına bağlı çıkış hatları üzerinden bağlantı sağlanmaktadır. </a:t>
            </a:r>
          </a:p>
          <a:p>
            <a:pPr>
              <a:buFont typeface="Wingdings" pitchFamily="2" charset="2"/>
              <a:buChar char="ü"/>
            </a:pPr>
            <a:r>
              <a:rPr lang="tr-TR" sz="1600" dirty="0" smtClean="0"/>
              <a:t>İnternet erişimi için bir adet modem ve ISS sağlayıcısı aboneliğine ihtiyaç duyulmaktadır.</a:t>
            </a:r>
          </a:p>
          <a:p>
            <a:pPr>
              <a:buFont typeface="Wingdings" pitchFamily="2" charset="2"/>
              <a:buChar char="ü"/>
            </a:pPr>
            <a:r>
              <a:rPr lang="tr-TR" sz="1600" dirty="0" smtClean="0"/>
              <a:t> Bağlantı hızı 56000 bit/saniye civarındadır. </a:t>
            </a:r>
            <a:r>
              <a:rPr lang="tr-TR" sz="1600" dirty="0" err="1" smtClean="0"/>
              <a:t>Dial</a:t>
            </a:r>
            <a:r>
              <a:rPr lang="tr-TR" sz="1600" dirty="0" smtClean="0"/>
              <a:t>-</a:t>
            </a:r>
            <a:r>
              <a:rPr lang="tr-TR" sz="1600" dirty="0" err="1" smtClean="0"/>
              <a:t>Up</a:t>
            </a:r>
            <a:r>
              <a:rPr lang="tr-TR" sz="1600" dirty="0" smtClean="0"/>
              <a:t> bağıntıların en büyük problemi bağlantı hızın düşük olmasıdır. 56K hızındaki bir bağlantı günümüz ihtiyaçları için yeterli olmamaktadır.</a:t>
            </a:r>
          </a:p>
          <a:p>
            <a:pPr>
              <a:buFont typeface="Wingdings" pitchFamily="2" charset="2"/>
              <a:buChar char="ü"/>
            </a:pPr>
            <a:r>
              <a:rPr lang="tr-TR" sz="1600" dirty="0" smtClean="0"/>
              <a:t> Telekom şirketleri </a:t>
            </a:r>
            <a:r>
              <a:rPr lang="tr-TR" sz="1600" dirty="0" err="1" smtClean="0"/>
              <a:t>Dial</a:t>
            </a:r>
            <a:r>
              <a:rPr lang="tr-TR" sz="1600" dirty="0" smtClean="0"/>
              <a:t>-</a:t>
            </a:r>
            <a:r>
              <a:rPr lang="tr-TR" sz="1600" dirty="0" err="1" smtClean="0"/>
              <a:t>Up</a:t>
            </a:r>
            <a:r>
              <a:rPr lang="tr-TR" sz="1600" dirty="0" smtClean="0"/>
              <a:t> bağlantıda internette kalınan süre kadar ücret almaktadırlar. </a:t>
            </a:r>
          </a:p>
          <a:p>
            <a:pPr>
              <a:buFont typeface="Wingdings" pitchFamily="2" charset="2"/>
              <a:buChar char="ü"/>
            </a:pPr>
            <a:r>
              <a:rPr lang="tr-TR" sz="1600" dirty="0" smtClean="0"/>
              <a:t>Kullanıcılar </a:t>
            </a:r>
            <a:r>
              <a:rPr lang="tr-TR" sz="1600" dirty="0" err="1" smtClean="0"/>
              <a:t>Dial</a:t>
            </a:r>
            <a:r>
              <a:rPr lang="tr-TR" sz="1600" dirty="0" smtClean="0"/>
              <a:t>-</a:t>
            </a:r>
            <a:r>
              <a:rPr lang="tr-TR" sz="1600" dirty="0" err="1" smtClean="0"/>
              <a:t>Up</a:t>
            </a:r>
            <a:r>
              <a:rPr lang="tr-TR" sz="1600" dirty="0" smtClean="0"/>
              <a:t> bağlantıda eğer internet kullanmayacaklarsa bağlantıyı koparmaktadırlar.</a:t>
            </a:r>
          </a:p>
          <a:p>
            <a:pPr>
              <a:buFont typeface="Wingdings" pitchFamily="2" charset="2"/>
              <a:buChar char="ü"/>
            </a:pPr>
            <a:r>
              <a:rPr lang="tr-TR" sz="1600" dirty="0" smtClean="0"/>
              <a:t> Her internet erişiminin de bağlantı tekrar kurulmalıdır.</a:t>
            </a:r>
          </a:p>
          <a:p>
            <a:pPr>
              <a:buFont typeface="Wingdings" pitchFamily="2" charset="2"/>
              <a:buChar char="ü"/>
            </a:pPr>
            <a:r>
              <a:rPr lang="tr-TR" sz="1600" dirty="0" smtClean="0"/>
              <a:t> Her bağlantı kurulduğunda ücret ödenmektedir. </a:t>
            </a:r>
          </a:p>
          <a:p>
            <a:pPr>
              <a:buFont typeface="Wingdings" pitchFamily="2" charset="2"/>
              <a:buChar char="ü"/>
            </a:pPr>
            <a:r>
              <a:rPr lang="tr-TR" sz="1600" dirty="0" smtClean="0"/>
              <a:t>Eğer telefon hattı üzerinden internet çıkışı yapılıyor ise telefon hattı kullanılmamaktadır eğer kullanılır ise internet bağlantısı kopmaktadır.</a:t>
            </a:r>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725" y="1"/>
            <a:ext cx="2869324" cy="247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1" y="1869141"/>
            <a:ext cx="8961120" cy="42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err="1" smtClean="0"/>
              <a:t>Dial</a:t>
            </a:r>
            <a:r>
              <a:rPr lang="tr-TR" sz="1600" b="1" dirty="0" smtClean="0"/>
              <a:t>-</a:t>
            </a:r>
            <a:r>
              <a:rPr lang="tr-TR" sz="1600" b="1" dirty="0" err="1" smtClean="0"/>
              <a:t>Up</a:t>
            </a:r>
            <a:r>
              <a:rPr lang="tr-TR" sz="1600" b="1" dirty="0" smtClean="0"/>
              <a:t> (Çevirmeli) Bağlantı</a:t>
            </a:r>
          </a:p>
          <a:p>
            <a:endParaRPr lang="tr-TR" sz="1600" b="1" dirty="0" smtClean="0"/>
          </a:p>
          <a:p>
            <a:pPr>
              <a:buNone/>
            </a:pPr>
            <a:r>
              <a:rPr lang="tr-TR" sz="2000" b="1" u="sng" dirty="0" smtClean="0"/>
              <a:t>Avantajları:</a:t>
            </a:r>
            <a:r>
              <a:rPr lang="tr-TR" sz="1600" b="1" u="sng" dirty="0" smtClean="0"/>
              <a:t> </a:t>
            </a:r>
          </a:p>
          <a:p>
            <a:pPr lvl="0"/>
            <a:r>
              <a:rPr lang="tr-TR" sz="1600" dirty="0" err="1" smtClean="0"/>
              <a:t>Dial</a:t>
            </a:r>
            <a:r>
              <a:rPr lang="tr-TR" sz="1600" dirty="0" smtClean="0"/>
              <a:t>-</a:t>
            </a:r>
            <a:r>
              <a:rPr lang="tr-TR" sz="1600" dirty="0" err="1" smtClean="0"/>
              <a:t>Up</a:t>
            </a:r>
            <a:r>
              <a:rPr lang="tr-TR" sz="1600" dirty="0" smtClean="0"/>
              <a:t> modemler ucuzdurlar.</a:t>
            </a:r>
          </a:p>
          <a:p>
            <a:pPr lvl="0"/>
            <a:r>
              <a:rPr lang="tr-TR" sz="1600" dirty="0" smtClean="0"/>
              <a:t>Kurulumları kolaydır.</a:t>
            </a:r>
          </a:p>
          <a:p>
            <a:pPr lvl="0"/>
            <a:r>
              <a:rPr lang="tr-TR" sz="1600" dirty="0" smtClean="0"/>
              <a:t>Abone olmadan da ücret karşılığı erişim sağlanabilir.</a:t>
            </a:r>
          </a:p>
          <a:p>
            <a:pPr lvl="0"/>
            <a:r>
              <a:rPr lang="tr-TR" sz="1600" dirty="0" smtClean="0"/>
              <a:t>Bazı durumlarda </a:t>
            </a:r>
            <a:r>
              <a:rPr lang="tr-TR" sz="1600" dirty="0" err="1" smtClean="0"/>
              <a:t>Dial</a:t>
            </a:r>
            <a:r>
              <a:rPr lang="tr-TR" sz="1600" dirty="0" smtClean="0"/>
              <a:t>-</a:t>
            </a:r>
            <a:r>
              <a:rPr lang="tr-TR" sz="1600" dirty="0" err="1" smtClean="0"/>
              <a:t>Up</a:t>
            </a:r>
            <a:r>
              <a:rPr lang="tr-TR" sz="1600" dirty="0" smtClean="0"/>
              <a:t> bağlantı diğer bağlantı türlerine göre daha iyi olabilir.</a:t>
            </a:r>
          </a:p>
          <a:p>
            <a:pPr>
              <a:buNone/>
            </a:pPr>
            <a:r>
              <a:rPr lang="tr-TR" sz="2000" b="1" u="sng" dirty="0" smtClean="0"/>
              <a:t>Dezavantajları:</a:t>
            </a:r>
            <a:endParaRPr lang="tr-TR" sz="1200" b="1" u="sng" dirty="0" smtClean="0"/>
          </a:p>
          <a:p>
            <a:pPr lvl="0"/>
            <a:r>
              <a:rPr lang="tr-TR" sz="1600" dirty="0" smtClean="0"/>
              <a:t>Pahalıdır. Aynı anda hem internet servis sağlayıcılarına ve kullanılan telefon hatları için telefon şirketlerine para ödenir.</a:t>
            </a:r>
          </a:p>
          <a:p>
            <a:pPr lvl="0"/>
            <a:r>
              <a:rPr lang="tr-TR" sz="1600" dirty="0" smtClean="0"/>
              <a:t>Yavaştır. Ulaşabileceği hız en fazla 56k dır.</a:t>
            </a:r>
          </a:p>
          <a:p>
            <a:pPr lvl="0"/>
            <a:r>
              <a:rPr lang="tr-TR" sz="1600" dirty="0" smtClean="0"/>
              <a:t>İnternetin nimetlerinden tam olarak yararlanmamıza engel olur.</a:t>
            </a:r>
          </a:p>
          <a:p>
            <a:pPr lvl="0"/>
            <a:r>
              <a:rPr lang="tr-TR" sz="1600" dirty="0" smtClean="0"/>
              <a:t>Bağlantı sık kesilir. Her kesintiden sonra tekrar bağlantı yapmak gerekir.</a:t>
            </a:r>
          </a:p>
          <a:p>
            <a:pPr lvl="0"/>
            <a:r>
              <a:rPr lang="tr-TR" sz="1600" dirty="0" smtClean="0"/>
              <a:t>Aynı anda telefon ve internet bağlantısı kullanılamaz. Aynı anda sadece biri kullanılabilir.</a:t>
            </a:r>
          </a:p>
          <a:p>
            <a:pPr>
              <a:buNone/>
            </a:pPr>
            <a:endParaRPr lang="tr-TR" sz="1600" u="sng" dirty="0" smtClean="0"/>
          </a:p>
          <a:p>
            <a:pPr lvl="0"/>
            <a:endParaRPr lang="tr-TR" sz="1600" b="1" dirty="0" smtClean="0"/>
          </a:p>
          <a:p>
            <a:pPr>
              <a:buFont typeface="Wingdings" pitchFamily="2" charset="2"/>
              <a:buChar char="ü"/>
            </a:pPr>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916440"/>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smtClean="0"/>
              <a:t>DSL Bağlantı</a:t>
            </a:r>
          </a:p>
          <a:p>
            <a:pPr lvl="0"/>
            <a:endParaRPr lang="tr-TR" sz="1600" b="1" dirty="0" smtClean="0"/>
          </a:p>
          <a:p>
            <a:pPr>
              <a:buFont typeface="Wingdings" pitchFamily="2" charset="2"/>
              <a:buChar char="ü"/>
            </a:pPr>
            <a:r>
              <a:rPr lang="tr-TR" sz="1600" dirty="0" smtClean="0"/>
              <a:t>DSL kelimesi (</a:t>
            </a:r>
            <a:r>
              <a:rPr lang="tr-TR" sz="1600" dirty="0" err="1" smtClean="0"/>
              <a:t>Digital</a:t>
            </a:r>
            <a:r>
              <a:rPr lang="tr-TR" sz="1600" dirty="0" smtClean="0"/>
              <a:t> </a:t>
            </a:r>
            <a:r>
              <a:rPr lang="tr-TR" sz="1600" dirty="0" err="1" smtClean="0"/>
              <a:t>Subscriber</a:t>
            </a:r>
            <a:r>
              <a:rPr lang="tr-TR" sz="1600" dirty="0" smtClean="0"/>
              <a:t> </a:t>
            </a:r>
            <a:r>
              <a:rPr lang="tr-TR" sz="1600" dirty="0" err="1" smtClean="0"/>
              <a:t>Line</a:t>
            </a:r>
            <a:r>
              <a:rPr lang="tr-TR" sz="1600" dirty="0" smtClean="0"/>
              <a:t>)- Sayısal Abone Hattı türetilmiştir. </a:t>
            </a:r>
          </a:p>
          <a:p>
            <a:pPr>
              <a:buFont typeface="Wingdings" pitchFamily="2" charset="2"/>
              <a:buChar char="ü"/>
            </a:pPr>
            <a:r>
              <a:rPr lang="tr-TR" sz="1600" dirty="0" smtClean="0"/>
              <a:t>Uzun mesafelere telefon hatlarını oluşturan bakır kablolar ile veri transferini gerçekleştirmek için kullanılan bir teknolojidir. Genel kullanımı XDSL şeklindedir. </a:t>
            </a:r>
          </a:p>
          <a:p>
            <a:pPr>
              <a:buFont typeface="Wingdings" pitchFamily="2" charset="2"/>
              <a:buChar char="ü"/>
            </a:pPr>
            <a:endParaRPr lang="tr-TR" sz="1600" dirty="0" smtClean="0"/>
          </a:p>
          <a:p>
            <a:pPr>
              <a:buFont typeface="Wingdings" pitchFamily="2" charset="2"/>
              <a:buChar char="ü"/>
            </a:pPr>
            <a:r>
              <a:rPr lang="tr-TR" sz="1600" dirty="0" smtClean="0"/>
              <a:t>DSL çeşitlerinden bazıları şunlardır;</a:t>
            </a:r>
          </a:p>
          <a:p>
            <a:pPr lvl="0"/>
            <a:r>
              <a:rPr lang="tr-TR" sz="1600" dirty="0" smtClean="0"/>
              <a:t>ADSL</a:t>
            </a:r>
          </a:p>
          <a:p>
            <a:pPr lvl="0"/>
            <a:r>
              <a:rPr lang="tr-TR" sz="1600" dirty="0" smtClean="0"/>
              <a:t>VDSL</a:t>
            </a:r>
          </a:p>
          <a:p>
            <a:pPr lvl="0"/>
            <a:r>
              <a:rPr lang="tr-TR" sz="1600" dirty="0" smtClean="0"/>
              <a:t>HDSL </a:t>
            </a:r>
            <a:r>
              <a:rPr lang="tr-TR" sz="1600" dirty="0" err="1" smtClean="0"/>
              <a:t>vd</a:t>
            </a:r>
            <a:r>
              <a:rPr lang="tr-TR" sz="1600" dirty="0" smtClean="0"/>
              <a:t>.</a:t>
            </a:r>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410" y="3389095"/>
            <a:ext cx="3610303" cy="26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eaLnBrk="1" hangingPunct="1">
              <a:spcBef>
                <a:spcPct val="50000"/>
              </a:spcBef>
            </a:pPr>
            <a:r>
              <a:rPr lang="tr-TR" sz="2400" b="1" cap="all" dirty="0" smtClean="0"/>
              <a:t>İNTERNET BAĞLANTISI İÇİN GEREKENLER</a:t>
            </a:r>
            <a:endParaRPr lang="en-GB" sz="2400" b="1" dirty="0">
              <a:cs typeface="Arial" charset="0"/>
            </a:endParaRPr>
          </a:p>
        </p:txBody>
      </p:sp>
      <p:sp>
        <p:nvSpPr>
          <p:cNvPr id="11268" name="Text Box 4"/>
          <p:cNvSpPr txBox="1">
            <a:spLocks noChangeArrowheads="1"/>
          </p:cNvSpPr>
          <p:nvPr/>
        </p:nvSpPr>
        <p:spPr bwMode="auto">
          <a:xfrm>
            <a:off x="477966" y="1268413"/>
            <a:ext cx="76843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dirty="0" smtClean="0"/>
              <a:t>İnternet ağına erişebilmek için çeşitli cihazlara ihtiyaç duyulmaktadır. Bu cihazlar bağlantı için gerekli olan </a:t>
            </a:r>
            <a:r>
              <a:rPr lang="tr-TR" sz="2000" u="sng" dirty="0" smtClean="0"/>
              <a:t>donanımsal araçlar</a:t>
            </a:r>
            <a:r>
              <a:rPr lang="tr-TR" sz="2000" dirty="0" smtClean="0"/>
              <a:t> ile </a:t>
            </a:r>
            <a:r>
              <a:rPr lang="tr-TR" sz="2000" u="sng" dirty="0" smtClean="0"/>
              <a:t>bağlantı yazılımları </a:t>
            </a:r>
            <a:r>
              <a:rPr lang="tr-TR" sz="2000" dirty="0" smtClean="0"/>
              <a:t>ve </a:t>
            </a:r>
            <a:r>
              <a:rPr lang="tr-TR" sz="2000" u="sng" dirty="0" smtClean="0"/>
              <a:t>bağlantı teknolojileridir</a:t>
            </a:r>
            <a:r>
              <a:rPr lang="tr-TR" sz="2000" dirty="0" smtClean="0"/>
              <a:t>. Temel olarak internet bağlantısı için üç şey gerekmektedir;</a:t>
            </a:r>
            <a:endParaRPr lang="tr-TR" sz="2000" b="1" dirty="0"/>
          </a:p>
        </p:txBody>
      </p:sp>
      <p:sp>
        <p:nvSpPr>
          <p:cNvPr id="7" name="Rectangle 3"/>
          <p:cNvSpPr txBox="1">
            <a:spLocks noChangeArrowheads="1"/>
          </p:cNvSpPr>
          <p:nvPr/>
        </p:nvSpPr>
        <p:spPr bwMode="auto">
          <a:xfrm>
            <a:off x="647327" y="2944907"/>
            <a:ext cx="6826508" cy="255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tr-TR" sz="1800" b="1" dirty="0" smtClean="0"/>
              <a:t>Telefon </a:t>
            </a:r>
            <a:r>
              <a:rPr lang="tr-TR" sz="1800" b="1" dirty="0" smtClean="0"/>
              <a:t>Hattı</a:t>
            </a:r>
            <a:endParaRPr lang="tr-TR" sz="1800" b="1" dirty="0" smtClean="0"/>
          </a:p>
          <a:p>
            <a:pPr lvl="0">
              <a:lnSpc>
                <a:spcPct val="150000"/>
              </a:lnSpc>
            </a:pPr>
            <a:r>
              <a:rPr lang="tr-TR" sz="1800" b="1" dirty="0" smtClean="0"/>
              <a:t>İnternet Servis </a:t>
            </a:r>
            <a:r>
              <a:rPr lang="tr-TR" sz="1800" b="1" dirty="0" smtClean="0"/>
              <a:t>Sağlayıcı</a:t>
            </a:r>
            <a:endParaRPr lang="tr-TR" sz="1800" b="1" dirty="0" smtClean="0"/>
          </a:p>
          <a:p>
            <a:pPr lvl="0">
              <a:lnSpc>
                <a:spcPct val="150000"/>
              </a:lnSpc>
            </a:pPr>
            <a:r>
              <a:rPr lang="tr-TR" sz="1800" b="1" dirty="0" smtClean="0"/>
              <a:t>Erişim </a:t>
            </a:r>
            <a:r>
              <a:rPr lang="tr-TR" sz="1800" b="1" dirty="0" smtClean="0"/>
              <a:t>Cihazları</a:t>
            </a:r>
            <a:endParaRPr lang="tr-TR" sz="1800" b="1" dirty="0"/>
          </a:p>
        </p:txBody>
      </p:sp>
      <p:pic>
        <p:nvPicPr>
          <p:cNvPr id="1026" name="Picture 2" descr="http://www.bilgiportal.info/resimler/320/t_ayirici_fil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441" y="2758183"/>
            <a:ext cx="40671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916440"/>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smtClean="0"/>
              <a:t>ADSL Bağlantı</a:t>
            </a:r>
          </a:p>
          <a:p>
            <a:pPr lvl="0"/>
            <a:endParaRPr lang="tr-TR" sz="1600" b="1" dirty="0" smtClean="0"/>
          </a:p>
          <a:p>
            <a:pPr>
              <a:buFont typeface="Wingdings" pitchFamily="2" charset="2"/>
              <a:buChar char="ü"/>
            </a:pPr>
            <a:r>
              <a:rPr lang="tr-TR" sz="1600" dirty="0" smtClean="0"/>
              <a:t>ADSL kelimesi (</a:t>
            </a:r>
            <a:r>
              <a:rPr lang="tr-TR" sz="1600" dirty="0" err="1" smtClean="0"/>
              <a:t>Asymmetric</a:t>
            </a:r>
            <a:r>
              <a:rPr lang="tr-TR" sz="1600" dirty="0" smtClean="0"/>
              <a:t> </a:t>
            </a:r>
            <a:r>
              <a:rPr lang="tr-TR" sz="1600" dirty="0" err="1" smtClean="0"/>
              <a:t>Digital</a:t>
            </a:r>
            <a:r>
              <a:rPr lang="tr-TR" sz="1600" dirty="0" smtClean="0"/>
              <a:t> </a:t>
            </a:r>
            <a:r>
              <a:rPr lang="tr-TR" sz="1600" dirty="0" err="1" smtClean="0"/>
              <a:t>Subscriber</a:t>
            </a:r>
            <a:r>
              <a:rPr lang="tr-TR" sz="1600" dirty="0" smtClean="0"/>
              <a:t> </a:t>
            </a:r>
            <a:r>
              <a:rPr lang="tr-TR" sz="1600" dirty="0" err="1" smtClean="0"/>
              <a:t>Line</a:t>
            </a:r>
            <a:r>
              <a:rPr lang="tr-TR" sz="1600" dirty="0" smtClean="0"/>
              <a:t>- Asimetrik Sayısal Abone Hattı) türetilmiştir. </a:t>
            </a:r>
          </a:p>
          <a:p>
            <a:pPr>
              <a:buFont typeface="Wingdings" pitchFamily="2" charset="2"/>
              <a:buChar char="ü"/>
            </a:pPr>
            <a:r>
              <a:rPr lang="tr-TR" sz="1600" dirty="0" smtClean="0"/>
              <a:t>ADSL hatları asimetriktir yani veri gönderim (</a:t>
            </a:r>
            <a:r>
              <a:rPr lang="tr-TR" sz="1600" dirty="0" err="1" smtClean="0"/>
              <a:t>Upload</a:t>
            </a:r>
            <a:r>
              <a:rPr lang="tr-TR" sz="1600" dirty="0" smtClean="0"/>
              <a:t>) ve veri transferi (</a:t>
            </a:r>
            <a:r>
              <a:rPr lang="tr-TR" sz="1600" dirty="0" err="1" smtClean="0"/>
              <a:t>Download</a:t>
            </a:r>
            <a:r>
              <a:rPr lang="tr-TR" sz="1600" dirty="0" smtClean="0"/>
              <a:t>) hızları bir birlerinden farklıdır. Bunun anlamı ISS tarafından bize sağlanan bağlantılarda </a:t>
            </a:r>
            <a:r>
              <a:rPr lang="tr-TR" sz="1600" dirty="0" err="1" smtClean="0"/>
              <a:t>download</a:t>
            </a:r>
            <a:r>
              <a:rPr lang="tr-TR" sz="1600" dirty="0" smtClean="0"/>
              <a:t> ve </a:t>
            </a:r>
            <a:r>
              <a:rPr lang="tr-TR" sz="1600" dirty="0" err="1" smtClean="0"/>
              <a:t>upload</a:t>
            </a:r>
            <a:r>
              <a:rPr lang="tr-TR" sz="1600" dirty="0" smtClean="0"/>
              <a:t> hızları bir birlerinden faklıdırlar. </a:t>
            </a:r>
          </a:p>
          <a:p>
            <a:pPr>
              <a:buFont typeface="Wingdings" pitchFamily="2" charset="2"/>
              <a:buChar char="ü"/>
            </a:pPr>
            <a:endParaRPr lang="tr-TR" sz="1600" dirty="0" smtClean="0"/>
          </a:p>
          <a:p>
            <a:pPr>
              <a:buFont typeface="Wingdings" pitchFamily="2" charset="2"/>
              <a:buChar char="ü"/>
            </a:pPr>
            <a:r>
              <a:rPr lang="tr-TR" sz="1600" dirty="0" smtClean="0"/>
              <a:t>Bağlantı için ADSL modem, Telefon hattı ve ISS üyeliği gerektirir. </a:t>
            </a:r>
          </a:p>
          <a:p>
            <a:pPr>
              <a:buFont typeface="Wingdings" pitchFamily="2" charset="2"/>
              <a:buChar char="ü"/>
            </a:pPr>
            <a:endParaRPr lang="tr-TR" sz="1600" dirty="0" smtClean="0"/>
          </a:p>
          <a:p>
            <a:pPr>
              <a:buFont typeface="Wingdings" pitchFamily="2" charset="2"/>
              <a:buChar char="ü"/>
            </a:pPr>
            <a:r>
              <a:rPr lang="tr-TR" sz="1600" dirty="0" smtClean="0"/>
              <a:t>Ülkemizde yaygın olarak kullanılan bağlantı seçeneğidir. ISS den alınacak üyeliğe göre farklı hızlarda ve veri aktarım limitlerinde olabilir. </a:t>
            </a:r>
          </a:p>
          <a:p>
            <a:pPr>
              <a:buFont typeface="Wingdings" pitchFamily="2" charset="2"/>
              <a:buChar char="ü"/>
            </a:pPr>
            <a:endParaRPr lang="tr-TR" sz="1600" dirty="0" smtClean="0"/>
          </a:p>
          <a:p>
            <a:pPr>
              <a:buFont typeface="Wingdings" pitchFamily="2" charset="2"/>
              <a:buChar char="ü"/>
            </a:pPr>
            <a:r>
              <a:rPr lang="tr-TR" sz="1600" dirty="0" smtClean="0"/>
              <a:t>ADSL bağlantı ile yüksek hızda ses, görüntü ve veri iletişimi sağlanır.</a:t>
            </a:r>
          </a:p>
          <a:p>
            <a:pPr>
              <a:buFont typeface="Wingdings" pitchFamily="2" charset="2"/>
              <a:buChar char="ü"/>
            </a:pPr>
            <a:endParaRPr lang="tr-TR" sz="1600" dirty="0" smtClean="0"/>
          </a:p>
          <a:p>
            <a:pPr lvl="0"/>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16388" name="Picture 4" descr="http://www.seoloper.com/images/seoloper-limitsiz-ads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82" y="296892"/>
            <a:ext cx="25146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1" y="1869141"/>
            <a:ext cx="8961120" cy="42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smtClean="0"/>
              <a:t>ADSL Bağlantı</a:t>
            </a:r>
          </a:p>
          <a:p>
            <a:pPr>
              <a:buNone/>
            </a:pPr>
            <a:r>
              <a:rPr lang="tr-TR" sz="2000" b="1" u="sng" dirty="0" smtClean="0"/>
              <a:t>Avantajları:</a:t>
            </a:r>
            <a:r>
              <a:rPr lang="tr-TR" sz="1600" b="1" u="sng" dirty="0" smtClean="0"/>
              <a:t> </a:t>
            </a:r>
          </a:p>
          <a:p>
            <a:pPr lvl="0"/>
            <a:r>
              <a:rPr lang="tr-TR" sz="1600" dirty="0" smtClean="0"/>
              <a:t>Kurulumu basit ve kolaydır.</a:t>
            </a:r>
          </a:p>
          <a:p>
            <a:pPr lvl="0"/>
            <a:r>
              <a:rPr lang="tr-TR" sz="1600" dirty="0" smtClean="0"/>
              <a:t>Kablolu ve Kablosuz modem çeşitleri vardır.</a:t>
            </a:r>
          </a:p>
          <a:p>
            <a:pPr lvl="0"/>
            <a:r>
              <a:rPr lang="tr-TR" sz="1600" dirty="0" smtClean="0"/>
              <a:t>Yüksek hızlarda kaliteli ses, görüntü ve veri transferi yapılabilir.</a:t>
            </a:r>
          </a:p>
          <a:p>
            <a:pPr lvl="0"/>
            <a:r>
              <a:rPr lang="tr-TR" sz="1600" dirty="0" smtClean="0"/>
              <a:t>Toplam kullanım maliyeti düşüktür.</a:t>
            </a:r>
          </a:p>
          <a:p>
            <a:pPr lvl="0"/>
            <a:r>
              <a:rPr lang="tr-TR" sz="1600" dirty="0" smtClean="0"/>
              <a:t>Modemler ile aynı anda bir den fazla kullanıcı bağlanabilir.</a:t>
            </a:r>
          </a:p>
          <a:p>
            <a:pPr lvl="0"/>
            <a:r>
              <a:rPr lang="tr-TR" sz="1600" dirty="0" smtClean="0"/>
              <a:t>Sektörde faaliyet gösteren farklı servis sağlayıcılar vardır.</a:t>
            </a:r>
          </a:p>
          <a:p>
            <a:pPr lvl="0"/>
            <a:r>
              <a:rPr lang="tr-TR" sz="1600" dirty="0" smtClean="0"/>
              <a:t>Aynı anda telefon ve internet bağlantısı kullanılabilir.</a:t>
            </a:r>
          </a:p>
          <a:p>
            <a:pPr>
              <a:buNone/>
            </a:pPr>
            <a:r>
              <a:rPr lang="tr-TR" sz="2000" b="1" u="sng" dirty="0" smtClean="0"/>
              <a:t>Dezavantajları:</a:t>
            </a:r>
            <a:endParaRPr lang="tr-TR" sz="1200" b="1" u="sng" dirty="0" smtClean="0"/>
          </a:p>
          <a:p>
            <a:pPr lvl="0"/>
            <a:r>
              <a:rPr lang="tr-TR" sz="1600" dirty="0" err="1" smtClean="0"/>
              <a:t>Download</a:t>
            </a:r>
            <a:r>
              <a:rPr lang="tr-TR" sz="1600" dirty="0" smtClean="0"/>
              <a:t>/</a:t>
            </a:r>
            <a:r>
              <a:rPr lang="tr-TR" sz="1600" dirty="0" err="1" smtClean="0"/>
              <a:t>Upload</a:t>
            </a:r>
            <a:r>
              <a:rPr lang="tr-TR" sz="1600" dirty="0" smtClean="0"/>
              <a:t> hızları bir birlerinden farklıdırlar.</a:t>
            </a:r>
          </a:p>
          <a:p>
            <a:pPr lvl="0"/>
            <a:r>
              <a:rPr lang="tr-TR" sz="1600" dirty="0" smtClean="0"/>
              <a:t>Sistemdeki yoğunluğa göre hız düşmesi olabilir. </a:t>
            </a:r>
          </a:p>
          <a:p>
            <a:pPr lvl="0"/>
            <a:r>
              <a:rPr lang="tr-TR" sz="1600" dirty="0" smtClean="0"/>
              <a:t>Bağlantı için telefon hattı gerekir.(Telefon hattı ile telefon aboneliği farklıdır. Ülkemizde sabit telefon abonesi olmadan da belli bir ücret karşılığı internet hizmeti alınabilmektedir.)</a:t>
            </a:r>
          </a:p>
          <a:p>
            <a:pPr lvl="0"/>
            <a:r>
              <a:rPr lang="tr-TR" sz="1600" dirty="0" smtClean="0"/>
              <a:t>.</a:t>
            </a:r>
          </a:p>
          <a:p>
            <a:pPr>
              <a:buNone/>
            </a:pPr>
            <a:endParaRPr lang="tr-TR" sz="1600" u="sng" dirty="0" smtClean="0"/>
          </a:p>
          <a:p>
            <a:pPr lvl="0"/>
            <a:endParaRPr lang="tr-TR" sz="1600" b="1" dirty="0" smtClean="0"/>
          </a:p>
          <a:p>
            <a:pPr>
              <a:buFont typeface="Wingdings" pitchFamily="2" charset="2"/>
              <a:buChar char="ü"/>
            </a:pPr>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968" y="-58514"/>
            <a:ext cx="5477336" cy="31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a:xfrm>
            <a:off x="182880" y="125413"/>
            <a:ext cx="4567067" cy="1143000"/>
          </a:xfrm>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182880" y="1214062"/>
            <a:ext cx="48147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0" y="1909487"/>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smtClean="0"/>
              <a:t>Uydular Üzerinden İnternet Erişimi</a:t>
            </a:r>
          </a:p>
          <a:p>
            <a:pPr lvl="0"/>
            <a:endParaRPr lang="tr-TR" sz="1600" b="1" dirty="0" smtClean="0"/>
          </a:p>
          <a:p>
            <a:pPr lvl="0"/>
            <a:endParaRPr lang="tr-TR" sz="1600" b="1" dirty="0" smtClean="0"/>
          </a:p>
          <a:p>
            <a:pPr lvl="0"/>
            <a:endParaRPr lang="tr-TR" sz="1600" b="1" dirty="0"/>
          </a:p>
          <a:p>
            <a:pPr>
              <a:buFont typeface="Wingdings" pitchFamily="2" charset="2"/>
              <a:buChar char="ü"/>
            </a:pPr>
            <a:r>
              <a:rPr lang="tr-TR" sz="1600" dirty="0" smtClean="0"/>
              <a:t>Uydu interneti genel olarak telefon hatlarının olmadığı veya telefon hatlarının ana santrale çok uzak bulunduğu alanlarda kullanılır.</a:t>
            </a:r>
          </a:p>
          <a:p>
            <a:pPr>
              <a:buFont typeface="Wingdings" pitchFamily="2" charset="2"/>
              <a:buChar char="ü"/>
            </a:pPr>
            <a:r>
              <a:rPr lang="tr-TR" sz="1600" dirty="0" smtClean="0"/>
              <a:t> İletişim hatlarının bulunmadığı yerlerde ve yüksek hız ihtiyaç duyulan uygulamalarda kullanılır. </a:t>
            </a:r>
          </a:p>
          <a:p>
            <a:pPr>
              <a:buFont typeface="Wingdings" pitchFamily="2" charset="2"/>
              <a:buChar char="ü"/>
            </a:pPr>
            <a:r>
              <a:rPr lang="tr-TR" sz="1600" dirty="0" smtClean="0"/>
              <a:t>İnternet altyapısının bulunmadığı veya alt yapı kurulumunun çok pahalı olduğu bölgelerde tercih edilmektedir. </a:t>
            </a:r>
          </a:p>
          <a:p>
            <a:pPr>
              <a:buFont typeface="Wingdings" pitchFamily="2" charset="2"/>
              <a:buChar char="ü"/>
            </a:pPr>
            <a:r>
              <a:rPr lang="tr-TR" sz="1600" dirty="0" smtClean="0"/>
              <a:t>Milli Eğitim Bakanlığı’na bağlı köy okullarının bir kısmında uydu teknolojileri üzerinden internet hizmeti sağlanmaktadır.</a:t>
            </a:r>
          </a:p>
          <a:p>
            <a:pPr>
              <a:buFont typeface="Wingdings" pitchFamily="2" charset="2"/>
              <a:buChar char="ü"/>
            </a:pPr>
            <a:r>
              <a:rPr lang="tr-TR" sz="1600" dirty="0" smtClean="0"/>
              <a:t>Sistem üzerinden internet bağlantısı için televizyon çanaklarına benzer bir çanak ve LNB ile uydu haberleşmesi sağlanır.</a:t>
            </a:r>
          </a:p>
          <a:p>
            <a:pPr>
              <a:buFont typeface="Wingdings" pitchFamily="2" charset="2"/>
              <a:buChar char="ü"/>
            </a:pPr>
            <a:r>
              <a:rPr lang="tr-TR" sz="1600" dirty="0" smtClean="0"/>
              <a:t>Hava koşullarından etkilenir yağmurlu ve bulutlu günlerde sinyalde kopmalar ve bozulmalar yaşanabilir.</a:t>
            </a:r>
          </a:p>
          <a:p>
            <a:pPr>
              <a:buFont typeface="Wingdings" pitchFamily="2" charset="2"/>
              <a:buChar char="ü"/>
            </a:pPr>
            <a:endParaRPr lang="tr-TR" sz="1600" dirty="0" smtClean="0"/>
          </a:p>
          <a:p>
            <a:pPr lvl="0"/>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1" y="1869141"/>
            <a:ext cx="8961120" cy="42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600" b="1" dirty="0" smtClean="0"/>
              <a:t>Uydular Üzerinden İnternet Erişimi</a:t>
            </a:r>
          </a:p>
          <a:p>
            <a:pPr>
              <a:buNone/>
            </a:pPr>
            <a:r>
              <a:rPr lang="tr-TR" sz="2000" b="1" u="sng" dirty="0" smtClean="0"/>
              <a:t>Avantajları:</a:t>
            </a:r>
            <a:r>
              <a:rPr lang="tr-TR" sz="1600" b="1" u="sng" dirty="0" smtClean="0"/>
              <a:t> </a:t>
            </a:r>
          </a:p>
          <a:p>
            <a:pPr lvl="0"/>
            <a:r>
              <a:rPr lang="tr-TR" sz="1600" dirty="0" smtClean="0"/>
              <a:t>Yüksek hızlarda internet bağlantısı</a:t>
            </a:r>
          </a:p>
          <a:p>
            <a:pPr lvl="0"/>
            <a:r>
              <a:rPr lang="tr-TR" sz="1600" dirty="0" smtClean="0"/>
              <a:t>İletişim hatlarının olmadığı yerlerde idealdir.</a:t>
            </a:r>
          </a:p>
          <a:p>
            <a:pPr lvl="0"/>
            <a:r>
              <a:rPr lang="tr-TR" sz="1600" dirty="0" smtClean="0"/>
              <a:t>Herhangi bir kablolu hatta ihtiyaç duymaz.</a:t>
            </a:r>
          </a:p>
          <a:p>
            <a:r>
              <a:rPr lang="tr-TR" sz="1600" dirty="0" smtClean="0"/>
              <a:t>Uydu üzerinden verilen tüm hizmetleri kullanabilme (TV kanalları vb.).</a:t>
            </a:r>
          </a:p>
          <a:p>
            <a:pPr>
              <a:buNone/>
            </a:pPr>
            <a:r>
              <a:rPr lang="tr-TR" sz="2000" b="1" u="sng" dirty="0" smtClean="0"/>
              <a:t>Dezavantajları:</a:t>
            </a:r>
            <a:endParaRPr lang="tr-TR" sz="1200" b="1" u="sng" dirty="0" smtClean="0"/>
          </a:p>
          <a:p>
            <a:pPr lvl="0"/>
            <a:r>
              <a:rPr lang="tr-TR" sz="1600" dirty="0" smtClean="0"/>
              <a:t>Kötü hava koşullarından etkilenebilir.</a:t>
            </a:r>
          </a:p>
          <a:p>
            <a:pPr lvl="0"/>
            <a:r>
              <a:rPr lang="tr-TR" sz="1600" dirty="0" smtClean="0"/>
              <a:t>Pahalı bir teknolojidir.</a:t>
            </a:r>
          </a:p>
          <a:p>
            <a:pPr lvl="0"/>
            <a:r>
              <a:rPr lang="tr-TR" sz="1600" dirty="0" smtClean="0"/>
              <a:t>Normal ev kullanıcıları için uygun değildir genel olarak şirketler kullanır.</a:t>
            </a:r>
          </a:p>
          <a:p>
            <a:pPr lvl="0"/>
            <a:r>
              <a:rPr lang="tr-TR" sz="1600" dirty="0" smtClean="0"/>
              <a:t>Güvenlik sorunları olabilir. Uydu sistemin çalışma mantığı gereği uydudan size gönderilen yayın sadece size değil tüm çanak antenlere gider. Ancak verileri sadece siz görebilirsiniz.</a:t>
            </a:r>
          </a:p>
          <a:p>
            <a:pPr>
              <a:buNone/>
            </a:pPr>
            <a:endParaRPr lang="tr-TR" sz="1600" u="sng" dirty="0" smtClean="0"/>
          </a:p>
          <a:p>
            <a:pPr lvl="0"/>
            <a:endParaRPr lang="tr-TR" sz="1600" b="1" dirty="0" smtClean="0"/>
          </a:p>
          <a:p>
            <a:pPr>
              <a:buFont typeface="Wingdings" pitchFamily="2" charset="2"/>
              <a:buChar char="ü"/>
            </a:pPr>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18438" name="Picture 6" descr="http://www.miatrade.com/images/how-satellite-internet-work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829" y="1166865"/>
            <a:ext cx="3133883" cy="223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916440"/>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Kablo TV İle İnternet Bağlantısı</a:t>
            </a:r>
          </a:p>
          <a:p>
            <a:pPr lvl="0"/>
            <a:endParaRPr lang="tr-TR" sz="1600" b="1" dirty="0" smtClean="0"/>
          </a:p>
          <a:p>
            <a:pPr>
              <a:buFont typeface="Wingdings" pitchFamily="2" charset="2"/>
              <a:buChar char="ü"/>
            </a:pPr>
            <a:r>
              <a:rPr lang="tr-TR" sz="1600" dirty="0" smtClean="0"/>
              <a:t>Kablolu TV hatları üzerinden internet erişimin sağlayan bir sistemdir.</a:t>
            </a:r>
          </a:p>
          <a:p>
            <a:pPr>
              <a:buFont typeface="Wingdings" pitchFamily="2" charset="2"/>
              <a:buChar char="ü"/>
            </a:pPr>
            <a:endParaRPr lang="tr-TR" sz="1600" dirty="0" smtClean="0"/>
          </a:p>
          <a:p>
            <a:pPr>
              <a:buFont typeface="Wingdings" pitchFamily="2" charset="2"/>
              <a:buChar char="ü"/>
            </a:pPr>
            <a:r>
              <a:rPr lang="tr-TR" sz="1600" dirty="0" smtClean="0"/>
              <a:t> Bu sistem ülkemizde kablo TV alt yapısı kurulu bulanan 21 ilde kullanılmaktadır.</a:t>
            </a:r>
          </a:p>
          <a:p>
            <a:pPr>
              <a:buFont typeface="Wingdings" pitchFamily="2" charset="2"/>
              <a:buChar char="ü"/>
            </a:pPr>
            <a:endParaRPr lang="tr-TR" sz="1600" dirty="0" smtClean="0"/>
          </a:p>
          <a:p>
            <a:pPr>
              <a:buFont typeface="Wingdings" pitchFamily="2" charset="2"/>
              <a:buChar char="ü"/>
            </a:pPr>
            <a:r>
              <a:rPr lang="tr-TR" sz="1600" dirty="0" smtClean="0"/>
              <a:t> Kablo TV hatları üzerinden televizyon yayınları, </a:t>
            </a:r>
            <a:r>
              <a:rPr lang="tr-TR" sz="1600" dirty="0" err="1" smtClean="0"/>
              <a:t>Voip</a:t>
            </a:r>
            <a:r>
              <a:rPr lang="tr-TR" sz="1600" dirty="0" smtClean="0"/>
              <a:t> telefon hizmeti ve internet bağlantısı sunulur. Yüksek hızda kesintisiz ses, görüntü ve veri aktarımı sağlanır. </a:t>
            </a:r>
          </a:p>
          <a:p>
            <a:pPr>
              <a:buFont typeface="Wingdings" pitchFamily="2" charset="2"/>
              <a:buChar char="ü"/>
            </a:pPr>
            <a:endParaRPr lang="tr-TR" sz="1600" dirty="0" smtClean="0"/>
          </a:p>
          <a:p>
            <a:pPr>
              <a:buFont typeface="Wingdings" pitchFamily="2" charset="2"/>
              <a:buChar char="ü"/>
            </a:pPr>
            <a:r>
              <a:rPr lang="tr-TR" sz="1600" dirty="0" smtClean="0"/>
              <a:t>Kablo TV hatlarından kullanılan modemler ile her hangi bir internet servis sağlayıcısı ücreti ödemede internete erişim sağlanır.</a:t>
            </a:r>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6" name="5 Resim"/>
          <p:cNvPicPr/>
          <p:nvPr/>
        </p:nvPicPr>
        <p:blipFill>
          <a:blip r:embed="rId3" cstate="print">
            <a:extLst>
              <a:ext uri="{28A0092B-C50C-407E-A947-70E740481C1C}">
                <a14:useLocalDpi xmlns:a14="http://schemas.microsoft.com/office/drawing/2010/main" val="0"/>
              </a:ext>
            </a:extLst>
          </a:blip>
          <a:stretch>
            <a:fillRect/>
          </a:stretch>
        </p:blipFill>
        <p:spPr>
          <a:xfrm>
            <a:off x="6381195" y="1040525"/>
            <a:ext cx="2762805" cy="1471465"/>
          </a:xfrm>
          <a:prstGeom prst="rect">
            <a:avLst/>
          </a:prstGeom>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1" y="1869141"/>
            <a:ext cx="8961120" cy="42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Kablo TV İle İnternet Bağlantısı</a:t>
            </a:r>
          </a:p>
          <a:p>
            <a:pPr>
              <a:buNone/>
            </a:pPr>
            <a:r>
              <a:rPr lang="tr-TR" sz="2000" b="1" u="sng" dirty="0" smtClean="0"/>
              <a:t>Avantajları:</a:t>
            </a:r>
            <a:r>
              <a:rPr lang="tr-TR" sz="1600" b="1" u="sng" dirty="0" smtClean="0"/>
              <a:t> </a:t>
            </a:r>
          </a:p>
          <a:p>
            <a:pPr lvl="0"/>
            <a:r>
              <a:rPr lang="tr-TR" sz="1600" dirty="0" smtClean="0"/>
              <a:t>Bağlantı hızları yüksektir.</a:t>
            </a:r>
          </a:p>
          <a:p>
            <a:pPr lvl="0"/>
            <a:r>
              <a:rPr lang="tr-TR" sz="1600" dirty="0" smtClean="0"/>
              <a:t>Kurulumu kolay basittir.</a:t>
            </a:r>
          </a:p>
          <a:p>
            <a:pPr lvl="0"/>
            <a:r>
              <a:rPr lang="tr-TR" sz="1600" dirty="0" smtClean="0"/>
              <a:t>İnternet erişimi ile birlikte TV </a:t>
            </a:r>
          </a:p>
          <a:p>
            <a:pPr lvl="0"/>
            <a:r>
              <a:rPr lang="tr-TR" sz="1600" dirty="0" smtClean="0"/>
              <a:t>hizmeti de verilir.</a:t>
            </a:r>
          </a:p>
          <a:p>
            <a:pPr lvl="0"/>
            <a:r>
              <a:rPr lang="tr-TR" sz="1600" dirty="0" smtClean="0"/>
              <a:t>Bağlantı ücretleri ucuzdur.</a:t>
            </a:r>
          </a:p>
          <a:p>
            <a:pPr lvl="0"/>
            <a:endParaRPr lang="tr-TR" sz="1600" dirty="0" smtClean="0"/>
          </a:p>
          <a:p>
            <a:pPr>
              <a:buNone/>
            </a:pPr>
            <a:r>
              <a:rPr lang="tr-TR" sz="2000" b="1" u="sng" dirty="0" smtClean="0"/>
              <a:t>Dezavantajları:</a:t>
            </a:r>
            <a:endParaRPr lang="tr-TR" sz="1200" b="1" u="sng" dirty="0" smtClean="0"/>
          </a:p>
          <a:p>
            <a:pPr lvl="0"/>
            <a:r>
              <a:rPr lang="tr-TR" sz="1600" dirty="0" smtClean="0"/>
              <a:t>Sadece belli şehirlerde kullanıma sunulmuştur.</a:t>
            </a:r>
          </a:p>
          <a:p>
            <a:pPr lvl="0"/>
            <a:r>
              <a:rPr lang="tr-TR" sz="1600" dirty="0" smtClean="0"/>
              <a:t>Kullanılan özel modemler pahalıdır.</a:t>
            </a:r>
          </a:p>
          <a:p>
            <a:r>
              <a:rPr lang="tr-TR" sz="1600" dirty="0" smtClean="0"/>
              <a:t>Her eve kablo çekilmesi gerekmektedir.</a:t>
            </a:r>
            <a:endParaRPr lang="tr-TR" sz="1600" u="sng" dirty="0" smtClean="0"/>
          </a:p>
          <a:p>
            <a:pPr lvl="0"/>
            <a:endParaRPr lang="tr-TR" sz="1600" b="1" dirty="0" smtClean="0"/>
          </a:p>
          <a:p>
            <a:pPr>
              <a:buFont typeface="Wingdings" pitchFamily="2" charset="2"/>
              <a:buChar char="ü"/>
            </a:pPr>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19458" name="Picture 2" descr="http://www.bilgisayardershanesi.com/Dershane/adsl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223" y="1760494"/>
            <a:ext cx="5153911" cy="273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711488"/>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Metro Ethernet Bağlantısı</a:t>
            </a:r>
          </a:p>
          <a:p>
            <a:r>
              <a:rPr lang="tr-TR" sz="1500" dirty="0" smtClean="0"/>
              <a:t>Yüksek internet erişimi istenilen yerlerde kullanılan internet erişim yapısıdır. Ev kullanıcılardan daha çok orta ölçekli işletmeler tarafından tercih edilmektedir (örn. Üniversiteler, kamu kurumları vb.). Fiber optik kablolar aracılığı binaya internet bağlantısı getirilmektedir. </a:t>
            </a:r>
          </a:p>
          <a:p>
            <a:r>
              <a:rPr lang="tr-TR" sz="1600" b="1" u="sng" dirty="0" smtClean="0"/>
              <a:t>Metro Ethernet Hangi İşletmeler için idealdir?</a:t>
            </a:r>
          </a:p>
          <a:p>
            <a:r>
              <a:rPr lang="tr-TR" sz="1500" dirty="0" smtClean="0"/>
              <a:t>Metro Ethernet, iş ve uygulamalarından dolayı yüksek bant genişliğine ihtiyaç duyan tüm işletmeler için ideal internet erişim çözümüdür</a:t>
            </a:r>
            <a:r>
              <a:rPr lang="tr-TR" sz="1600" dirty="0" smtClean="0"/>
              <a:t>. </a:t>
            </a:r>
          </a:p>
          <a:p>
            <a:pPr lvl="1"/>
            <a:r>
              <a:rPr lang="tr-TR" sz="1400" dirty="0" smtClean="0"/>
              <a:t>Orta ve büyük ölçekli şirketler</a:t>
            </a:r>
          </a:p>
          <a:p>
            <a:pPr lvl="1"/>
            <a:r>
              <a:rPr lang="tr-TR" sz="1400" dirty="0" smtClean="0"/>
              <a:t>Kamu kurum ve kuruluşları</a:t>
            </a:r>
          </a:p>
          <a:p>
            <a:pPr lvl="1"/>
            <a:r>
              <a:rPr lang="tr-TR" sz="1400" dirty="0" smtClean="0"/>
              <a:t>Finans kurumları</a:t>
            </a:r>
          </a:p>
          <a:p>
            <a:pPr lvl="1"/>
            <a:r>
              <a:rPr lang="tr-TR" sz="1400" dirty="0" smtClean="0"/>
              <a:t>Plaza ve alışveriş merkezleri</a:t>
            </a:r>
          </a:p>
          <a:p>
            <a:pPr lvl="1"/>
            <a:r>
              <a:rPr lang="tr-TR" sz="1400" dirty="0" smtClean="0"/>
              <a:t>Oteller, turizm merkezleri</a:t>
            </a:r>
          </a:p>
          <a:p>
            <a:pPr lvl="1"/>
            <a:r>
              <a:rPr lang="tr-TR" sz="1400" dirty="0" smtClean="0"/>
              <a:t>Hastaneler</a:t>
            </a:r>
          </a:p>
          <a:p>
            <a:pPr lvl="1"/>
            <a:r>
              <a:rPr lang="tr-TR" sz="1400" dirty="0" smtClean="0"/>
              <a:t>Üniversiteler, teknoparklar, serbest bölgeler</a:t>
            </a:r>
          </a:p>
          <a:p>
            <a:pPr lvl="1"/>
            <a:r>
              <a:rPr lang="tr-TR" sz="1400" dirty="0" smtClean="0"/>
              <a:t>Organize sanayi bölgeleri</a:t>
            </a:r>
          </a:p>
          <a:p>
            <a:pPr lvl="1"/>
            <a:r>
              <a:rPr lang="tr-TR" sz="1400" dirty="0" smtClean="0"/>
              <a:t>Taşıyıcı ve içerik sahibi işletmeler</a:t>
            </a:r>
          </a:p>
          <a:p>
            <a:pPr lvl="1"/>
            <a:r>
              <a:rPr lang="tr-TR" sz="1400" dirty="0" smtClean="0"/>
              <a:t>Yüksek bant genişliği duyan uygulamalar kullanılan yerlerde</a:t>
            </a:r>
          </a:p>
          <a:p>
            <a:endParaRPr lang="tr-TR" sz="1600" dirty="0" smtClean="0"/>
          </a:p>
          <a:p>
            <a:endParaRPr lang="tr-TR" sz="1600" dirty="0" smtClean="0"/>
          </a:p>
          <a:p>
            <a:pPr>
              <a:buNone/>
            </a:pPr>
            <a:endParaRPr lang="tr-TR" sz="1600" dirty="0" smtClean="0"/>
          </a:p>
          <a:p>
            <a:pPr lvl="0">
              <a:lnSpc>
                <a:spcPct val="150000"/>
              </a:lnSpc>
              <a:buNone/>
            </a:pPr>
            <a:endParaRPr lang="tr-TR" sz="1800" b="1" dirty="0" smtClean="0"/>
          </a:p>
        </p:txBody>
      </p:sp>
      <p:pic>
        <p:nvPicPr>
          <p:cNvPr id="20482" name="Picture 2" descr="http://www.telekomadsl.com/images/icerik/fiberOp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046" y="3651141"/>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916440"/>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3G </a:t>
            </a:r>
            <a:r>
              <a:rPr lang="tr-TR" sz="1600" b="1" dirty="0" smtClean="0"/>
              <a:t>ile </a:t>
            </a:r>
            <a:r>
              <a:rPr lang="tr-TR" sz="1600" b="1" dirty="0" smtClean="0"/>
              <a:t>İnternet Bağlantısı</a:t>
            </a:r>
          </a:p>
          <a:p>
            <a:pPr>
              <a:buFont typeface="Wingdings" pitchFamily="2" charset="2"/>
              <a:buChar char="ü"/>
            </a:pPr>
            <a:r>
              <a:rPr lang="tr-TR" sz="1600" dirty="0" smtClean="0"/>
              <a:t>Cep telefonu haberleşme operatörlerinin sunduğu internet erişim teknolojilerinden bir tanesidir. </a:t>
            </a:r>
          </a:p>
          <a:p>
            <a:pPr>
              <a:buFont typeface="Wingdings" pitchFamily="2" charset="2"/>
              <a:buChar char="ü"/>
            </a:pPr>
            <a:r>
              <a:rPr lang="tr-TR" sz="1600" dirty="0" smtClean="0"/>
              <a:t>Mobil kullanıcıların internet erişimi için ideal bir çözümdür.</a:t>
            </a:r>
          </a:p>
          <a:p>
            <a:pPr>
              <a:buFont typeface="Wingdings" pitchFamily="2" charset="2"/>
              <a:buChar char="ü"/>
            </a:pPr>
            <a:r>
              <a:rPr lang="tr-TR" sz="1600" dirty="0" smtClean="0"/>
              <a:t> Kullanıcılar taşınabilir modemleri yardımı ile istedikleri her yerde internet erişimine sahip olabilir. </a:t>
            </a:r>
          </a:p>
          <a:p>
            <a:pPr>
              <a:buFont typeface="Wingdings" pitchFamily="2" charset="2"/>
              <a:buChar char="ü"/>
            </a:pPr>
            <a:r>
              <a:rPr lang="tr-TR" sz="1600" dirty="0" smtClean="0"/>
              <a:t>3G bağlantılarda sadece telefondan internet erişimi olabildiği gibi eğer kullandığınız cep telefonu destekliyor ise telefonunuzu modem olarak kullanarak da bilgisayarınız ile internet erişimine sahip olabilirsiniz. </a:t>
            </a:r>
          </a:p>
          <a:p>
            <a:pPr>
              <a:buFont typeface="Wingdings" pitchFamily="2" charset="2"/>
              <a:buChar char="ü"/>
            </a:pPr>
            <a:r>
              <a:rPr lang="tr-TR" sz="1600" dirty="0" smtClean="0"/>
              <a:t>Günlük kullanım için bağlantı hızı idealdir. </a:t>
            </a:r>
          </a:p>
          <a:p>
            <a:r>
              <a:rPr lang="tr-TR" sz="1600" b="1" dirty="0" smtClean="0"/>
              <a:t>Bağlantı için gerekenler;</a:t>
            </a:r>
          </a:p>
          <a:p>
            <a:pPr>
              <a:buFont typeface="Wingdings" pitchFamily="2" charset="2"/>
              <a:buChar char="ü"/>
            </a:pPr>
            <a:r>
              <a:rPr lang="tr-TR" sz="1600" dirty="0" smtClean="0"/>
              <a:t>3G Modem</a:t>
            </a:r>
          </a:p>
          <a:p>
            <a:pPr lvl="0">
              <a:buFont typeface="Wingdings" pitchFamily="2" charset="2"/>
              <a:buChar char="ü"/>
            </a:pPr>
            <a:r>
              <a:rPr lang="tr-TR" sz="1600" dirty="0" smtClean="0"/>
              <a:t>İnternet aboneliği</a:t>
            </a:r>
          </a:p>
          <a:p>
            <a:pPr lvl="0">
              <a:buFont typeface="Wingdings" pitchFamily="2" charset="2"/>
              <a:buChar char="ü"/>
            </a:pPr>
            <a:r>
              <a:rPr lang="tr-TR" sz="1600" dirty="0" smtClean="0"/>
              <a:t>Bilgisayar veya Akıllı Telefon</a:t>
            </a:r>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006" y="4288221"/>
            <a:ext cx="4534237" cy="277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1" y="1869141"/>
            <a:ext cx="8961120" cy="427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smtClean="0"/>
              <a:t>3G İle İnternet Bağlantısı</a:t>
            </a:r>
          </a:p>
          <a:p>
            <a:pPr>
              <a:buNone/>
            </a:pPr>
            <a:r>
              <a:rPr lang="tr-TR" sz="2000" b="1" u="sng" dirty="0" smtClean="0"/>
              <a:t>Avantajları:</a:t>
            </a:r>
            <a:r>
              <a:rPr lang="tr-TR" sz="1600" b="1" u="sng" dirty="0" smtClean="0"/>
              <a:t> </a:t>
            </a:r>
          </a:p>
          <a:p>
            <a:pPr lvl="0"/>
            <a:r>
              <a:rPr lang="tr-TR" sz="1600" dirty="0" smtClean="0"/>
              <a:t>Kurulumu ve kullanımı basittir.</a:t>
            </a:r>
          </a:p>
          <a:p>
            <a:pPr lvl="0"/>
            <a:r>
              <a:rPr lang="tr-TR" sz="1600" dirty="0" smtClean="0"/>
              <a:t>Mobildir istenilen her yere taşınabilir.</a:t>
            </a:r>
          </a:p>
          <a:p>
            <a:pPr lvl="0"/>
            <a:endParaRPr lang="tr-TR" sz="1600" dirty="0" smtClean="0"/>
          </a:p>
          <a:p>
            <a:pPr>
              <a:buNone/>
            </a:pPr>
            <a:r>
              <a:rPr lang="tr-TR" sz="2000" b="1" u="sng" dirty="0" smtClean="0"/>
              <a:t>Dezavantajları:</a:t>
            </a:r>
            <a:endParaRPr lang="tr-TR" sz="1200" b="1" u="sng" dirty="0" smtClean="0"/>
          </a:p>
          <a:p>
            <a:pPr lvl="0"/>
            <a:r>
              <a:rPr lang="tr-TR" sz="1600" dirty="0" smtClean="0"/>
              <a:t>Kullanım ücretleri biraz pahalıdır.</a:t>
            </a:r>
          </a:p>
          <a:p>
            <a:pPr lvl="0"/>
            <a:r>
              <a:rPr lang="tr-TR" sz="1600" dirty="0" smtClean="0"/>
              <a:t>Genel olarak sınırlı kullanım ile satılırlar.</a:t>
            </a:r>
          </a:p>
          <a:p>
            <a:pPr lvl="0"/>
            <a:endParaRPr lang="tr-TR" sz="1600" b="1" dirty="0" smtClean="0"/>
          </a:p>
          <a:p>
            <a:pPr>
              <a:buFont typeface="Wingdings" pitchFamily="2" charset="2"/>
              <a:buChar char="ü"/>
            </a:pPr>
            <a:endParaRPr lang="tr-TR" sz="1600" dirty="0" smtClean="0"/>
          </a:p>
          <a:p>
            <a:pPr>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22532" name="Picture 4" descr="http://t0.gstatic.com/images?q=tbn:ANd9GcSG4MKnFjPzZ33EfyTifY68aLsFdUqMPtUuymuRd2Ko7lgfpLh0nwBaqxZH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16" y="2834200"/>
            <a:ext cx="2439232" cy="2428392"/>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urkcell 3G İnternet Kota Sorgulama Nasıl Yapılı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943" y="4643466"/>
            <a:ext cx="1857375"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eaLnBrk="1" hangingPunct="1">
              <a:spcBef>
                <a:spcPct val="50000"/>
              </a:spcBef>
            </a:pPr>
            <a:r>
              <a:rPr lang="tr-TR" sz="2400" b="1" dirty="0" smtClean="0"/>
              <a:t>TEMEL İNTERNET KAVRAMLARI</a:t>
            </a:r>
            <a:endParaRPr lang="en-GB" sz="2400" b="1" dirty="0">
              <a:cs typeface="Arial" charset="0"/>
            </a:endParaRPr>
          </a:p>
        </p:txBody>
      </p:sp>
      <p:sp>
        <p:nvSpPr>
          <p:cNvPr id="11268" name="Text Box 4"/>
          <p:cNvSpPr txBox="1">
            <a:spLocks noChangeArrowheads="1"/>
          </p:cNvSpPr>
          <p:nvPr/>
        </p:nvSpPr>
        <p:spPr bwMode="auto">
          <a:xfrm>
            <a:off x="477966" y="1268413"/>
            <a:ext cx="8052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tr-TR" sz="2000" b="1" cap="all" dirty="0" err="1"/>
              <a:t>Ülkemİzde</a:t>
            </a:r>
            <a:r>
              <a:rPr lang="tr-TR" sz="2000" b="1" cap="all" dirty="0"/>
              <a:t> İnternet </a:t>
            </a:r>
            <a:r>
              <a:rPr lang="tr-TR" sz="2000" b="1" cap="all" dirty="0" err="1"/>
              <a:t>erİşİmİ</a:t>
            </a:r>
            <a:endParaRPr lang="tr-TR" sz="2000" b="1" cap="all" dirty="0"/>
          </a:p>
        </p:txBody>
      </p:sp>
      <p:sp>
        <p:nvSpPr>
          <p:cNvPr id="9" name="Rectangle 3"/>
          <p:cNvSpPr txBox="1">
            <a:spLocks noChangeArrowheads="1"/>
          </p:cNvSpPr>
          <p:nvPr/>
        </p:nvSpPr>
        <p:spPr bwMode="auto">
          <a:xfrm>
            <a:off x="182880" y="1751831"/>
            <a:ext cx="8961120" cy="51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tr-TR" sz="1600" b="1" dirty="0" err="1"/>
              <a:t>Wi</a:t>
            </a:r>
            <a:r>
              <a:rPr lang="tr-TR" sz="1600" b="1" dirty="0"/>
              <a:t>-Fi</a:t>
            </a:r>
            <a:r>
              <a:rPr lang="tr-TR" sz="1600" dirty="0"/>
              <a:t> </a:t>
            </a:r>
            <a:r>
              <a:rPr lang="tr-TR" sz="1600" b="1" dirty="0" smtClean="0"/>
              <a:t>Bağlantı</a:t>
            </a:r>
            <a:endParaRPr lang="tr-TR" sz="1600" b="1" dirty="0" smtClean="0"/>
          </a:p>
          <a:p>
            <a:pPr>
              <a:buFont typeface="Wingdings" pitchFamily="2" charset="2"/>
              <a:buChar char="ü"/>
            </a:pPr>
            <a:r>
              <a:rPr lang="tr-TR" sz="1600" dirty="0" err="1" smtClean="0"/>
              <a:t>Wi</a:t>
            </a:r>
            <a:r>
              <a:rPr lang="tr-TR" sz="1600" dirty="0" smtClean="0"/>
              <a:t>-Fi (İngilizce: </a:t>
            </a:r>
            <a:r>
              <a:rPr lang="tr-TR" sz="1600" dirty="0" err="1" smtClean="0"/>
              <a:t>Wireless</a:t>
            </a:r>
            <a:r>
              <a:rPr lang="tr-TR" sz="1600" dirty="0" smtClean="0"/>
              <a:t> </a:t>
            </a:r>
            <a:r>
              <a:rPr lang="tr-TR" sz="1600" dirty="0" err="1" smtClean="0"/>
              <a:t>Fidelity</a:t>
            </a:r>
            <a:r>
              <a:rPr lang="tr-TR" sz="1600" dirty="0" smtClean="0"/>
              <a:t>, Türkçe: Kablosuz Bağlantı Alanı) kişisel bilgisayarlar (notebook, </a:t>
            </a:r>
            <a:r>
              <a:rPr lang="tr-TR" sz="1600" dirty="0" err="1" smtClean="0"/>
              <a:t>netbook</a:t>
            </a:r>
            <a:r>
              <a:rPr lang="tr-TR" sz="1600" dirty="0" smtClean="0"/>
              <a:t> gibi ), video oyunu konsolları(</a:t>
            </a:r>
            <a:r>
              <a:rPr lang="tr-TR" sz="1600" dirty="0" err="1" smtClean="0"/>
              <a:t>Play</a:t>
            </a:r>
            <a:r>
              <a:rPr lang="tr-TR" sz="1600" dirty="0" smtClean="0"/>
              <a:t> </a:t>
            </a:r>
            <a:r>
              <a:rPr lang="tr-TR" sz="1600" dirty="0" err="1" smtClean="0"/>
              <a:t>Station</a:t>
            </a:r>
            <a:r>
              <a:rPr lang="tr-TR" sz="1600" dirty="0" smtClean="0"/>
              <a:t>, Xbox) ve akıllı telefonlar (</a:t>
            </a:r>
            <a:r>
              <a:rPr lang="tr-TR" sz="1600" dirty="0" err="1" smtClean="0"/>
              <a:t>IPhone</a:t>
            </a:r>
            <a:r>
              <a:rPr lang="tr-TR" sz="1600" dirty="0" smtClean="0"/>
              <a:t> vb.) gibi cihazların kablosuz olarak internet erişimi sağlayan teknolojidir. </a:t>
            </a:r>
          </a:p>
          <a:p>
            <a:pPr>
              <a:buFont typeface="Wingdings" pitchFamily="2" charset="2"/>
              <a:buChar char="ü"/>
            </a:pPr>
            <a:endParaRPr lang="tr-TR" sz="1600" dirty="0" smtClean="0"/>
          </a:p>
          <a:p>
            <a:pPr>
              <a:buFont typeface="Wingdings" pitchFamily="2" charset="2"/>
              <a:buChar char="ü"/>
            </a:pPr>
            <a:r>
              <a:rPr lang="tr-TR" sz="1600" dirty="0" smtClean="0"/>
              <a:t>Bu teknolojiye örnek olarak evimizde kullandığımız ADSL modeme kablo ile değil de </a:t>
            </a:r>
            <a:r>
              <a:rPr lang="tr-TR" sz="1600" dirty="0" err="1" smtClean="0"/>
              <a:t>wireless</a:t>
            </a:r>
            <a:r>
              <a:rPr lang="tr-TR" sz="1600" dirty="0" smtClean="0"/>
              <a:t> (kablosuz ) olarak bağlanmamız verilebilir. </a:t>
            </a:r>
          </a:p>
          <a:p>
            <a:pPr>
              <a:buFont typeface="Wingdings" pitchFamily="2" charset="2"/>
              <a:buChar char="ü"/>
            </a:pPr>
            <a:endParaRPr lang="tr-TR" sz="1600" dirty="0" smtClean="0"/>
          </a:p>
          <a:p>
            <a:pPr>
              <a:buFont typeface="Wingdings" pitchFamily="2" charset="2"/>
              <a:buChar char="ü"/>
            </a:pPr>
            <a:r>
              <a:rPr lang="tr-TR" sz="1600" dirty="0" smtClean="0"/>
              <a:t>Başlıca bir internete erişim teknoloji değildir. Daha çok var olan internet bağlantısının paylaştırılmasını sağlar. </a:t>
            </a:r>
            <a:r>
              <a:rPr lang="tr-TR" sz="1600" dirty="0" err="1" smtClean="0"/>
              <a:t>Wi</a:t>
            </a:r>
            <a:r>
              <a:rPr lang="tr-TR" sz="1600" dirty="0" smtClean="0"/>
              <a:t>-Fi ile kullanılan internet erişimi ADSL modemler, 3G modemler, Kablo TV ve Uydu bağlantısı üzerinden sağlanabilir.</a:t>
            </a:r>
          </a:p>
          <a:p>
            <a:pPr>
              <a:buFont typeface="Wingdings" pitchFamily="2" charset="2"/>
              <a:buChar char="ü"/>
            </a:pPr>
            <a:endParaRPr lang="tr-TR" sz="1600" dirty="0" smtClean="0"/>
          </a:p>
          <a:p>
            <a:pPr>
              <a:buFont typeface="Wingdings" pitchFamily="2" charset="2"/>
              <a:buChar char="ü"/>
            </a:pPr>
            <a:r>
              <a:rPr lang="tr-TR" sz="1600" dirty="0" smtClean="0"/>
              <a:t>Günümüzde akıllı cihazlarının kullanımın artması ile her alanda internet bağlantısına ihtiyaç duyulmuştur. Okullarda, Otellerde, </a:t>
            </a:r>
            <a:r>
              <a:rPr lang="tr-TR" sz="1600" dirty="0" err="1" smtClean="0"/>
              <a:t>Kafelerde</a:t>
            </a:r>
            <a:r>
              <a:rPr lang="tr-TR" sz="1600" dirty="0" smtClean="0"/>
              <a:t>, Havalimanlarında kullanıcılara internet hizmeti WİFİ teknolojisi ile verilmektedir. </a:t>
            </a:r>
            <a:r>
              <a:rPr lang="tr-TR" sz="1600" dirty="0" err="1" smtClean="0"/>
              <a:t>Wi</a:t>
            </a:r>
            <a:r>
              <a:rPr lang="tr-TR" sz="1600" dirty="0" smtClean="0"/>
              <a:t>-Fi bağlantı ücretsiz olarak sunulabildiği gibi ücret karşılığında internete erişim imkanı da verilmektedir.</a:t>
            </a:r>
          </a:p>
          <a:p>
            <a:pPr lvl="0">
              <a:buFont typeface="Wingdings" pitchFamily="2" charset="2"/>
              <a:buChar char="ü"/>
            </a:pPr>
            <a:endParaRPr lang="tr-TR" sz="1600" dirty="0" smtClean="0"/>
          </a:p>
          <a:p>
            <a:pPr>
              <a:buNone/>
            </a:pPr>
            <a:endParaRPr lang="tr-TR" sz="1600" dirty="0" smtClean="0"/>
          </a:p>
          <a:p>
            <a:pPr>
              <a:buNone/>
            </a:pPr>
            <a:endParaRPr lang="tr-TR" sz="1600" dirty="0" smtClean="0"/>
          </a:p>
          <a:p>
            <a:pPr lvl="0">
              <a:lnSpc>
                <a:spcPct val="150000"/>
              </a:lnSpc>
              <a:buNone/>
            </a:pPr>
            <a:endParaRPr lang="tr-TR" sz="1800" b="1" dirty="0" smtClean="0"/>
          </a:p>
        </p:txBody>
      </p:sp>
      <p:pic>
        <p:nvPicPr>
          <p:cNvPr id="23554" name="Picture 2" descr="http://www.sohbetkalite.com/wp-content/uploads/2011/02/wif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831" y="831797"/>
            <a:ext cx="1836131" cy="127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eaLnBrk="1" hangingPunct="1">
              <a:spcBef>
                <a:spcPct val="50000"/>
              </a:spcBef>
            </a:pPr>
            <a:r>
              <a:rPr lang="tr-TR" sz="2400" b="1" cap="all" dirty="0" smtClean="0"/>
              <a:t>İNTERNET BAĞLANTISI İÇİN GEREKENLER</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nSpc>
                <a:spcPct val="150000"/>
              </a:lnSpc>
            </a:pPr>
            <a:r>
              <a:rPr lang="tr-TR" sz="2000" b="1" dirty="0" smtClean="0"/>
              <a:t>Telefon Hattı:</a:t>
            </a:r>
          </a:p>
        </p:txBody>
      </p:sp>
      <p:sp>
        <p:nvSpPr>
          <p:cNvPr id="7" name="Rectangle 3"/>
          <p:cNvSpPr txBox="1">
            <a:spLocks noChangeArrowheads="1"/>
          </p:cNvSpPr>
          <p:nvPr/>
        </p:nvSpPr>
        <p:spPr bwMode="auto">
          <a:xfrm>
            <a:off x="620433" y="1869142"/>
            <a:ext cx="7407461"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dirty="0" smtClean="0"/>
              <a:t>Ülkemizde en çok tercih edilen bağlantı yöntemidir.</a:t>
            </a:r>
          </a:p>
          <a:p>
            <a:r>
              <a:rPr lang="tr-TR" sz="1800" dirty="0" smtClean="0"/>
              <a:t> Telefon hattı üzerinden internet erişimi sağlanmaktadır. </a:t>
            </a:r>
          </a:p>
          <a:p>
            <a:r>
              <a:rPr lang="tr-TR" sz="1800" dirty="0" smtClean="0"/>
              <a:t>Telefon hattı ile internet erişimi sağlamak isteyen bilgisayarlar arasında </a:t>
            </a:r>
            <a:r>
              <a:rPr lang="tr-TR" sz="1800" dirty="0" err="1" smtClean="0"/>
              <a:t>MODEM’ler</a:t>
            </a:r>
            <a:r>
              <a:rPr lang="tr-TR" sz="1800" dirty="0" smtClean="0"/>
              <a:t> bulunmaktadır.</a:t>
            </a:r>
          </a:p>
          <a:p>
            <a:r>
              <a:rPr lang="tr-TR" sz="1800" dirty="0" smtClean="0"/>
              <a:t> </a:t>
            </a:r>
            <a:r>
              <a:rPr lang="tr-TR" sz="1800" b="1" u="sng" dirty="0" smtClean="0"/>
              <a:t>Modemler </a:t>
            </a:r>
            <a:r>
              <a:rPr lang="tr-TR" sz="1800" dirty="0" smtClean="0"/>
              <a:t>bilgisayarlardan gelen dijital sinyali telefon hatları ile  aktarılabilecek şekilde elektriksel sinyallere dönüştürürler. Ayrıca internet ağı üzerinden gelen elektriksel sinyali de bilgisayarların işleyebileceği dijital sinyale dönüşüm işlemini yapar.  </a:t>
            </a:r>
          </a:p>
          <a:p>
            <a:pPr>
              <a:buNone/>
            </a:pPr>
            <a:r>
              <a:rPr lang="tr-TR" sz="1800" dirty="0" smtClean="0"/>
              <a:t>	</a:t>
            </a:r>
            <a:r>
              <a:rPr lang="tr-TR" sz="1800" b="1" u="sng" dirty="0" smtClean="0"/>
              <a:t>NOT:</a:t>
            </a:r>
            <a:r>
              <a:rPr lang="tr-TR" sz="1800" b="1" dirty="0" smtClean="0"/>
              <a:t>	</a:t>
            </a:r>
            <a:r>
              <a:rPr lang="tr-TR" sz="1800" dirty="0" smtClean="0"/>
              <a:t>Modemler kullanılan bağlantı teknolojilerine göre farklılık gösterebilirler. Örneğin bir ADSL modem ile UYDU modem arasında farklıklar vardır. Ancak çalışma mantıkları benzerdiler.</a:t>
            </a:r>
          </a:p>
          <a:p>
            <a:pPr lvl="0">
              <a:lnSpc>
                <a:spcPct val="150000"/>
              </a:lnSpc>
              <a:buNone/>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77875"/>
            <a:ext cx="7772400" cy="1470025"/>
          </a:xfrm>
        </p:spPr>
        <p:txBody>
          <a:bodyPr/>
          <a:lstStyle/>
          <a:p>
            <a:pPr eaLnBrk="1" hangingPunct="1"/>
            <a:r>
              <a:rPr lang="tr-TR" b="1" dirty="0" smtClean="0"/>
              <a:t>İnternet Teknolojisi</a:t>
            </a:r>
            <a:endParaRPr lang="en-GB" b="1" dirty="0" smtClean="0"/>
          </a:p>
        </p:txBody>
      </p:sp>
      <p:sp>
        <p:nvSpPr>
          <p:cNvPr id="3075" name="Rectangle 3"/>
          <p:cNvSpPr>
            <a:spLocks noGrp="1" noChangeArrowheads="1"/>
          </p:cNvSpPr>
          <p:nvPr>
            <p:ph type="subTitle" idx="1"/>
          </p:nvPr>
        </p:nvSpPr>
        <p:spPr>
          <a:xfrm>
            <a:off x="1371600" y="2533650"/>
            <a:ext cx="6221413" cy="1752600"/>
          </a:xfrm>
        </p:spPr>
        <p:txBody>
          <a:bodyPr/>
          <a:lstStyle/>
          <a:p>
            <a:pPr eaLnBrk="1" hangingPunct="1"/>
            <a:r>
              <a:rPr lang="tr-TR" sz="4000" dirty="0" smtClean="0"/>
              <a:t>(</a:t>
            </a:r>
            <a:r>
              <a:rPr lang="tr-TR" sz="4000" smtClean="0"/>
              <a:t>Temel </a:t>
            </a:r>
            <a:r>
              <a:rPr lang="tr-TR" sz="4000" smtClean="0"/>
              <a:t>Kavramlar)</a:t>
            </a:r>
            <a:endParaRPr lang="en-GB" sz="4000" dirty="0" smtClean="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33880" y="1254966"/>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eaLnBrk="1" hangingPunct="1">
              <a:spcBef>
                <a:spcPct val="50000"/>
              </a:spcBef>
            </a:pPr>
            <a:r>
              <a:rPr lang="tr-TR" sz="2400" b="1" cap="all" dirty="0" smtClean="0"/>
              <a:t>İNTERNET BAĞLANTISI İÇİN GEREKENLER</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nSpc>
                <a:spcPct val="150000"/>
              </a:lnSpc>
            </a:pPr>
            <a:r>
              <a:rPr lang="tr-TR" sz="2000" b="1" dirty="0" smtClean="0"/>
              <a:t>Erişim Cihazları:</a:t>
            </a:r>
          </a:p>
        </p:txBody>
      </p:sp>
      <p:sp>
        <p:nvSpPr>
          <p:cNvPr id="7" name="Rectangle 3"/>
          <p:cNvSpPr txBox="1">
            <a:spLocks noChangeArrowheads="1"/>
          </p:cNvSpPr>
          <p:nvPr/>
        </p:nvSpPr>
        <p:spPr bwMode="auto">
          <a:xfrm>
            <a:off x="620433" y="1869142"/>
            <a:ext cx="7407461" cy="326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buFont typeface="Wingdings" pitchFamily="2" charset="2"/>
              <a:buChar char="ü"/>
            </a:pPr>
            <a:r>
              <a:rPr lang="tr-TR" sz="1800" b="1" dirty="0" smtClean="0"/>
              <a:t>İnternet bağlantısı kurabilen her türlü cihaz erişim cihazı olarak adlandırılır.</a:t>
            </a:r>
          </a:p>
          <a:p>
            <a:pPr lvl="2"/>
            <a:r>
              <a:rPr lang="tr-TR" sz="1800" b="1" u="sng" dirty="0" smtClean="0"/>
              <a:t>Bilgisayarlar: </a:t>
            </a:r>
            <a:r>
              <a:rPr lang="tr-TR" sz="1800" dirty="0" smtClean="0"/>
              <a:t>Masaüstü Bilgisayarlar, Notebook bilgisayarlar. </a:t>
            </a:r>
          </a:p>
          <a:p>
            <a:pPr lvl="2"/>
            <a:r>
              <a:rPr lang="tr-TR" sz="1800" b="1" u="sng" dirty="0" smtClean="0"/>
              <a:t>Akıllı telefonları: </a:t>
            </a:r>
            <a:r>
              <a:rPr lang="tr-TR" sz="1800" dirty="0" smtClean="0"/>
              <a:t>Kablosuz (</a:t>
            </a:r>
            <a:r>
              <a:rPr lang="tr-TR" sz="1800" dirty="0" err="1" smtClean="0"/>
              <a:t>Wi</a:t>
            </a:r>
            <a:r>
              <a:rPr lang="tr-TR" sz="1800" dirty="0" smtClean="0"/>
              <a:t>-Fi) bağlantı veya </a:t>
            </a:r>
            <a:r>
              <a:rPr lang="tr-TR" sz="1800" dirty="0" smtClean="0"/>
              <a:t>3G/4G </a:t>
            </a:r>
            <a:r>
              <a:rPr lang="tr-TR" sz="1800" dirty="0" smtClean="0"/>
              <a:t>ile internet bağlantısı kurabilen cihazlar. </a:t>
            </a:r>
          </a:p>
          <a:p>
            <a:pPr lvl="2"/>
            <a:r>
              <a:rPr lang="tr-TR" sz="1800" b="1" u="sng" dirty="0" smtClean="0"/>
              <a:t>Taşınabilir </a:t>
            </a:r>
            <a:r>
              <a:rPr lang="tr-TR" sz="1800" b="1" u="sng" dirty="0" err="1" smtClean="0"/>
              <a:t>PDA'lar</a:t>
            </a:r>
            <a:endParaRPr lang="tr-TR" sz="1800" b="1" u="sng" dirty="0" smtClean="0"/>
          </a:p>
          <a:p>
            <a:pPr lvl="2"/>
            <a:r>
              <a:rPr lang="tr-TR" sz="1800" b="1" u="sng" dirty="0" smtClean="0"/>
              <a:t>Tablet bilgisayarlar</a:t>
            </a:r>
            <a:r>
              <a:rPr lang="tr-TR" sz="1000" b="1" u="sng" dirty="0" smtClean="0"/>
              <a:t>.</a:t>
            </a:r>
          </a:p>
          <a:p>
            <a:pPr lvl="0">
              <a:lnSpc>
                <a:spcPct val="150000"/>
              </a:lnSpc>
              <a:buFont typeface="Wingdings" pitchFamily="2" charset="2"/>
              <a:buChar char="ü"/>
            </a:pPr>
            <a:endParaRPr lang="tr-TR" sz="1800" b="1" dirty="0" smtClean="0"/>
          </a:p>
          <a:p>
            <a:pPr lvl="0">
              <a:lnSpc>
                <a:spcPct val="150000"/>
              </a:lnSpc>
              <a:buFont typeface="Wingdings" pitchFamily="2" charset="2"/>
              <a:buChar char="ü"/>
            </a:pPr>
            <a:endParaRPr lang="tr-TR" sz="1800" b="1" dirty="0" smtClean="0"/>
          </a:p>
        </p:txBody>
      </p:sp>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Grp="1" noChangeArrowheads="1"/>
          </p:cNvSpPr>
          <p:nvPr>
            <p:ph type="title"/>
          </p:nvPr>
        </p:nvSpPr>
        <p:spPr/>
        <p:txBody>
          <a:bodyPr/>
          <a:lstStyle/>
          <a:p>
            <a:pPr lvl="0" eaLnBrk="1" hangingPunct="1">
              <a:spcBef>
                <a:spcPct val="50000"/>
              </a:spcBef>
            </a:pPr>
            <a:r>
              <a:rPr lang="tr-TR" sz="2400" b="1" cap="all" dirty="0" smtClean="0"/>
              <a:t>İNTERNET BAĞLANTISI İÇİN GEREKENLER</a:t>
            </a:r>
            <a:endParaRPr lang="en-GB" sz="2400" b="1" dirty="0">
              <a:cs typeface="Arial" charset="0"/>
            </a:endParaRPr>
          </a:p>
        </p:txBody>
      </p:sp>
      <p:sp>
        <p:nvSpPr>
          <p:cNvPr id="11268" name="Text Box 4"/>
          <p:cNvSpPr txBox="1">
            <a:spLocks noChangeArrowheads="1"/>
          </p:cNvSpPr>
          <p:nvPr/>
        </p:nvSpPr>
        <p:spPr bwMode="auto">
          <a:xfrm>
            <a:off x="477966" y="1268413"/>
            <a:ext cx="7684399"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tr-TR" sz="2000" b="1" dirty="0" smtClean="0"/>
              <a:t>İnternet Servis Sağlayıcı:</a:t>
            </a:r>
          </a:p>
        </p:txBody>
      </p:sp>
      <p:sp>
        <p:nvSpPr>
          <p:cNvPr id="7" name="Rectangle 3"/>
          <p:cNvSpPr txBox="1">
            <a:spLocks noChangeArrowheads="1"/>
          </p:cNvSpPr>
          <p:nvPr/>
        </p:nvSpPr>
        <p:spPr bwMode="auto">
          <a:xfrm>
            <a:off x="620433" y="1869143"/>
            <a:ext cx="7407461" cy="1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1800" dirty="0" smtClean="0"/>
              <a:t>İnternet Servis Sağlayıcı (İnternet Service </a:t>
            </a:r>
            <a:r>
              <a:rPr lang="tr-TR" sz="1800" dirty="0" err="1" smtClean="0"/>
              <a:t>Provider</a:t>
            </a:r>
            <a:r>
              <a:rPr lang="tr-TR" sz="1800" dirty="0" smtClean="0"/>
              <a:t>) firmalar belli bir ücret karşılığında müşterilerine internet erişimi sağlamaktadırlar. </a:t>
            </a:r>
          </a:p>
          <a:p>
            <a:r>
              <a:rPr lang="tr-TR" sz="1800" dirty="0" smtClean="0"/>
              <a:t>İnternet servis sağlayıcılar (İSS) abonelerine internet erişimi sağlamak için gerekli fiziksel ve yazılımsal alt yapıyı kuran firmalardır. .</a:t>
            </a:r>
          </a:p>
          <a:p>
            <a:pPr lvl="0">
              <a:lnSpc>
                <a:spcPct val="150000"/>
              </a:lnSpc>
              <a:buNone/>
            </a:pPr>
            <a:endParaRPr lang="tr-TR" sz="1800" b="1" dirty="0" smtClean="0"/>
          </a:p>
        </p:txBody>
      </p:sp>
      <p:sp>
        <p:nvSpPr>
          <p:cNvPr id="6" name="Rectangle 3"/>
          <p:cNvSpPr txBox="1">
            <a:spLocks noChangeArrowheads="1"/>
          </p:cNvSpPr>
          <p:nvPr/>
        </p:nvSpPr>
        <p:spPr bwMode="auto">
          <a:xfrm>
            <a:off x="2879540" y="3688978"/>
            <a:ext cx="6264460" cy="216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Ø"/>
            </a:pPr>
            <a:r>
              <a:rPr lang="tr-TR" sz="1800" b="1" dirty="0" smtClean="0"/>
              <a:t>Bazı İnternet Servis Sağlayıcı Firmalar:</a:t>
            </a:r>
          </a:p>
          <a:p>
            <a:pPr lvl="2">
              <a:buFont typeface="Wingdings" pitchFamily="2" charset="2"/>
              <a:buChar char="ü"/>
            </a:pPr>
            <a:r>
              <a:rPr lang="tr-TR" sz="1600" dirty="0" smtClean="0"/>
              <a:t>TTNET </a:t>
            </a:r>
            <a:r>
              <a:rPr lang="tr-TR" sz="1600" dirty="0" err="1" smtClean="0"/>
              <a:t>TurkTelekom</a:t>
            </a:r>
            <a:endParaRPr lang="tr-TR" sz="1600" dirty="0" smtClean="0"/>
          </a:p>
          <a:p>
            <a:pPr lvl="2">
              <a:buFont typeface="Wingdings" pitchFamily="2" charset="2"/>
              <a:buChar char="ü"/>
            </a:pPr>
            <a:r>
              <a:rPr lang="tr-TR" sz="1600" dirty="0" smtClean="0"/>
              <a:t>BİRİ NET</a:t>
            </a:r>
          </a:p>
          <a:p>
            <a:pPr lvl="2">
              <a:buFont typeface="Wingdings" pitchFamily="2" charset="2"/>
              <a:buChar char="ü"/>
            </a:pPr>
            <a:r>
              <a:rPr lang="tr-TR" sz="1600" dirty="0" smtClean="0"/>
              <a:t>KOÇ NET</a:t>
            </a:r>
          </a:p>
          <a:p>
            <a:pPr lvl="2">
              <a:buFont typeface="Wingdings" pitchFamily="2" charset="2"/>
              <a:buChar char="ü"/>
            </a:pPr>
            <a:r>
              <a:rPr lang="tr-TR" sz="1600" dirty="0" err="1" smtClean="0"/>
              <a:t>Turkcell</a:t>
            </a:r>
            <a:r>
              <a:rPr lang="tr-TR" sz="1600" dirty="0" smtClean="0"/>
              <a:t> Superonline </a:t>
            </a:r>
          </a:p>
          <a:p>
            <a:pPr lvl="2">
              <a:buFont typeface="Wingdings" pitchFamily="2" charset="2"/>
              <a:buChar char="ü"/>
            </a:pPr>
            <a:r>
              <a:rPr lang="tr-TR" sz="1600" dirty="0" smtClean="0"/>
              <a:t>3G ile hizmet veren Cep telefonu operatörleri</a:t>
            </a:r>
          </a:p>
          <a:p>
            <a:pPr lvl="2">
              <a:buFont typeface="Wingdings" pitchFamily="2" charset="2"/>
              <a:buChar char="ü"/>
            </a:pPr>
            <a:r>
              <a:rPr lang="tr-TR" sz="1600" dirty="0" smtClean="0"/>
              <a:t>UYDU NET vb.</a:t>
            </a:r>
          </a:p>
          <a:p>
            <a:pPr lvl="2">
              <a:buFont typeface="Wingdings" pitchFamily="2" charset="2"/>
              <a:buChar char="ü"/>
            </a:pPr>
            <a:endParaRPr lang="tr-TR" sz="1600" dirty="0" smtClean="0"/>
          </a:p>
          <a:p>
            <a:pPr lvl="0">
              <a:lnSpc>
                <a:spcPct val="150000"/>
              </a:lnSpc>
              <a:buNone/>
            </a:pPr>
            <a:endParaRPr lang="tr-TR" sz="1800" b="1"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33" y="3688978"/>
            <a:ext cx="1871096" cy="218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9654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tr-TR" sz="3200" dirty="0" smtClean="0"/>
              <a:t>Temel İnternet Kavramları</a:t>
            </a:r>
          </a:p>
        </p:txBody>
      </p:sp>
      <p:graphicFrame>
        <p:nvGraphicFramePr>
          <p:cNvPr id="6" name="5 Tablo Yer Tutucusu"/>
          <p:cNvGraphicFramePr>
            <a:graphicFrameLocks noGrp="1"/>
          </p:cNvGraphicFramePr>
          <p:nvPr>
            <p:ph type="tbl" idx="1"/>
          </p:nvPr>
        </p:nvGraphicFramePr>
        <p:xfrm>
          <a:off x="509954" y="298939"/>
          <a:ext cx="8229600" cy="6128522"/>
        </p:xfrm>
        <a:graphic>
          <a:graphicData uri="http://schemas.openxmlformats.org/drawingml/2006/table">
            <a:tbl>
              <a:tblPr firstRow="1" bandRow="1">
                <a:tableStyleId>{5C22544A-7EE6-4342-B048-85BDC9FD1C3A}</a:tableStyleId>
              </a:tblPr>
              <a:tblGrid>
                <a:gridCol w="4114800"/>
                <a:gridCol w="4114800"/>
              </a:tblGrid>
              <a:tr h="321061">
                <a:tc>
                  <a:txBody>
                    <a:bodyPr/>
                    <a:lstStyle/>
                    <a:p>
                      <a:endParaRPr lang="tr-TR" dirty="0"/>
                    </a:p>
                  </a:txBody>
                  <a:tcPr/>
                </a:tc>
                <a:tc>
                  <a:txBody>
                    <a:bodyPr/>
                    <a:lstStyle/>
                    <a:p>
                      <a:endParaRPr lang="tr-TR"/>
                    </a:p>
                  </a:txBody>
                  <a:tcPr/>
                </a:tc>
              </a:tr>
              <a:tr h="321061">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tr-TR" sz="1100" b="0" kern="1200" cap="all" dirty="0" smtClean="0">
                          <a:solidFill>
                            <a:schemeClr val="dk1"/>
                          </a:solidFill>
                          <a:latin typeface="+mn-lt"/>
                          <a:ea typeface="+mn-ea"/>
                          <a:cs typeface="+mn-cs"/>
                        </a:rPr>
                        <a:t>WWW (</a:t>
                      </a:r>
                      <a:r>
                        <a:rPr lang="tr-TR" sz="1100" b="0" kern="1200" cap="all" dirty="0" err="1" smtClean="0">
                          <a:solidFill>
                            <a:schemeClr val="dk1"/>
                          </a:solidFill>
                          <a:latin typeface="+mn-lt"/>
                          <a:ea typeface="+mn-ea"/>
                          <a:cs typeface="+mn-cs"/>
                        </a:rPr>
                        <a:t>World</a:t>
                      </a:r>
                      <a:r>
                        <a:rPr lang="tr-TR" sz="1100" b="0" kern="1200" cap="all" dirty="0" smtClean="0">
                          <a:solidFill>
                            <a:schemeClr val="dk1"/>
                          </a:solidFill>
                          <a:latin typeface="+mn-lt"/>
                          <a:ea typeface="+mn-ea"/>
                          <a:cs typeface="+mn-cs"/>
                        </a:rPr>
                        <a:t> </a:t>
                      </a:r>
                      <a:r>
                        <a:rPr lang="tr-TR" sz="1100" b="0" kern="1200" cap="all" dirty="0" err="1" smtClean="0">
                          <a:solidFill>
                            <a:schemeClr val="dk1"/>
                          </a:solidFill>
                          <a:latin typeface="+mn-lt"/>
                          <a:ea typeface="+mn-ea"/>
                          <a:cs typeface="+mn-cs"/>
                        </a:rPr>
                        <a:t>Wide</a:t>
                      </a:r>
                      <a:r>
                        <a:rPr lang="tr-TR" sz="1100" b="0" kern="1200" cap="all" dirty="0" smtClean="0">
                          <a:solidFill>
                            <a:schemeClr val="dk1"/>
                          </a:solidFill>
                          <a:latin typeface="+mn-lt"/>
                          <a:ea typeface="+mn-ea"/>
                          <a:cs typeface="+mn-cs"/>
                        </a:rPr>
                        <a:t> Web)</a:t>
                      </a:r>
                      <a:endParaRPr lang="tr-TR" sz="1100" b="0" dirty="0"/>
                    </a:p>
                  </a:txBody>
                  <a:tcPr/>
                </a:tc>
                <a:tc>
                  <a:txBody>
                    <a:bodyPr/>
                    <a:lstStyle/>
                    <a:p>
                      <a:r>
                        <a:rPr lang="tr-TR" sz="1100" kern="1200" dirty="0" smtClean="0">
                          <a:solidFill>
                            <a:schemeClr val="dk1"/>
                          </a:solidFill>
                          <a:latin typeface="+mn-lt"/>
                          <a:ea typeface="+mn-ea"/>
                          <a:cs typeface="+mn-cs"/>
                        </a:rPr>
                        <a:t>Eposta Sunucusu </a:t>
                      </a:r>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tr-TR" sz="1100" b="0" kern="1200" cap="all" dirty="0" smtClean="0">
                          <a:solidFill>
                            <a:schemeClr val="dk1"/>
                          </a:solidFill>
                          <a:latin typeface="+mn-lt"/>
                          <a:ea typeface="+mn-ea"/>
                          <a:cs typeface="+mn-cs"/>
                        </a:rPr>
                        <a:t>İnternet </a:t>
                      </a:r>
                      <a:r>
                        <a:rPr lang="tr-TR" sz="1100" b="0" kern="1200" cap="all" dirty="0" err="1" smtClean="0">
                          <a:solidFill>
                            <a:schemeClr val="dk1"/>
                          </a:solidFill>
                          <a:latin typeface="+mn-lt"/>
                          <a:ea typeface="+mn-ea"/>
                          <a:cs typeface="+mn-cs"/>
                        </a:rPr>
                        <a:t>TarayIcIsI</a:t>
                      </a:r>
                      <a:r>
                        <a:rPr lang="tr-TR" sz="1100" b="0" kern="1200" cap="all" dirty="0" smtClean="0">
                          <a:solidFill>
                            <a:schemeClr val="dk1"/>
                          </a:solidFill>
                          <a:latin typeface="+mn-lt"/>
                          <a:ea typeface="+mn-ea"/>
                          <a:cs typeface="+mn-cs"/>
                        </a:rPr>
                        <a:t> (Web Browser)</a:t>
                      </a:r>
                      <a:endParaRPr lang="tr-TR"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Güvenlik (Firewall) Sunucusu </a:t>
                      </a:r>
                    </a:p>
                    <a:p>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tr-TR" sz="1100" b="0" kern="1200" cap="all" dirty="0" smtClean="0">
                          <a:solidFill>
                            <a:schemeClr val="dk1"/>
                          </a:solidFill>
                          <a:latin typeface="+mn-lt"/>
                          <a:ea typeface="+mn-ea"/>
                          <a:cs typeface="+mn-cs"/>
                        </a:rPr>
                        <a:t>Web </a:t>
                      </a:r>
                      <a:r>
                        <a:rPr lang="tr-TR" sz="1100" b="0" kern="1200" cap="all" dirty="0" err="1" smtClean="0">
                          <a:solidFill>
                            <a:schemeClr val="dk1"/>
                          </a:solidFill>
                          <a:latin typeface="+mn-lt"/>
                          <a:ea typeface="+mn-ea"/>
                          <a:cs typeface="+mn-cs"/>
                        </a:rPr>
                        <a:t>SayfasI</a:t>
                      </a:r>
                      <a:r>
                        <a:rPr lang="tr-TR" sz="1100" b="0" kern="1200" cap="all" dirty="0" smtClean="0">
                          <a:solidFill>
                            <a:schemeClr val="dk1"/>
                          </a:solidFill>
                          <a:latin typeface="+mn-lt"/>
                          <a:ea typeface="+mn-ea"/>
                          <a:cs typeface="+mn-cs"/>
                        </a:rPr>
                        <a:t> </a:t>
                      </a:r>
                    </a:p>
                    <a:p>
                      <a:pPr>
                        <a:buFont typeface="Wingdings" pitchFamily="2" charset="2"/>
                        <a:buChar char="ü"/>
                      </a:pPr>
                      <a:endParaRPr lang="tr-TR"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FTP Sunucusu </a:t>
                      </a:r>
                    </a:p>
                    <a:p>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Web Sitesi </a:t>
                      </a:r>
                    </a:p>
                    <a:p>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DNS(Alan Adı Sistemi) Sunucusu </a:t>
                      </a:r>
                    </a:p>
                    <a:p>
                      <a:endParaRPr lang="tr-TR" sz="1100" dirty="0"/>
                    </a:p>
                  </a:txBody>
                  <a:tcPr/>
                </a:tc>
              </a:tr>
              <a:tr h="369440">
                <a:tc>
                  <a:txBody>
                    <a:bodyPr/>
                    <a:lstStyle/>
                    <a:p>
                      <a:r>
                        <a:rPr lang="tr-TR" sz="1100" kern="1200" dirty="0" smtClean="0">
                          <a:solidFill>
                            <a:schemeClr val="dk1"/>
                          </a:solidFill>
                          <a:latin typeface="+mn-lt"/>
                          <a:ea typeface="+mn-ea"/>
                          <a:cs typeface="+mn-cs"/>
                        </a:rPr>
                        <a:t>Sabit içerikli web sayfası</a:t>
                      </a:r>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Proxy Sunucusu </a:t>
                      </a:r>
                    </a:p>
                    <a:p>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Değişken içerikli web sayfası </a:t>
                      </a:r>
                    </a:p>
                    <a:p>
                      <a:endParaRPr lang="tr-TR" sz="1100" dirty="0"/>
                    </a:p>
                  </a:txBody>
                  <a:tcPr/>
                </a:tc>
                <a:tc>
                  <a:txBody>
                    <a:bodyPr/>
                    <a:lstStyle/>
                    <a:p>
                      <a:r>
                        <a:rPr lang="tr-TR" sz="1100" kern="1200" dirty="0" smtClean="0">
                          <a:solidFill>
                            <a:schemeClr val="dk1"/>
                          </a:solidFill>
                          <a:latin typeface="+mn-lt"/>
                          <a:ea typeface="+mn-ea"/>
                          <a:cs typeface="+mn-cs"/>
                        </a:rPr>
                        <a:t>Otomasyon Sistemleri Sunucuları</a:t>
                      </a:r>
                      <a:endParaRPr lang="tr-TR" sz="1100" dirty="0"/>
                    </a:p>
                  </a:txBody>
                  <a:tcPr/>
                </a:tc>
              </a:tr>
              <a:tr h="321061">
                <a:tc>
                  <a:txBody>
                    <a:bodyPr/>
                    <a:lstStyle/>
                    <a:p>
                      <a:r>
                        <a:rPr lang="tr-TR" sz="1100" kern="1200" dirty="0" smtClean="0">
                          <a:solidFill>
                            <a:schemeClr val="dk1"/>
                          </a:solidFill>
                          <a:latin typeface="+mn-lt"/>
                          <a:ea typeface="+mn-ea"/>
                          <a:cs typeface="+mn-cs"/>
                        </a:rPr>
                        <a:t>Bağlantı (Link)</a:t>
                      </a:r>
                      <a:endParaRPr lang="tr-TR" sz="1100" dirty="0"/>
                    </a:p>
                  </a:txBody>
                  <a:tcPr/>
                </a:tc>
                <a:tc>
                  <a:txBody>
                    <a:bodyPr/>
                    <a:lstStyle/>
                    <a:p>
                      <a:r>
                        <a:rPr lang="tr-TR" sz="1100" kern="1200" dirty="0" smtClean="0">
                          <a:solidFill>
                            <a:schemeClr val="dk1"/>
                          </a:solidFill>
                          <a:latin typeface="+mn-lt"/>
                          <a:ea typeface="+mn-ea"/>
                          <a:cs typeface="+mn-cs"/>
                        </a:rPr>
                        <a:t>Sanal Sunucular</a:t>
                      </a:r>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Köprü (</a:t>
                      </a:r>
                      <a:r>
                        <a:rPr lang="tr-TR" sz="1100" b="1" kern="1200" cap="all" dirty="0" err="1" smtClean="0">
                          <a:solidFill>
                            <a:schemeClr val="dk1"/>
                          </a:solidFill>
                          <a:latin typeface="+mn-lt"/>
                          <a:ea typeface="+mn-ea"/>
                          <a:cs typeface="+mn-cs"/>
                        </a:rPr>
                        <a:t>Hyper</a:t>
                      </a:r>
                      <a:r>
                        <a:rPr lang="tr-TR" sz="1100" b="1" kern="1200" cap="all" dirty="0" smtClean="0">
                          <a:solidFill>
                            <a:schemeClr val="dk1"/>
                          </a:solidFill>
                          <a:latin typeface="+mn-lt"/>
                          <a:ea typeface="+mn-ea"/>
                          <a:cs typeface="+mn-cs"/>
                        </a:rPr>
                        <a:t>-Link) </a:t>
                      </a:r>
                    </a:p>
                    <a:p>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TCP/IP protokolü </a:t>
                      </a:r>
                    </a:p>
                    <a:p>
                      <a:endParaRPr lang="tr-TR" sz="1100" dirty="0"/>
                    </a:p>
                  </a:txBody>
                  <a:tcPr/>
                </a:tc>
              </a:tr>
              <a:tr h="369440">
                <a:tc>
                  <a:txBody>
                    <a:bodyPr/>
                    <a:lstStyle/>
                    <a:p>
                      <a:r>
                        <a:rPr lang="tr-TR" sz="1100" kern="1200" dirty="0" smtClean="0">
                          <a:solidFill>
                            <a:schemeClr val="dk1"/>
                          </a:solidFill>
                          <a:latin typeface="+mn-lt"/>
                          <a:ea typeface="+mn-ea"/>
                          <a:cs typeface="+mn-cs"/>
                        </a:rPr>
                        <a:t>Ana Sayfa (Başlangıç Sayfası)</a:t>
                      </a:r>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IP Adresi </a:t>
                      </a:r>
                    </a:p>
                    <a:p>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Web Adresi (URL) </a:t>
                      </a:r>
                    </a:p>
                    <a:p>
                      <a:endParaRPr lang="tr-TR" sz="1100" dirty="0"/>
                    </a:p>
                  </a:txBody>
                  <a:tcPr/>
                </a:tc>
                <a:tc>
                  <a:txBody>
                    <a:bodyPr/>
                    <a:lstStyle/>
                    <a:p>
                      <a:r>
                        <a:rPr lang="tr-TR" sz="1100" kern="1200" dirty="0" smtClean="0">
                          <a:solidFill>
                            <a:schemeClr val="dk1"/>
                          </a:solidFill>
                          <a:latin typeface="+mn-lt"/>
                          <a:ea typeface="+mn-ea"/>
                          <a:cs typeface="+mn-cs"/>
                        </a:rPr>
                        <a:t>İnternet Servis Sağlayıcılar ile internet bağlantısı</a:t>
                      </a:r>
                      <a:endParaRPr lang="tr-TR" sz="1100" dirty="0"/>
                    </a:p>
                  </a:txBody>
                  <a:tcPr/>
                </a:tc>
              </a:tr>
              <a:tr h="369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Barındırma  (</a:t>
                      </a:r>
                      <a:r>
                        <a:rPr lang="tr-TR" sz="1100" b="1" kern="1200" cap="all" dirty="0" err="1" smtClean="0">
                          <a:solidFill>
                            <a:schemeClr val="dk1"/>
                          </a:solidFill>
                          <a:latin typeface="+mn-lt"/>
                          <a:ea typeface="+mn-ea"/>
                          <a:cs typeface="+mn-cs"/>
                        </a:rPr>
                        <a:t>Hosting</a:t>
                      </a:r>
                      <a:r>
                        <a:rPr lang="tr-TR" sz="1100" b="1" kern="1200" cap="all" dirty="0" smtClean="0">
                          <a:solidFill>
                            <a:schemeClr val="dk1"/>
                          </a:solidFill>
                          <a:latin typeface="+mn-lt"/>
                          <a:ea typeface="+mn-ea"/>
                          <a:cs typeface="+mn-cs"/>
                        </a:rPr>
                        <a:t>) işlemi </a:t>
                      </a:r>
                    </a:p>
                    <a:p>
                      <a:endParaRPr lang="tr-TR" sz="1100" dirty="0"/>
                    </a:p>
                  </a:txBody>
                  <a:tcPr/>
                </a:tc>
                <a:tc>
                  <a:txBody>
                    <a:bodyPr/>
                    <a:lstStyle/>
                    <a:p>
                      <a:r>
                        <a:rPr lang="tr-TR" sz="1100" kern="1200" dirty="0" smtClean="0">
                          <a:solidFill>
                            <a:schemeClr val="dk1"/>
                          </a:solidFill>
                          <a:latin typeface="+mn-lt"/>
                          <a:ea typeface="+mn-ea"/>
                          <a:cs typeface="+mn-cs"/>
                        </a:rPr>
                        <a:t>İndirme (</a:t>
                      </a:r>
                      <a:r>
                        <a:rPr lang="tr-TR" sz="1100" kern="1200" dirty="0" err="1" smtClean="0">
                          <a:solidFill>
                            <a:schemeClr val="dk1"/>
                          </a:solidFill>
                          <a:latin typeface="+mn-lt"/>
                          <a:ea typeface="+mn-ea"/>
                          <a:cs typeface="+mn-cs"/>
                        </a:rPr>
                        <a:t>Download</a:t>
                      </a:r>
                      <a:r>
                        <a:rPr lang="tr-TR" sz="1100" kern="1200" dirty="0" smtClean="0">
                          <a:solidFill>
                            <a:schemeClr val="dk1"/>
                          </a:solidFill>
                          <a:latin typeface="+mn-lt"/>
                          <a:ea typeface="+mn-ea"/>
                          <a:cs typeface="+mn-cs"/>
                        </a:rPr>
                        <a:t>) ve Yükleme (</a:t>
                      </a:r>
                      <a:r>
                        <a:rPr lang="tr-TR" sz="1100" kern="1200" dirty="0" err="1" smtClean="0">
                          <a:solidFill>
                            <a:schemeClr val="dk1"/>
                          </a:solidFill>
                          <a:latin typeface="+mn-lt"/>
                          <a:ea typeface="+mn-ea"/>
                          <a:cs typeface="+mn-cs"/>
                        </a:rPr>
                        <a:t>Upload</a:t>
                      </a:r>
                      <a:r>
                        <a:rPr lang="tr-TR" sz="1100" kern="1200" dirty="0" smtClean="0">
                          <a:solidFill>
                            <a:schemeClr val="dk1"/>
                          </a:solidFill>
                          <a:latin typeface="+mn-lt"/>
                          <a:ea typeface="+mn-ea"/>
                          <a:cs typeface="+mn-cs"/>
                        </a:rPr>
                        <a:t>)</a:t>
                      </a:r>
                      <a:endParaRPr lang="tr-TR" sz="1100" dirty="0"/>
                    </a:p>
                  </a:txBody>
                  <a:tcPr/>
                </a:tc>
              </a:tr>
              <a:tr h="369440">
                <a:tc>
                  <a:txBody>
                    <a:bodyPr/>
                    <a:lstStyle/>
                    <a:p>
                      <a:r>
                        <a:rPr lang="tr-TR" sz="1100" kern="1200" dirty="0" smtClean="0">
                          <a:solidFill>
                            <a:schemeClr val="dk1"/>
                          </a:solidFill>
                          <a:latin typeface="+mn-lt"/>
                          <a:ea typeface="+mn-ea"/>
                          <a:cs typeface="+mn-cs"/>
                        </a:rPr>
                        <a:t>Sunucu (Server) </a:t>
                      </a:r>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Bant Genişliği   </a:t>
                      </a:r>
                    </a:p>
                    <a:p>
                      <a:endParaRPr lang="tr-TR" sz="1100" dirty="0"/>
                    </a:p>
                  </a:txBody>
                  <a:tcPr/>
                </a:tc>
              </a:tr>
              <a:tr h="369440">
                <a:tc>
                  <a:txBody>
                    <a:bodyPr/>
                    <a:lstStyle/>
                    <a:p>
                      <a:r>
                        <a:rPr lang="tr-TR" sz="1100" kern="1200" dirty="0" smtClean="0">
                          <a:solidFill>
                            <a:schemeClr val="dk1"/>
                          </a:solidFill>
                          <a:latin typeface="+mn-lt"/>
                          <a:ea typeface="+mn-ea"/>
                          <a:cs typeface="+mn-cs"/>
                        </a:rPr>
                        <a:t>İnternet Altyapısında Kullanılan Sunucular (Server)</a:t>
                      </a:r>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 İnternet Alan Adı (Domain Name) Sistemi</a:t>
                      </a:r>
                    </a:p>
                    <a:p>
                      <a:endParaRPr lang="tr-TR" sz="1100" dirty="0"/>
                    </a:p>
                  </a:txBody>
                  <a:tcPr/>
                </a:tc>
              </a:tr>
              <a:tr h="369440">
                <a:tc>
                  <a:txBody>
                    <a:bodyPr/>
                    <a:lstStyle/>
                    <a:p>
                      <a:r>
                        <a:rPr lang="tr-TR" sz="1100" kern="1200" dirty="0" smtClean="0">
                          <a:solidFill>
                            <a:schemeClr val="dk1"/>
                          </a:solidFill>
                          <a:latin typeface="+mn-lt"/>
                          <a:ea typeface="+mn-ea"/>
                          <a:cs typeface="+mn-cs"/>
                        </a:rPr>
                        <a:t>Web (WWW) Sunucusu</a:t>
                      </a:r>
                      <a:endParaRPr lang="tr-TR"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1" kern="1200" cap="all" dirty="0" smtClean="0">
                          <a:solidFill>
                            <a:schemeClr val="dk1"/>
                          </a:solidFill>
                          <a:latin typeface="+mn-lt"/>
                          <a:ea typeface="+mn-ea"/>
                          <a:cs typeface="+mn-cs"/>
                        </a:rPr>
                        <a:t>Ülkemizde İnternet Erişimi Nasıl Sağlanır</a:t>
                      </a:r>
                    </a:p>
                    <a:p>
                      <a:endParaRPr lang="tr-TR" sz="1100" dirty="0"/>
                    </a:p>
                  </a:txBody>
                  <a:tcPr/>
                </a:tc>
              </a:tr>
            </a:tbl>
          </a:graphicData>
        </a:graphic>
      </p:graphicFrame>
    </p:spTree>
    <p:extLst>
      <p:ext uri="{BB962C8B-B14F-4D97-AF65-F5344CB8AC3E}">
        <p14:creationId xmlns:p14="http://schemas.microsoft.com/office/powerpoint/2010/main" val="268331047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4868</Words>
  <Application>Microsoft Office PowerPoint</Application>
  <PresentationFormat>Ekran Gösterisi (4:3)</PresentationFormat>
  <Paragraphs>751</Paragraphs>
  <Slides>60</Slides>
  <Notes>60</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Default Design</vt:lpstr>
      <vt:lpstr>İnternet Teknolojisi</vt:lpstr>
      <vt:lpstr>İnternet Teknolojisi</vt:lpstr>
      <vt:lpstr>İnternet Tanımı</vt:lpstr>
      <vt:lpstr>İnternet Kavramı</vt:lpstr>
      <vt:lpstr>İNTERNET BAĞLANTISI İÇİN GEREKENLER</vt:lpstr>
      <vt:lpstr>İNTERNET BAĞLANTISI İÇİN GEREKENLER</vt:lpstr>
      <vt:lpstr>İNTERNET BAĞLANTISI İÇİN GEREKENLER</vt:lpstr>
      <vt:lpstr>İNTERNET BAĞLANTISI İÇİN GEREKENLER</vt:lpstr>
      <vt:lpstr>Temel İnternet Kavramları</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TEMEL İNTERNET KAVRAMLARI</vt:lpstr>
      <vt:lpstr>İnternet Teknolojisi</vt:lpstr>
    </vt:vector>
  </TitlesOfParts>
  <Company>Clearly Presented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farabi</cp:lastModifiedBy>
  <cp:revision>151</cp:revision>
  <dcterms:created xsi:type="dcterms:W3CDTF">2009-11-03T13:35:13Z</dcterms:created>
  <dcterms:modified xsi:type="dcterms:W3CDTF">2012-07-10T23:08:46Z</dcterms:modified>
</cp:coreProperties>
</file>