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85" r:id="rId4"/>
    <p:sldId id="284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Orta Stil 4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6535" autoAdjust="0"/>
    <p:restoredTop sz="94635" autoAdjust="0"/>
  </p:normalViewPr>
  <p:slideViewPr>
    <p:cSldViewPr>
      <p:cViewPr varScale="1">
        <p:scale>
          <a:sx n="83" d="100"/>
          <a:sy n="83" d="100"/>
        </p:scale>
        <p:origin x="-13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26.12.2016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145747" y="2113769"/>
            <a:ext cx="6696745" cy="936104"/>
          </a:xfrm>
        </p:spPr>
        <p:txBody>
          <a:bodyPr>
            <a:normAutofit/>
          </a:bodyPr>
          <a:lstStyle/>
          <a:p>
            <a:r>
              <a:rPr lang="tr-TR" sz="2400" dirty="0" smtClean="0">
                <a:latin typeface="Palatino Linotype" panose="02040502050505030304" pitchFamily="18" charset="0"/>
              </a:rPr>
              <a:t>12.Hafta</a:t>
            </a:r>
            <a:endParaRPr lang="tr-TR" sz="2400" dirty="0">
              <a:latin typeface="Palatino Linotype" panose="02040502050505030304" pitchFamily="18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21059" y="3004308"/>
            <a:ext cx="3346121" cy="25129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Başlık 1"/>
          <p:cNvSpPr txBox="1">
            <a:spLocks/>
          </p:cNvSpPr>
          <p:nvPr/>
        </p:nvSpPr>
        <p:spPr>
          <a:xfrm>
            <a:off x="1884348" y="1124744"/>
            <a:ext cx="5495964" cy="9692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200" b="1" dirty="0" smtClean="0">
                <a:latin typeface="Palatino Linotype" panose="02040502050505030304" pitchFamily="18" charset="0"/>
              </a:rPr>
              <a:t>IP Adresi Dönüşüm Protokolleri</a:t>
            </a:r>
            <a:endParaRPr lang="tr-TR" sz="32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94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DHCP </a:t>
            </a:r>
            <a:r>
              <a:rPr lang="tr-TR" sz="2800" dirty="0" err="1" smtClean="0"/>
              <a:t>Server’dan</a:t>
            </a:r>
            <a:r>
              <a:rPr lang="tr-TR" sz="2800" dirty="0" smtClean="0"/>
              <a:t> IP Alma Süreci-2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 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 smtClean="0"/>
              <a:t>2.     DHCP </a:t>
            </a:r>
            <a:r>
              <a:rPr lang="tr-TR" sz="2000" dirty="0"/>
              <a:t>DISCOVER mesajını alan DHCP sunucu ya da sunucular kendi adres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havuzlarını </a:t>
            </a:r>
            <a:r>
              <a:rPr lang="tr-TR" sz="2000" dirty="0"/>
              <a:t>kontrol eder ve uygun bir adres bulurlarsa bu adresi bir öneri </a:t>
            </a:r>
            <a:r>
              <a:rPr lang="tr-TR" sz="2000" dirty="0" smtClean="0"/>
              <a:t>     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olarak istemciye </a:t>
            </a:r>
            <a:r>
              <a:rPr lang="tr-TR" sz="2000" dirty="0"/>
              <a:t>gönderir. İstemcinin hazırda bir IP adresi bulunmadığı için </a:t>
            </a:r>
            <a:r>
              <a:rPr lang="tr-TR" sz="2000" dirty="0" smtClean="0"/>
              <a:t>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bu mesaj da </a:t>
            </a:r>
            <a:r>
              <a:rPr lang="tr-TR" sz="2000" dirty="0" err="1"/>
              <a:t>broadcast</a:t>
            </a:r>
            <a:r>
              <a:rPr lang="tr-TR" sz="2000" dirty="0"/>
              <a:t> olarak yayınlanır. Bu mesaja DHCP OFFER (DHCP </a:t>
            </a:r>
            <a:r>
              <a:rPr lang="tr-TR" sz="2000" dirty="0" smtClean="0"/>
              <a:t>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ÖNERİ) mesajı </a:t>
            </a:r>
            <a:r>
              <a:rPr lang="tr-TR" sz="2000" dirty="0"/>
              <a:t>denir. </a:t>
            </a: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Mesajda </a:t>
            </a:r>
            <a:r>
              <a:rPr lang="tr-TR" sz="2000" dirty="0"/>
              <a:t>çıkış IP adresi olarak DHCP sunucunun IP adresi, hedef</a:t>
            </a:r>
          </a:p>
          <a:p>
            <a:pPr marL="0" indent="0">
              <a:buNone/>
            </a:pPr>
            <a:r>
              <a:rPr lang="tr-TR" sz="2000" dirty="0"/>
              <a:t>IP adresi olarak 255.255.255.255 bulunur. Çıkış MAC adresi olarak DHCP</a:t>
            </a:r>
          </a:p>
          <a:p>
            <a:pPr marL="0" indent="0">
              <a:buNone/>
            </a:pPr>
            <a:r>
              <a:rPr lang="tr-TR" sz="2000" dirty="0"/>
              <a:t>sunucunun MAC adresi, hedef MAC adresi olarak da istemcinin MAC adresi</a:t>
            </a:r>
          </a:p>
          <a:p>
            <a:pPr marL="0" indent="0">
              <a:buNone/>
            </a:pPr>
            <a:r>
              <a:rPr lang="tr-TR" sz="2000" dirty="0"/>
              <a:t>yer alır. Bu standart adreslerin </a:t>
            </a:r>
            <a:r>
              <a:rPr lang="tr-TR" sz="2000" dirty="0" err="1"/>
              <a:t>yanısıra</a:t>
            </a:r>
            <a:r>
              <a:rPr lang="tr-TR" sz="2000" dirty="0"/>
              <a:t> bir de sunucu tanımlayıcı (</a:t>
            </a:r>
            <a:r>
              <a:rPr lang="tr-TR" sz="2000" dirty="0" err="1"/>
              <a:t>identifier</a:t>
            </a:r>
            <a:r>
              <a:rPr lang="tr-TR" sz="2000" dirty="0"/>
              <a:t>)</a:t>
            </a:r>
          </a:p>
          <a:p>
            <a:pPr marL="0" indent="0">
              <a:buNone/>
            </a:pPr>
            <a:r>
              <a:rPr lang="tr-TR" sz="2000" dirty="0"/>
              <a:t>bilgisi bulunur. Bu da sunucunun IP adresine eşittir. DHCP OFFER mesajında,</a:t>
            </a:r>
          </a:p>
          <a:p>
            <a:pPr marL="0" indent="0">
              <a:buNone/>
            </a:pPr>
            <a:r>
              <a:rPr lang="tr-TR" sz="2000" dirty="0"/>
              <a:t>önerilen IP adres bilgisinin </a:t>
            </a:r>
            <a:r>
              <a:rPr lang="tr-TR" sz="2000" dirty="0" err="1"/>
              <a:t>yanısıra</a:t>
            </a:r>
            <a:r>
              <a:rPr lang="tr-TR" sz="2000" dirty="0"/>
              <a:t> adres kiralama süresi de bulunur.</a:t>
            </a:r>
          </a:p>
        </p:txBody>
      </p:sp>
    </p:spTree>
    <p:extLst>
      <p:ext uri="{BB962C8B-B14F-4D97-AF65-F5344CB8AC3E}">
        <p14:creationId xmlns:p14="http://schemas.microsoft.com/office/powerpoint/2010/main" val="634815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DHCP </a:t>
            </a:r>
            <a:r>
              <a:rPr lang="tr-TR" sz="2800" dirty="0" err="1" smtClean="0"/>
              <a:t>Server’dan</a:t>
            </a:r>
            <a:r>
              <a:rPr lang="tr-TR" sz="2800" dirty="0" smtClean="0"/>
              <a:t> IP Alma Süreci-3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 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 smtClean="0"/>
              <a:t>3.     </a:t>
            </a:r>
            <a:r>
              <a:rPr lang="tr-TR" sz="2000" dirty="0"/>
              <a:t>İstemci kendisine ilk ulaşan DHCP OFFER mesajını kabul eder ve bu adresi</a:t>
            </a:r>
          </a:p>
          <a:p>
            <a:pPr marL="0" indent="0">
              <a:buNone/>
            </a:pPr>
            <a:r>
              <a:rPr lang="tr-TR" sz="2000" dirty="0" smtClean="0"/>
              <a:t>     almak </a:t>
            </a:r>
            <a:r>
              <a:rPr lang="tr-TR" sz="2000" dirty="0"/>
              <a:t>istediğini göstermek için, yine </a:t>
            </a:r>
            <a:r>
              <a:rPr lang="tr-TR" sz="2000" dirty="0" err="1"/>
              <a:t>broadcast</a:t>
            </a:r>
            <a:r>
              <a:rPr lang="tr-TR" sz="2000" dirty="0"/>
              <a:t> olarak DHCP </a:t>
            </a:r>
            <a:r>
              <a:rPr lang="tr-TR" sz="2000" dirty="0" smtClean="0"/>
              <a:t>REQUEST        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(</a:t>
            </a:r>
            <a:r>
              <a:rPr lang="tr-TR" sz="2000" dirty="0"/>
              <a:t>DHCP İSTEK) mesajı yayınlar. Bu mesajın içinde adres önerisini kabul </a:t>
            </a:r>
            <a:r>
              <a:rPr lang="tr-TR" sz="2000" dirty="0" smtClean="0"/>
              <a:t>ettiği          </a:t>
            </a:r>
          </a:p>
          <a:p>
            <a:pPr marL="0" indent="0">
              <a:buNone/>
            </a:pPr>
            <a:r>
              <a:rPr lang="tr-TR" sz="2000" dirty="0"/>
              <a:t> </a:t>
            </a:r>
            <a:r>
              <a:rPr lang="tr-TR" sz="2000" dirty="0" smtClean="0"/>
              <a:t>    DHCP </a:t>
            </a:r>
            <a:r>
              <a:rPr lang="tr-TR" sz="2000" dirty="0"/>
              <a:t>sunucunun bilgisi de bulunmaktadır (sunucu tanımlayıcı). </a:t>
            </a: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Eğer ortamda bir </a:t>
            </a:r>
            <a:r>
              <a:rPr lang="tr-TR" sz="2000" dirty="0"/>
              <a:t>DHCP sunucu yoksa ne olur? DHCP OFFER mesajı yayınlanmayacaktır. </a:t>
            </a:r>
            <a:r>
              <a:rPr lang="tr-TR" sz="2000" dirty="0" smtClean="0"/>
              <a:t>Bu durumda </a:t>
            </a:r>
            <a:r>
              <a:rPr lang="tr-TR" sz="2000" dirty="0"/>
              <a:t>istemci IP önerisi için 1 saniye bekler. Bir saniye içinde </a:t>
            </a:r>
            <a:r>
              <a:rPr lang="tr-TR" sz="2000" dirty="0" smtClean="0"/>
              <a:t>öneri gelmezse </a:t>
            </a:r>
            <a:r>
              <a:rPr lang="tr-TR" sz="2000" dirty="0"/>
              <a:t>DHCP DISCOVER mesajını üç kez </a:t>
            </a:r>
            <a:r>
              <a:rPr lang="tr-TR" sz="2000" dirty="0" smtClean="0"/>
              <a:t>tekrarlar. Eğer </a:t>
            </a:r>
            <a:r>
              <a:rPr lang="tr-TR" sz="2000" dirty="0"/>
              <a:t>toplam </a:t>
            </a:r>
            <a:r>
              <a:rPr lang="tr-TR" sz="2000" dirty="0" smtClean="0"/>
              <a:t>dört mesaj </a:t>
            </a:r>
            <a:r>
              <a:rPr lang="tr-TR" sz="2000" dirty="0"/>
              <a:t>sonrasında da bir öneri alamazsa denemeden vazgeçmez. Her </a:t>
            </a:r>
            <a:r>
              <a:rPr lang="tr-TR" sz="2000" dirty="0" smtClean="0"/>
              <a:t>beş dakikada </a:t>
            </a:r>
            <a:r>
              <a:rPr lang="tr-TR" sz="2000" dirty="0"/>
              <a:t>bir mesajını tekrarlar.</a:t>
            </a:r>
          </a:p>
        </p:txBody>
      </p:sp>
    </p:spTree>
    <p:extLst>
      <p:ext uri="{BB962C8B-B14F-4D97-AF65-F5344CB8AC3E}">
        <p14:creationId xmlns:p14="http://schemas.microsoft.com/office/powerpoint/2010/main" val="19116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DHCP </a:t>
            </a:r>
            <a:r>
              <a:rPr lang="tr-TR" sz="2800" dirty="0" err="1" smtClean="0"/>
              <a:t>Server’dan</a:t>
            </a:r>
            <a:r>
              <a:rPr lang="tr-TR" sz="2800" dirty="0" smtClean="0"/>
              <a:t> IP Alma Süreci-4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 </a:t>
            </a:r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 smtClean="0"/>
              <a:t>4.      </a:t>
            </a:r>
            <a:r>
              <a:rPr lang="tr-TR" sz="1600" dirty="0" smtClean="0"/>
              <a:t>Son </a:t>
            </a:r>
            <a:r>
              <a:rPr lang="tr-TR" sz="1600" dirty="0"/>
              <a:t>olarak adres önerisi kabul edilen DHCP sunucu, işlem </a:t>
            </a:r>
            <a:r>
              <a:rPr lang="tr-TR" sz="1600" dirty="0" smtClean="0"/>
              <a:t>tamam anlamında bir </a:t>
            </a:r>
            <a:r>
              <a:rPr lang="tr-TR" sz="1600" dirty="0"/>
              <a:t>onay mesajı gönderir. Bu mesaja da DHCP ACK (DHCP </a:t>
            </a:r>
            <a:r>
              <a:rPr lang="tr-TR" sz="1600" dirty="0" smtClean="0"/>
              <a:t>ONAY)mesajı denir.</a:t>
            </a:r>
            <a:endParaRPr lang="tr-TR" sz="1600" dirty="0"/>
          </a:p>
          <a:p>
            <a:pPr marL="0" indent="0">
              <a:buNone/>
            </a:pPr>
            <a:r>
              <a:rPr lang="tr-TR" sz="1600" dirty="0" smtClean="0"/>
              <a:t>DHCP </a:t>
            </a:r>
            <a:r>
              <a:rPr lang="tr-TR" sz="1600" dirty="0"/>
              <a:t>sunucudan kullanıcıya üç adet parametre gönderilir.</a:t>
            </a:r>
          </a:p>
          <a:p>
            <a:pPr marL="400050" indent="-400050">
              <a:buFont typeface="+mj-lt"/>
              <a:buAutoNum type="romanLcPeriod"/>
            </a:pPr>
            <a:r>
              <a:rPr lang="tr-TR" sz="1600" dirty="0" err="1" smtClean="0"/>
              <a:t>Default</a:t>
            </a:r>
            <a:r>
              <a:rPr lang="tr-TR" sz="1600" dirty="0" smtClean="0"/>
              <a:t> </a:t>
            </a:r>
            <a:r>
              <a:rPr lang="tr-TR" sz="1600" dirty="0"/>
              <a:t>Gateway adresi (</a:t>
            </a:r>
            <a:r>
              <a:rPr lang="tr-TR" sz="1600" dirty="0" err="1"/>
              <a:t>Router</a:t>
            </a:r>
            <a:r>
              <a:rPr lang="tr-TR" sz="1600" dirty="0"/>
              <a:t>)</a:t>
            </a:r>
          </a:p>
          <a:p>
            <a:pPr marL="400050" indent="-400050">
              <a:buFont typeface="+mj-lt"/>
              <a:buAutoNum type="romanLcPeriod"/>
            </a:pPr>
            <a:r>
              <a:rPr lang="tr-TR" sz="1600" dirty="0" smtClean="0"/>
              <a:t>WINS </a:t>
            </a:r>
            <a:r>
              <a:rPr lang="tr-TR" sz="1600" dirty="0"/>
              <a:t>sunucu adresi (</a:t>
            </a:r>
            <a:r>
              <a:rPr lang="tr-TR" sz="1600" dirty="0" err="1"/>
              <a:t>NetBIOS</a:t>
            </a:r>
            <a:r>
              <a:rPr lang="tr-TR" sz="1600" dirty="0"/>
              <a:t> Name Servise)</a:t>
            </a:r>
          </a:p>
          <a:p>
            <a:pPr marL="400050" indent="-400050">
              <a:buFont typeface="+mj-lt"/>
              <a:buAutoNum type="romanLcPeriod"/>
            </a:pPr>
            <a:r>
              <a:rPr lang="tr-TR" sz="1600" dirty="0" smtClean="0"/>
              <a:t>DNS </a:t>
            </a:r>
            <a:r>
              <a:rPr lang="tr-TR" sz="1600" dirty="0"/>
              <a:t>sunucu adresi (Domain Name Server)</a:t>
            </a:r>
          </a:p>
        </p:txBody>
      </p:sp>
      <p:pic>
        <p:nvPicPr>
          <p:cNvPr id="5122" name="Picture 2" descr="C:\Users\tmyo312\Desktop\ağ temelleri\DHCP-IMedit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036" y="3501008"/>
            <a:ext cx="5777324" cy="2630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557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ARP (</a:t>
            </a:r>
            <a:r>
              <a:rPr lang="tr-TR" sz="3600" b="1" i="1" dirty="0" err="1"/>
              <a:t>A</a:t>
            </a:r>
            <a:r>
              <a:rPr lang="tr-TR" sz="3600" i="1" dirty="0" err="1"/>
              <a:t>ddress</a:t>
            </a:r>
            <a:r>
              <a:rPr lang="tr-TR" sz="3600" i="1" dirty="0"/>
              <a:t> </a:t>
            </a:r>
            <a:r>
              <a:rPr lang="tr-TR" sz="3600" b="1" i="1" dirty="0" err="1"/>
              <a:t>R</a:t>
            </a:r>
            <a:r>
              <a:rPr lang="tr-TR" sz="3600" i="1" dirty="0" err="1"/>
              <a:t>esolution</a:t>
            </a:r>
            <a:r>
              <a:rPr lang="tr-TR" sz="3600" i="1" dirty="0"/>
              <a:t> </a:t>
            </a:r>
            <a:r>
              <a:rPr lang="tr-TR" sz="3600" b="1" i="1" dirty="0" smtClean="0"/>
              <a:t>P</a:t>
            </a:r>
            <a:r>
              <a:rPr lang="tr-TR" sz="3600" i="1" dirty="0" smtClean="0"/>
              <a:t>rotocol)</a:t>
            </a:r>
            <a:endParaRPr lang="tr-TR" sz="36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000" b="1" dirty="0" smtClean="0"/>
              <a:t>Adres çözümleme protokolü: </a:t>
            </a:r>
            <a:r>
              <a:rPr lang="tr-TR" sz="2000" dirty="0" smtClean="0"/>
              <a:t>IP yığınında, adres çözümlemesi yapan protokoller vardır. Adres çözümleme protokolü (ARP) IP adreslerinin fiziksel adreslere dönüştürülmesini sağlar ve bu fiziksel adresleri üst katmanlardan gizler.</a:t>
            </a:r>
          </a:p>
          <a:p>
            <a:r>
              <a:rPr lang="tr-TR" sz="2000" dirty="0" smtClean="0"/>
              <a:t>Genelde ARP, ARP belleği olarak bilinen haritalama tabloları ile çalışır. Tablo, bir IP adres ile bir fiziksel adres arasında haritalama yapılmasını sağlar. Bir </a:t>
            </a:r>
            <a:r>
              <a:rPr lang="tr-TR" sz="2000" dirty="0" err="1" smtClean="0"/>
              <a:t>LAN’da</a:t>
            </a:r>
            <a:r>
              <a:rPr lang="tr-TR" sz="2000" dirty="0" smtClean="0"/>
              <a:t> ARP hedef IP adresini alır ve haritalama tablosundan bunun karşıladığı hedef fiziksel adresi arar. Eğer ARP adresi bulursa, bulduğu fiziksel adresi, isteği yapan cihaza yollar.</a:t>
            </a:r>
          </a:p>
          <a:p>
            <a:r>
              <a:rPr lang="tr-TR" sz="2000" dirty="0" smtClean="0"/>
              <a:t>Gerekli adres ARP belleğinden bulunamazsa, ARP modülü ağa bir yayın yapar. Yayına ARP </a:t>
            </a:r>
            <a:r>
              <a:rPr lang="tr-TR" sz="2000" dirty="0" err="1" smtClean="0"/>
              <a:t>request</a:t>
            </a:r>
            <a:r>
              <a:rPr lang="tr-TR" sz="2000" dirty="0" smtClean="0"/>
              <a:t> denir. Bu yayın bir IP hedef adresi içerir. Netice olarak yayını alan cihazlardan biri ARP </a:t>
            </a:r>
            <a:r>
              <a:rPr lang="tr-TR" sz="2000" dirty="0" err="1" smtClean="0"/>
              <a:t>request’teki</a:t>
            </a:r>
            <a:r>
              <a:rPr lang="tr-TR" sz="2000" dirty="0" smtClean="0"/>
              <a:t> IP adresinin kendisine ait olduğunu sezerse, isteği yapan </a:t>
            </a:r>
            <a:r>
              <a:rPr lang="tr-TR" sz="2000" dirty="0" err="1" smtClean="0"/>
              <a:t>host’a</a:t>
            </a:r>
            <a:r>
              <a:rPr lang="tr-TR" sz="2000" dirty="0" smtClean="0"/>
              <a:t> bir ARP </a:t>
            </a:r>
            <a:r>
              <a:rPr lang="tr-TR" sz="2000" dirty="0" err="1" smtClean="0"/>
              <a:t>reply</a:t>
            </a:r>
            <a:r>
              <a:rPr lang="tr-TR" sz="2000" dirty="0" smtClean="0"/>
              <a:t> gönderir. Bu çerçeve, sorgulanan </a:t>
            </a:r>
            <a:r>
              <a:rPr lang="tr-TR" sz="2000" dirty="0" err="1" smtClean="0"/>
              <a:t>host’un</a:t>
            </a:r>
            <a:r>
              <a:rPr lang="tr-TR" sz="2000" dirty="0" smtClean="0"/>
              <a:t> fiziksel donanım adresini içerir. İsteği yapan </a:t>
            </a:r>
            <a:r>
              <a:rPr lang="tr-TR" sz="2000" dirty="0" err="1" smtClean="0"/>
              <a:t>host</a:t>
            </a:r>
            <a:r>
              <a:rPr lang="tr-TR" sz="2000" dirty="0" smtClean="0"/>
              <a:t> bu çerçeveyi alınca onu kendi ARP belleğine yerleştirir. Daha sonra, bu belirli IP adresine gönderilecek </a:t>
            </a:r>
            <a:r>
              <a:rPr lang="tr-TR" sz="2000" dirty="0" err="1" smtClean="0"/>
              <a:t>datagramlar</a:t>
            </a:r>
            <a:r>
              <a:rPr lang="tr-TR" sz="2000" dirty="0" smtClean="0"/>
              <a:t> belleğe başvurularak fiziksel adrese dönüştürülebilir. Sonuç olarak ARP sistemi isteği yapan </a:t>
            </a:r>
            <a:r>
              <a:rPr lang="tr-TR" sz="2000" dirty="0" err="1" smtClean="0"/>
              <a:t>host’un</a:t>
            </a:r>
            <a:r>
              <a:rPr lang="tr-TR" sz="2000" dirty="0" smtClean="0"/>
              <a:t>, başka bir </a:t>
            </a:r>
            <a:r>
              <a:rPr lang="tr-TR" sz="2000" dirty="0" err="1" smtClean="0"/>
              <a:t>host’un</a:t>
            </a:r>
            <a:r>
              <a:rPr lang="tr-TR" sz="2000" dirty="0" smtClean="0"/>
              <a:t> fiziksel adresini, onun IP adresi ile bulmasına imkân sağlar.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94129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ARP (</a:t>
            </a:r>
            <a:r>
              <a:rPr lang="tr-TR" sz="3600" b="1" i="1" dirty="0" err="1"/>
              <a:t>A</a:t>
            </a:r>
            <a:r>
              <a:rPr lang="tr-TR" sz="3600" i="1" dirty="0" err="1"/>
              <a:t>ddress</a:t>
            </a:r>
            <a:r>
              <a:rPr lang="tr-TR" sz="3600" i="1" dirty="0"/>
              <a:t> </a:t>
            </a:r>
            <a:r>
              <a:rPr lang="tr-TR" sz="3600" b="1" i="1" dirty="0" err="1"/>
              <a:t>R</a:t>
            </a:r>
            <a:r>
              <a:rPr lang="tr-TR" sz="3600" i="1" dirty="0" err="1"/>
              <a:t>esolution</a:t>
            </a:r>
            <a:r>
              <a:rPr lang="tr-TR" sz="3600" i="1" dirty="0"/>
              <a:t> </a:t>
            </a:r>
            <a:r>
              <a:rPr lang="tr-TR" sz="3600" b="1" i="1" dirty="0" smtClean="0"/>
              <a:t>P</a:t>
            </a:r>
            <a:r>
              <a:rPr lang="tr-TR" sz="3600" i="1" dirty="0" smtClean="0"/>
              <a:t>rotocol)</a:t>
            </a:r>
            <a:endParaRPr lang="tr-TR" sz="36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ÖRNEK: </a:t>
            </a:r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A </a:t>
            </a:r>
            <a:r>
              <a:rPr lang="tr-TR" sz="2000" dirty="0" err="1"/>
              <a:t>host’u</a:t>
            </a:r>
            <a:r>
              <a:rPr lang="tr-TR" sz="2000" dirty="0"/>
              <a:t> C’nin fiziksel </a:t>
            </a:r>
            <a:r>
              <a:rPr lang="tr-TR" sz="2000" dirty="0" smtClean="0"/>
              <a:t>adresini bulmak </a:t>
            </a:r>
            <a:r>
              <a:rPr lang="tr-TR" sz="2000" dirty="0"/>
              <a:t>istemektedir. A bu yüzden B, C, D’ye </a:t>
            </a:r>
            <a:r>
              <a:rPr lang="tr-TR" sz="2000" dirty="0" err="1"/>
              <a:t>datagram</a:t>
            </a:r>
            <a:r>
              <a:rPr lang="tr-TR" sz="2000" dirty="0"/>
              <a:t> yayınlar. Bu yayına yalnızca </a:t>
            </a:r>
            <a:r>
              <a:rPr lang="tr-TR" sz="2000" dirty="0" smtClean="0"/>
              <a:t>C cevap </a:t>
            </a:r>
            <a:r>
              <a:rPr lang="tr-TR" sz="2000" dirty="0"/>
              <a:t>verir çünkü gelen ARP istek </a:t>
            </a:r>
            <a:r>
              <a:rPr lang="tr-TR" sz="2000" dirty="0" err="1"/>
              <a:t>datagramında</a:t>
            </a:r>
            <a:r>
              <a:rPr lang="tr-TR" sz="2000" dirty="0"/>
              <a:t> kendi IP adresinin olduğunu görür. </a:t>
            </a:r>
            <a:r>
              <a:rPr lang="tr-TR" sz="2000" dirty="0" smtClean="0"/>
              <a:t>C </a:t>
            </a:r>
            <a:r>
              <a:rPr lang="tr-TR" sz="2000" dirty="0" err="1" smtClean="0"/>
              <a:t>host’u</a:t>
            </a:r>
            <a:r>
              <a:rPr lang="tr-TR" sz="2000" dirty="0" smtClean="0"/>
              <a:t> </a:t>
            </a:r>
            <a:r>
              <a:rPr lang="tr-TR" sz="2000" dirty="0"/>
              <a:t>kendi adresini ARP cevabı formunda bir IP </a:t>
            </a:r>
            <a:r>
              <a:rPr lang="tr-TR" sz="2000" dirty="0" err="1"/>
              <a:t>datagramına</a:t>
            </a:r>
            <a:r>
              <a:rPr lang="tr-TR" sz="2000" dirty="0"/>
              <a:t> yerleştirir.</a:t>
            </a:r>
          </a:p>
        </p:txBody>
      </p:sp>
      <p:pic>
        <p:nvPicPr>
          <p:cNvPr id="2050" name="Picture 2" descr="C:\Users\tmyo312\Desktop\ağ temelleri\ar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88840"/>
            <a:ext cx="54578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40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ARP Paket Formatı</a:t>
            </a:r>
            <a:endParaRPr lang="tr-TR" sz="36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24013" y="1232756"/>
            <a:ext cx="5703033" cy="226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ikdörtgen 2"/>
          <p:cNvSpPr/>
          <p:nvPr/>
        </p:nvSpPr>
        <p:spPr>
          <a:xfrm>
            <a:off x="432148" y="3501008"/>
            <a:ext cx="813690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b="1" dirty="0"/>
              <a:t>Fiziksel katman başlığı: </a:t>
            </a:r>
            <a:r>
              <a:rPr lang="tr-TR" sz="1600" dirty="0"/>
              <a:t>Fiziksel katman paketinin başlığıdır.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dirty="0" smtClean="0">
                <a:solidFill>
                  <a:schemeClr val="accent2">
                    <a:lumMod val="50000"/>
                  </a:schemeClr>
                </a:solidFill>
              </a:rPr>
              <a:t>Donanım</a:t>
            </a:r>
            <a:r>
              <a:rPr lang="tr-TR" sz="1600" dirty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tr-TR" sz="1600" dirty="0"/>
              <a:t>Donanım arabirim tipini </a:t>
            </a:r>
            <a:r>
              <a:rPr lang="tr-TR" sz="1600"/>
              <a:t>belirtir </a:t>
            </a:r>
            <a:endParaRPr lang="tr-TR" sz="1600" dirty="0" smtClean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b="1" dirty="0" smtClean="0"/>
              <a:t>Protokol</a:t>
            </a:r>
            <a:r>
              <a:rPr lang="tr-TR" sz="1600" b="1" dirty="0"/>
              <a:t>: </a:t>
            </a:r>
            <a:r>
              <a:rPr lang="tr-TR" sz="1600" dirty="0"/>
              <a:t>Göndericinin kullandığı protokol tipini tanımlar; tipik </a:t>
            </a:r>
            <a:r>
              <a:rPr lang="tr-TR" sz="1600" dirty="0" smtClean="0"/>
              <a:t>olarak </a:t>
            </a:r>
            <a:r>
              <a:rPr lang="tr-TR" sz="1600" dirty="0" err="1" smtClean="0"/>
              <a:t>EtherType’dır</a:t>
            </a:r>
            <a:r>
              <a:rPr lang="tr-TR" sz="1600" dirty="0"/>
              <a:t>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dirty="0">
                <a:solidFill>
                  <a:schemeClr val="accent2">
                    <a:lumMod val="50000"/>
                  </a:schemeClr>
                </a:solidFill>
              </a:rPr>
              <a:t>Donanım adres uzunluğu</a:t>
            </a:r>
            <a:r>
              <a:rPr lang="tr-TR" sz="1600" dirty="0"/>
              <a:t>: Paketteki donanım adreslerinin bayt </a:t>
            </a:r>
            <a:r>
              <a:rPr lang="tr-TR" sz="1600" dirty="0" smtClean="0"/>
              <a:t>olarak uzunluğunu </a:t>
            </a:r>
            <a:r>
              <a:rPr lang="tr-TR" sz="1600" dirty="0"/>
              <a:t>belirtir.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b="1" dirty="0" smtClean="0"/>
              <a:t>Protokol </a:t>
            </a:r>
            <a:r>
              <a:rPr lang="tr-TR" sz="1600" b="1" dirty="0"/>
              <a:t>adres uzunluğu</a:t>
            </a:r>
            <a:r>
              <a:rPr lang="tr-TR" sz="1600" dirty="0"/>
              <a:t>: Paketteki protokol adreslerinin bayt </a:t>
            </a:r>
            <a:r>
              <a:rPr lang="tr-TR" sz="1600" dirty="0" smtClean="0"/>
              <a:t>olarak uzunluğunu </a:t>
            </a:r>
            <a:r>
              <a:rPr lang="tr-TR" sz="1600" dirty="0"/>
              <a:t>belirtir </a:t>
            </a:r>
            <a:r>
              <a:rPr lang="tr-TR" sz="1600" dirty="0" smtClean="0"/>
              <a:t>               (</a:t>
            </a:r>
            <a:r>
              <a:rPr lang="tr-TR" sz="1600" dirty="0"/>
              <a:t>Ör, IP adresleri).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b="1" dirty="0" err="1" smtClean="0"/>
              <a:t>Opcode</a:t>
            </a:r>
            <a:r>
              <a:rPr lang="tr-TR" sz="1600" b="1" dirty="0"/>
              <a:t>: </a:t>
            </a:r>
            <a:r>
              <a:rPr lang="tr-TR" sz="1600" dirty="0"/>
              <a:t>Paketin bir ARP </a:t>
            </a:r>
            <a:r>
              <a:rPr lang="tr-TR" sz="1600" dirty="0" err="1"/>
              <a:t>request</a:t>
            </a:r>
            <a:r>
              <a:rPr lang="tr-TR" sz="1600" dirty="0"/>
              <a:t> (istek) (1) veya bir ARP </a:t>
            </a:r>
            <a:r>
              <a:rPr lang="tr-TR" sz="1600" dirty="0" err="1"/>
              <a:t>reply</a:t>
            </a:r>
            <a:r>
              <a:rPr lang="tr-TR" sz="1600" dirty="0"/>
              <a:t> (cevap) (</a:t>
            </a:r>
            <a:r>
              <a:rPr lang="tr-TR" sz="1600" dirty="0" smtClean="0"/>
              <a:t>0) olduğunu </a:t>
            </a:r>
            <a:r>
              <a:rPr lang="tr-TR" sz="1600" dirty="0"/>
              <a:t>belirtir.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dirty="0">
                <a:solidFill>
                  <a:schemeClr val="accent2">
                    <a:lumMod val="50000"/>
                  </a:schemeClr>
                </a:solidFill>
              </a:rPr>
              <a:t>Gönderici donanım adresi: </a:t>
            </a:r>
            <a:r>
              <a:rPr lang="tr-TR" sz="1600" dirty="0"/>
              <a:t>Göndericinin donanım adresini içerir.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b="1" dirty="0" smtClean="0"/>
              <a:t>Gönderici </a:t>
            </a:r>
            <a:r>
              <a:rPr lang="tr-TR" sz="1600" b="1" dirty="0"/>
              <a:t>protokol adresi: </a:t>
            </a:r>
            <a:r>
              <a:rPr lang="tr-TR" sz="1600" dirty="0"/>
              <a:t>Göndericinin IP adresini içerir.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dirty="0">
                <a:solidFill>
                  <a:schemeClr val="accent2">
                    <a:lumMod val="50000"/>
                  </a:schemeClr>
                </a:solidFill>
              </a:rPr>
              <a:t>Hedef donanım adresi: </a:t>
            </a:r>
            <a:r>
              <a:rPr lang="tr-TR" sz="1600" dirty="0"/>
              <a:t>Sorgulanan </a:t>
            </a:r>
            <a:r>
              <a:rPr lang="tr-TR" sz="1600" dirty="0" err="1"/>
              <a:t>host’un</a:t>
            </a:r>
            <a:r>
              <a:rPr lang="tr-TR" sz="1600" dirty="0"/>
              <a:t> donanım adresini içerir.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600" b="1" dirty="0" smtClean="0"/>
              <a:t>Hedef </a:t>
            </a:r>
            <a:r>
              <a:rPr lang="tr-TR" sz="1600" b="1" dirty="0"/>
              <a:t>protokol adresi: </a:t>
            </a:r>
            <a:r>
              <a:rPr lang="tr-TR" sz="1600" dirty="0"/>
              <a:t>Sorgulanan </a:t>
            </a:r>
            <a:r>
              <a:rPr lang="tr-TR" sz="1600" dirty="0" err="1"/>
              <a:t>host’un</a:t>
            </a:r>
            <a:r>
              <a:rPr lang="tr-TR" sz="1600" dirty="0"/>
              <a:t> IP adresini içerir.</a:t>
            </a:r>
          </a:p>
        </p:txBody>
      </p:sp>
    </p:spTree>
    <p:extLst>
      <p:ext uri="{BB962C8B-B14F-4D97-AF65-F5344CB8AC3E}">
        <p14:creationId xmlns:p14="http://schemas.microsoft.com/office/powerpoint/2010/main" val="15824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RARP (</a:t>
            </a:r>
            <a:r>
              <a:rPr lang="tr-TR" sz="2800" b="1" i="1" dirty="0" err="1"/>
              <a:t>R</a:t>
            </a:r>
            <a:r>
              <a:rPr lang="tr-TR" sz="2800" i="1" dirty="0" err="1"/>
              <a:t>everse</a:t>
            </a:r>
            <a:r>
              <a:rPr lang="tr-TR" sz="2800" i="1" dirty="0"/>
              <a:t> </a:t>
            </a:r>
            <a:r>
              <a:rPr lang="tr-TR" sz="2800" b="1" i="1" dirty="0" err="1"/>
              <a:t>A</a:t>
            </a:r>
            <a:r>
              <a:rPr lang="tr-TR" sz="2800" i="1" dirty="0" err="1"/>
              <a:t>ddress</a:t>
            </a:r>
            <a:r>
              <a:rPr lang="tr-TR" sz="2800" i="1" dirty="0"/>
              <a:t> </a:t>
            </a:r>
            <a:r>
              <a:rPr lang="tr-TR" sz="2800" b="1" i="1" dirty="0" err="1"/>
              <a:t>R</a:t>
            </a:r>
            <a:r>
              <a:rPr lang="tr-TR" sz="2800" i="1" dirty="0" err="1"/>
              <a:t>esolution</a:t>
            </a:r>
            <a:r>
              <a:rPr lang="tr-TR" sz="2800" i="1" dirty="0"/>
              <a:t> </a:t>
            </a:r>
            <a:r>
              <a:rPr lang="tr-TR" sz="2800" b="1" i="1" dirty="0"/>
              <a:t>P</a:t>
            </a:r>
            <a:r>
              <a:rPr lang="tr-TR" sz="2800" i="1" dirty="0"/>
              <a:t>rotocol)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 smtClean="0"/>
              <a:t>Ters Adres </a:t>
            </a:r>
            <a:r>
              <a:rPr lang="tr-TR" sz="2000" dirty="0"/>
              <a:t>Ç</a:t>
            </a:r>
            <a:r>
              <a:rPr lang="tr-TR" sz="2000" dirty="0" smtClean="0"/>
              <a:t>özümleme </a:t>
            </a:r>
            <a:r>
              <a:rPr lang="tr-TR" sz="2000" dirty="0"/>
              <a:t>P</a:t>
            </a:r>
            <a:r>
              <a:rPr lang="tr-TR" sz="2000" dirty="0" smtClean="0"/>
              <a:t>rotokolü</a:t>
            </a:r>
            <a:r>
              <a:rPr lang="tr-TR" sz="2000" dirty="0"/>
              <a:t>:  </a:t>
            </a:r>
            <a:r>
              <a:rPr lang="tr-TR" sz="2000" dirty="0" smtClean="0"/>
              <a:t>Bir </a:t>
            </a:r>
            <a:r>
              <a:rPr lang="tr-TR" sz="2000" dirty="0"/>
              <a:t>TCP/IP ağında MAC adresleri ile IP adresleri arasındaki bağı yapmak için kullanılır</a:t>
            </a:r>
            <a:r>
              <a:rPr lang="tr-TR" sz="2000" dirty="0" smtClean="0"/>
              <a:t>.</a:t>
            </a:r>
          </a:p>
          <a:p>
            <a:endParaRPr lang="tr-TR" sz="2000" dirty="0"/>
          </a:p>
          <a:p>
            <a:r>
              <a:rPr lang="tr-TR" sz="2000" dirty="0"/>
              <a:t>Diski olmayan iş istasyonları gibi ağ sunucuları, çoğunlukla kendi </a:t>
            </a:r>
            <a:r>
              <a:rPr lang="tr-TR" sz="2000" dirty="0" smtClean="0"/>
              <a:t>adreslerini bilmezler</a:t>
            </a:r>
            <a:r>
              <a:rPr lang="tr-TR" sz="2000" dirty="0"/>
              <a:t>. Sadece donanım arabirim adreslerini bilirler. IP gibi yüksek düzey </a:t>
            </a:r>
            <a:r>
              <a:rPr lang="tr-TR" sz="2000" dirty="0" smtClean="0"/>
              <a:t>protokoller kullanarak </a:t>
            </a:r>
            <a:r>
              <a:rPr lang="tr-TR" sz="2000" dirty="0"/>
              <a:t>dış kaynaklarla iletişim kurup bu kaynaklardan kendi protokol adreslerini </a:t>
            </a:r>
            <a:r>
              <a:rPr lang="tr-TR" sz="2000" dirty="0" smtClean="0"/>
              <a:t>bulmak zorunda </a:t>
            </a:r>
            <a:r>
              <a:rPr lang="tr-TR" sz="2000" dirty="0"/>
              <a:t>kalırlar. RARP protokolü bir sunucunun donanım adresleri verilip </a:t>
            </a:r>
            <a:r>
              <a:rPr lang="tr-TR" sz="2000" dirty="0" smtClean="0"/>
              <a:t>protokol adreslerini </a:t>
            </a:r>
            <a:r>
              <a:rPr lang="tr-TR" sz="2000" dirty="0"/>
              <a:t>çözümler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r>
              <a:rPr lang="tr-TR" sz="2000" dirty="0" smtClean="0">
                <a:solidFill>
                  <a:schemeClr val="accent2">
                    <a:lumMod val="50000"/>
                  </a:schemeClr>
                </a:solidFill>
              </a:rPr>
              <a:t>RARP MESAJLARI:</a:t>
            </a:r>
            <a:endParaRPr lang="tr-TR" sz="20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tr-TR" sz="2000" b="1" dirty="0"/>
              <a:t>RARP isteği</a:t>
            </a:r>
            <a:r>
              <a:rPr lang="tr-TR" sz="2000" dirty="0"/>
              <a:t>: bu mesaj, "şu MAC adresinin sahibi kim ise şu MAC adresine bildirsin" içeriğine sahiptir. Mesajı gönderen MAC adresi olarak gönderen makinenin MAC adresi, mesajın alıcı olan MAC adresi olarak ise tüm cihazlara yayın (</a:t>
            </a:r>
            <a:r>
              <a:rPr lang="tr-TR" sz="2000" dirty="0" err="1"/>
              <a:t>broadcast</a:t>
            </a:r>
            <a:r>
              <a:rPr lang="tr-TR" sz="2000" dirty="0"/>
              <a:t>) adresi olan </a:t>
            </a:r>
            <a:r>
              <a:rPr lang="tr-TR" sz="2000" b="1" dirty="0"/>
              <a:t>FF:FF:FF:FF:FF:FF</a:t>
            </a:r>
            <a:r>
              <a:rPr lang="tr-TR" sz="2000" dirty="0"/>
              <a:t> yazılır.</a:t>
            </a:r>
          </a:p>
          <a:p>
            <a:pPr marL="0" indent="0">
              <a:buNone/>
            </a:pPr>
            <a:r>
              <a:rPr lang="tr-TR" sz="2000" b="1" dirty="0"/>
              <a:t>RARP yanıtı</a:t>
            </a:r>
            <a:r>
              <a:rPr lang="tr-TR" sz="2000" dirty="0"/>
              <a:t>: </a:t>
            </a:r>
            <a:r>
              <a:rPr lang="tr-TR" sz="2000" dirty="0" smtClean="0"/>
              <a:t>az önceki </a:t>
            </a:r>
            <a:r>
              <a:rPr lang="tr-TR" sz="2000" dirty="0"/>
              <a:t>mesajı alan RARP sunucusu, gönderene "o MAC adresinin sahibi şu kişidir" cevabı yollar. 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89482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/>
              <a:t>RARP (</a:t>
            </a:r>
            <a:r>
              <a:rPr lang="tr-TR" sz="2800" b="1" i="1" dirty="0" err="1"/>
              <a:t>R</a:t>
            </a:r>
            <a:r>
              <a:rPr lang="tr-TR" sz="2800" i="1" dirty="0" err="1"/>
              <a:t>everse</a:t>
            </a:r>
            <a:r>
              <a:rPr lang="tr-TR" sz="2800" i="1" dirty="0"/>
              <a:t> </a:t>
            </a:r>
            <a:r>
              <a:rPr lang="tr-TR" sz="2800" b="1" i="1" dirty="0" err="1"/>
              <a:t>A</a:t>
            </a:r>
            <a:r>
              <a:rPr lang="tr-TR" sz="2800" i="1" dirty="0" err="1"/>
              <a:t>ddress</a:t>
            </a:r>
            <a:r>
              <a:rPr lang="tr-TR" sz="2800" i="1" dirty="0"/>
              <a:t> </a:t>
            </a:r>
            <a:r>
              <a:rPr lang="tr-TR" sz="2800" b="1" i="1" dirty="0" err="1"/>
              <a:t>R</a:t>
            </a:r>
            <a:r>
              <a:rPr lang="tr-TR" sz="2800" i="1" dirty="0" err="1"/>
              <a:t>esolution</a:t>
            </a:r>
            <a:r>
              <a:rPr lang="tr-TR" sz="2800" i="1" dirty="0"/>
              <a:t> </a:t>
            </a:r>
            <a:r>
              <a:rPr lang="tr-TR" sz="2800" b="1" i="1" dirty="0"/>
              <a:t>P</a:t>
            </a:r>
            <a:r>
              <a:rPr lang="tr-TR" sz="2800" i="1" dirty="0"/>
              <a:t>rotocol)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/>
              <a:t>Sanılanın aksine, RARP "saf" bir iletişim için kullanılmaz: </a:t>
            </a:r>
            <a:r>
              <a:rPr lang="tr-TR" sz="2000" dirty="0" err="1"/>
              <a:t>RARP'ın</a:t>
            </a:r>
            <a:r>
              <a:rPr lang="tr-TR" sz="2000" dirty="0"/>
              <a:t> istek sorusunda genelde soran ve soruşturulan MAC adresi olarak aynı MAC adresi yazılır, dolayısıyla </a:t>
            </a:r>
            <a:r>
              <a:rPr lang="tr-TR" sz="2000" dirty="0" err="1"/>
              <a:t>RARP'ın</a:t>
            </a:r>
            <a:r>
              <a:rPr lang="tr-TR" sz="2000" dirty="0"/>
              <a:t> asıl amacı lokal makinenin IP adresini öğrenebilmektir</a:t>
            </a:r>
            <a:r>
              <a:rPr lang="tr-TR" sz="2000" dirty="0" smtClean="0"/>
              <a:t>. </a:t>
            </a:r>
          </a:p>
          <a:p>
            <a:r>
              <a:rPr lang="tr-TR" sz="2000" dirty="0"/>
              <a:t>Bu bilgilere de ulaşabilmek için, günümüzde RARP yerine DHCP kullanılır (RARP ise hiçbir şekilde kullanılmaz). Öte yandan, çok basit veya çok eski kimi cihazlar hala RARP kullanıyor olabilir.</a:t>
            </a:r>
          </a:p>
        </p:txBody>
      </p:sp>
      <p:pic>
        <p:nvPicPr>
          <p:cNvPr id="3074" name="Picture 2" descr="C:\Users\tmyo312\Desktop\ağ temelleri\network_mgmt_video_513x289_tcm180_2181131_tcm180_1918977_tcm180-21811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2498" y="3933056"/>
            <a:ext cx="3918315" cy="2207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24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BOOTP (Önyükleme Protokolü) 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2000" dirty="0"/>
              <a:t>B</a:t>
            </a:r>
            <a:r>
              <a:rPr lang="tr-TR" sz="2000" dirty="0" smtClean="0"/>
              <a:t>ir </a:t>
            </a:r>
            <a:r>
              <a:rPr lang="tr-TR" sz="2000" dirty="0"/>
              <a:t>yapılandırma sunucusundan </a:t>
            </a:r>
            <a:r>
              <a:rPr lang="tr-TR" sz="2000" dirty="0" smtClean="0"/>
              <a:t>IP </a:t>
            </a:r>
            <a:r>
              <a:rPr lang="tr-TR" sz="2000" dirty="0"/>
              <a:t>adresi almak için bir ağ istemcisi tarafından kullanılan </a:t>
            </a:r>
            <a:r>
              <a:rPr lang="tr-TR" sz="2000" dirty="0" smtClean="0"/>
              <a:t>protokolüdür</a:t>
            </a:r>
            <a:r>
              <a:rPr lang="tr-TR" sz="2000" dirty="0"/>
              <a:t>. </a:t>
            </a:r>
            <a:endParaRPr lang="tr-TR" sz="2000" dirty="0" smtClean="0"/>
          </a:p>
          <a:p>
            <a:endParaRPr lang="tr-TR" sz="2000" dirty="0"/>
          </a:p>
          <a:p>
            <a:r>
              <a:rPr lang="tr-TR" sz="2000" dirty="0"/>
              <a:t>BOOTP genellikle bir bilgisayar açılıyorken önyükleme işlemi esnasında kullanılır. BOOTP yapılandırma sunucusu bir adres havuzundan her bir istemciye bir IP adresi tahsis eder. BOOTP yalnızca IPv4 ağları üzerinde taşınan User </a:t>
            </a:r>
            <a:r>
              <a:rPr lang="tr-TR" sz="2000" dirty="0" err="1"/>
              <a:t>Datagram</a:t>
            </a:r>
            <a:r>
              <a:rPr lang="tr-TR" sz="2000" dirty="0"/>
              <a:t> Protocol (UDP) kullanır</a:t>
            </a:r>
            <a:r>
              <a:rPr lang="tr-TR" sz="2000" dirty="0" smtClean="0"/>
              <a:t>.</a:t>
            </a:r>
          </a:p>
          <a:p>
            <a:endParaRPr lang="tr-TR" sz="2000" dirty="0"/>
          </a:p>
          <a:p>
            <a:r>
              <a:rPr lang="tr-TR" sz="2000" dirty="0"/>
              <a:t> </a:t>
            </a:r>
            <a:r>
              <a:rPr lang="tr-TR" sz="2000" dirty="0" smtClean="0"/>
              <a:t>DHCP </a:t>
            </a:r>
            <a:r>
              <a:rPr lang="tr-TR" sz="2000" dirty="0"/>
              <a:t>aynı amaç için daha gelişmiş bir protokoldür ve BOOTP kullanımının yerini almıştır. Çünkü birçok DHCP sunucusu BOOTP desteği de sunmaktadır.</a:t>
            </a:r>
          </a:p>
        </p:txBody>
      </p:sp>
    </p:spTree>
    <p:extLst>
      <p:ext uri="{BB962C8B-B14F-4D97-AF65-F5344CB8AC3E}">
        <p14:creationId xmlns:p14="http://schemas.microsoft.com/office/powerpoint/2010/main" val="181234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DHCP (</a:t>
            </a:r>
            <a:r>
              <a:rPr lang="tr-TR" sz="2800" b="1" dirty="0" err="1"/>
              <a:t>D</a:t>
            </a:r>
            <a:r>
              <a:rPr lang="tr-TR" sz="2800" dirty="0" err="1"/>
              <a:t>ynamic</a:t>
            </a:r>
            <a:r>
              <a:rPr lang="tr-TR" sz="2800" dirty="0"/>
              <a:t> </a:t>
            </a:r>
            <a:r>
              <a:rPr lang="tr-TR" sz="2800" b="1" dirty="0"/>
              <a:t>H</a:t>
            </a:r>
            <a:r>
              <a:rPr lang="tr-TR" sz="2800" dirty="0"/>
              <a:t>ost </a:t>
            </a:r>
            <a:r>
              <a:rPr lang="tr-TR" sz="2800" b="1" dirty="0" err="1"/>
              <a:t>C</a:t>
            </a:r>
            <a:r>
              <a:rPr lang="tr-TR" sz="2800" dirty="0" err="1"/>
              <a:t>onfiguration</a:t>
            </a:r>
            <a:r>
              <a:rPr lang="tr-TR" sz="2800" dirty="0"/>
              <a:t> </a:t>
            </a:r>
            <a:r>
              <a:rPr lang="tr-TR" sz="2800" b="1" dirty="0" smtClean="0"/>
              <a:t>P</a:t>
            </a:r>
            <a:r>
              <a:rPr lang="tr-TR" sz="2800" dirty="0" smtClean="0"/>
              <a:t>rotocol)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 smtClean="0"/>
              <a:t>* DHCP</a:t>
            </a:r>
            <a:r>
              <a:rPr lang="tr-TR" sz="2000" dirty="0"/>
              <a:t>, bilgisayarlara IP adresi ve </a:t>
            </a:r>
            <a:r>
              <a:rPr lang="tr-TR" sz="2000" dirty="0" err="1"/>
              <a:t>subnet</a:t>
            </a:r>
            <a:r>
              <a:rPr lang="tr-TR" sz="2000" dirty="0"/>
              <a:t> maskesi başta olmak üzere TCP/IP</a:t>
            </a:r>
          </a:p>
          <a:p>
            <a:pPr marL="0" indent="0">
              <a:buNone/>
            </a:pPr>
            <a:r>
              <a:rPr lang="tr-TR" sz="2000" dirty="0"/>
              <a:t>parametrelerini otomatik olarak dağıtan bir </a:t>
            </a:r>
            <a:r>
              <a:rPr lang="tr-TR" sz="2000" dirty="0" smtClean="0"/>
              <a:t>protokoldür. </a:t>
            </a:r>
          </a:p>
          <a:p>
            <a:pPr marL="0" indent="0">
              <a:buNone/>
            </a:pPr>
            <a:r>
              <a:rPr lang="tr-TR" sz="2000" dirty="0" smtClean="0"/>
              <a:t>* DHCP </a:t>
            </a:r>
            <a:r>
              <a:rPr lang="tr-TR" sz="2000" dirty="0"/>
              <a:t>kullanımı şu şekilde gerçekleştirilir: Bir makine DHCP sunucu olarak </a:t>
            </a:r>
            <a:r>
              <a:rPr lang="tr-TR" sz="2000" dirty="0" smtClean="0"/>
              <a:t>kurulur. DHCP </a:t>
            </a:r>
            <a:r>
              <a:rPr lang="tr-TR" sz="2000" dirty="0"/>
              <a:t>sunucuda diğer bilgisayarlara dağıtılacak adresler için bir adres aralığı ve bir </a:t>
            </a:r>
            <a:r>
              <a:rPr lang="tr-TR" sz="2000" dirty="0" err="1" smtClean="0"/>
              <a:t>subnet</a:t>
            </a:r>
            <a:r>
              <a:rPr lang="tr-TR" sz="2000" dirty="0" smtClean="0"/>
              <a:t> maskesi </a:t>
            </a:r>
            <a:r>
              <a:rPr lang="tr-TR" sz="2000" dirty="0"/>
              <a:t>tanımlanır. IP adresi ve </a:t>
            </a:r>
            <a:r>
              <a:rPr lang="tr-TR" sz="2000" dirty="0" err="1"/>
              <a:t>subnet</a:t>
            </a:r>
            <a:r>
              <a:rPr lang="tr-TR" sz="2000" dirty="0"/>
              <a:t> maskesi dışında dağıtılabilecek parametreler </a:t>
            </a:r>
            <a:r>
              <a:rPr lang="tr-TR" sz="2000" dirty="0" smtClean="0"/>
              <a:t>de (</a:t>
            </a:r>
            <a:r>
              <a:rPr lang="tr-TR" sz="2000" dirty="0" err="1" smtClean="0"/>
              <a:t>default</a:t>
            </a:r>
            <a:r>
              <a:rPr lang="tr-TR" sz="2000" dirty="0" smtClean="0"/>
              <a:t> </a:t>
            </a:r>
            <a:r>
              <a:rPr lang="tr-TR" sz="2000" dirty="0" err="1"/>
              <a:t>gateway</a:t>
            </a:r>
            <a:r>
              <a:rPr lang="tr-TR" sz="2000" dirty="0"/>
              <a:t>, DNS ve WINS sunucu adresleri gibi) tanımlanabilir.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99145" y="3933056"/>
            <a:ext cx="4109124" cy="2354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56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DHCP </a:t>
            </a:r>
            <a:r>
              <a:rPr lang="tr-TR" sz="2800" dirty="0" err="1" smtClean="0"/>
              <a:t>Server’dan</a:t>
            </a:r>
            <a:r>
              <a:rPr lang="tr-TR" sz="2800" dirty="0" smtClean="0"/>
              <a:t> IP Alma Süreci-1</a:t>
            </a:r>
            <a:endParaRPr lang="tr-TR" sz="28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</p:txBody>
      </p:sp>
      <p:sp>
        <p:nvSpPr>
          <p:cNvPr id="6" name="İçerik Yer Tutucusu 4"/>
          <p:cNvSpPr txBox="1">
            <a:spLocks/>
          </p:cNvSpPr>
          <p:nvPr/>
        </p:nvSpPr>
        <p:spPr>
          <a:xfrm>
            <a:off x="446856" y="148478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tr-TR" sz="2000" dirty="0"/>
              <a:t>İlk olarak istemci, 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</a:rPr>
              <a:t>‘Benim IP adresi, </a:t>
            </a:r>
            <a:r>
              <a:rPr lang="tr-TR" sz="2000" dirty="0" err="1">
                <a:solidFill>
                  <a:schemeClr val="accent2">
                    <a:lumMod val="50000"/>
                  </a:schemeClr>
                </a:solidFill>
              </a:rPr>
              <a:t>subnet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</a:rPr>
              <a:t> maskesi vb. bilgileri içeren </a:t>
            </a:r>
            <a:r>
              <a:rPr lang="tr-TR" sz="2000" dirty="0" smtClean="0">
                <a:solidFill>
                  <a:schemeClr val="accent2">
                    <a:lumMod val="50000"/>
                  </a:schemeClr>
                </a:solidFill>
              </a:rPr>
              <a:t>TCP/IP kurulumuna 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</a:rPr>
              <a:t>(konfigürasyon) ihtiyacım var. Eğer ortamda bir DHCP </a:t>
            </a:r>
            <a:r>
              <a:rPr lang="tr-TR" sz="2000" dirty="0" smtClean="0">
                <a:solidFill>
                  <a:schemeClr val="accent2">
                    <a:lumMod val="50000"/>
                  </a:schemeClr>
                </a:solidFill>
              </a:rPr>
              <a:t>sunucu varsa </a:t>
            </a:r>
            <a:r>
              <a:rPr lang="tr-TR" sz="2000" dirty="0">
                <a:solidFill>
                  <a:schemeClr val="accent2">
                    <a:lumMod val="50000"/>
                  </a:schemeClr>
                </a:solidFill>
              </a:rPr>
              <a:t>bana TCP/IP kurulum parametreleri göndersin</a:t>
            </a:r>
            <a:r>
              <a:rPr lang="tr-TR" sz="2000" dirty="0"/>
              <a:t>’ anlamında bir </a:t>
            </a:r>
            <a:r>
              <a:rPr lang="tr-TR" sz="2000" dirty="0" smtClean="0"/>
              <a:t>mesajı </a:t>
            </a:r>
            <a:r>
              <a:rPr lang="tr-TR" sz="2000" dirty="0" err="1" smtClean="0"/>
              <a:t>broadcast</a:t>
            </a:r>
            <a:r>
              <a:rPr lang="tr-TR" sz="2000" dirty="0" smtClean="0"/>
              <a:t> </a:t>
            </a:r>
            <a:r>
              <a:rPr lang="tr-TR" sz="2000" dirty="0"/>
              <a:t>olarak yayınlar</a:t>
            </a:r>
            <a:r>
              <a:rPr lang="tr-TR" sz="2000" dirty="0" smtClean="0"/>
              <a:t>.</a:t>
            </a:r>
          </a:p>
          <a:p>
            <a:pPr marL="0" indent="0">
              <a:buNone/>
            </a:pPr>
            <a:endParaRPr lang="tr-TR" sz="2000" dirty="0" smtClean="0"/>
          </a:p>
          <a:p>
            <a:pPr marL="0" indent="0">
              <a:buNone/>
            </a:pPr>
            <a:r>
              <a:rPr lang="tr-TR" sz="2000" dirty="0" smtClean="0"/>
              <a:t>Bunun </a:t>
            </a:r>
            <a:r>
              <a:rPr lang="tr-TR" sz="2000" dirty="0"/>
              <a:t>sebebi, hem kendisinin IP adresi </a:t>
            </a:r>
            <a:r>
              <a:rPr lang="tr-TR" sz="2000" dirty="0" smtClean="0"/>
              <a:t>olmaması, hem </a:t>
            </a:r>
            <a:r>
              <a:rPr lang="tr-TR" sz="2000" dirty="0"/>
              <a:t>de DHCP sunucunun adresini bilmiyor olmasıdır. Bu mesaja </a:t>
            </a:r>
            <a:r>
              <a:rPr lang="tr-TR" sz="2000" dirty="0" smtClean="0"/>
              <a:t>DHCP DISCOVER </a:t>
            </a:r>
            <a:r>
              <a:rPr lang="tr-TR" sz="2000" dirty="0"/>
              <a:t>(DHCP KEŞİF) mesajı denir. Mesajda çıkış IP adresi </a:t>
            </a:r>
            <a:r>
              <a:rPr lang="tr-TR" sz="2000" dirty="0" smtClean="0"/>
              <a:t>olarak 0.0.0.0</a:t>
            </a:r>
            <a:r>
              <a:rPr lang="tr-TR" sz="2000" dirty="0"/>
              <a:t>, hedef IP adresi olarak da 255.255.255.255 adresi bulunur. Çıkış </a:t>
            </a:r>
            <a:r>
              <a:rPr lang="tr-TR" sz="2000" dirty="0" smtClean="0"/>
              <a:t>MAC adresi </a:t>
            </a:r>
            <a:r>
              <a:rPr lang="tr-TR" sz="2000" dirty="0"/>
              <a:t>olarak istemci kendi MAC adresini yazar.</a:t>
            </a:r>
          </a:p>
        </p:txBody>
      </p:sp>
    </p:spTree>
    <p:extLst>
      <p:ext uri="{BB962C8B-B14F-4D97-AF65-F5344CB8AC3E}">
        <p14:creationId xmlns:p14="http://schemas.microsoft.com/office/powerpoint/2010/main" val="916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</TotalTime>
  <Words>1077</Words>
  <Application>Microsoft Office PowerPoint</Application>
  <PresentationFormat>Ekran Gösterisi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12.Hafta</vt:lpstr>
      <vt:lpstr>ARP (Address Resolution Protocol)</vt:lpstr>
      <vt:lpstr>ARP (Address Resolution Protocol)</vt:lpstr>
      <vt:lpstr>ARP Paket Formatı</vt:lpstr>
      <vt:lpstr>RARP (Reverse Address Resolution Protocol)</vt:lpstr>
      <vt:lpstr>RARP (Reverse Address Resolution Protocol)</vt:lpstr>
      <vt:lpstr>BOOTP (Önyükleme Protokolü) </vt:lpstr>
      <vt:lpstr>DHCP (Dynamic Host Configuration Protocol)</vt:lpstr>
      <vt:lpstr>DHCP Server’dan IP Alma Süreci-1</vt:lpstr>
      <vt:lpstr>DHCP Server’dan IP Alma Süreci-2</vt:lpstr>
      <vt:lpstr>DHCP Server’dan IP Alma Süreci-3</vt:lpstr>
      <vt:lpstr>DHCP Server’dan IP Alma Süreci-4</vt:lpstr>
    </vt:vector>
  </TitlesOfParts>
  <Manager>www.aliosmangokcan.com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SUNUCU İŞLETİM SİSTEMLERİ</dc:title>
  <dc:creator>Ali Osman Gökcan</dc:creator>
  <cp:lastModifiedBy>tmyo312</cp:lastModifiedBy>
  <cp:revision>85</cp:revision>
  <dcterms:created xsi:type="dcterms:W3CDTF">2016-02-27T17:53:00Z</dcterms:created>
  <dcterms:modified xsi:type="dcterms:W3CDTF">2016-12-26T15:16:51Z</dcterms:modified>
</cp:coreProperties>
</file>