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9" r:id="rId25"/>
    <p:sldId id="318" r:id="rId26"/>
    <p:sldId id="320" r:id="rId27"/>
    <p:sldId id="321" r:id="rId28"/>
    <p:sldId id="322" r:id="rId29"/>
    <p:sldId id="323" r:id="rId30"/>
    <p:sldId id="324" r:id="rId31"/>
    <p:sldId id="325" r:id="rId32"/>
    <p:sldId id="326"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535" autoAdjust="0"/>
    <p:restoredTop sz="94635" autoAdjust="0"/>
  </p:normalViewPr>
  <p:slideViewPr>
    <p:cSldViewPr>
      <p:cViewPr>
        <p:scale>
          <a:sx n="60" d="100"/>
          <a:sy n="60" d="100"/>
        </p:scale>
        <p:origin x="-2004" y="-58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ail@aliosmangokcan.com" TargetMode="External"/><Relationship Id="rId2" Type="http://schemas.openxmlformats.org/officeDocument/2006/relationships/hyperlink" Target="http://www.aliosmangokca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45747" y="2113769"/>
            <a:ext cx="6696745" cy="936104"/>
          </a:xfrm>
        </p:spPr>
        <p:txBody>
          <a:bodyPr>
            <a:normAutofit/>
          </a:bodyPr>
          <a:lstStyle/>
          <a:p>
            <a:r>
              <a:rPr lang="tr-TR" sz="2400" dirty="0" smtClean="0">
                <a:latin typeface="Palatino Linotype" panose="02040502050505030304" pitchFamily="18" charset="0"/>
              </a:rPr>
              <a:t>14.Hafta</a:t>
            </a:r>
            <a:endParaRPr lang="tr-TR" sz="2400" dirty="0">
              <a:latin typeface="Palatino Linotype" panose="02040502050505030304" pitchFamily="18"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34560" y="2954742"/>
            <a:ext cx="3595539" cy="2398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Başlık 1"/>
          <p:cNvSpPr txBox="1">
            <a:spLocks/>
          </p:cNvSpPr>
          <p:nvPr/>
        </p:nvSpPr>
        <p:spPr>
          <a:xfrm>
            <a:off x="1884348" y="1124744"/>
            <a:ext cx="5495964" cy="9692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latin typeface="Palatino Linotype" panose="02040502050505030304" pitchFamily="18" charset="0"/>
              </a:rPr>
              <a:t>Ağ ve Güvenlik</a:t>
            </a:r>
            <a:endParaRPr lang="tr-TR" sz="3200" b="1" dirty="0">
              <a:latin typeface="Palatino Linotype" panose="02040502050505030304" pitchFamily="18" charset="0"/>
            </a:endParaRPr>
          </a:p>
        </p:txBody>
      </p:sp>
    </p:spTree>
    <p:extLst>
      <p:ext uri="{BB962C8B-B14F-4D97-AF65-F5344CB8AC3E}">
        <p14:creationId xmlns:p14="http://schemas.microsoft.com/office/powerpoint/2010/main" val="347894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Tehditler - Ataklar</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a:t>Güvenliği bozmaya yönelik tehlikeler tehdit olarak </a:t>
            </a:r>
            <a:r>
              <a:rPr lang="tr-TR" dirty="0" smtClean="0"/>
              <a:t>adlandırılır. </a:t>
            </a:r>
            <a:r>
              <a:rPr lang="tr-TR" dirty="0"/>
              <a:t>Bilgi sistemleri üzerinde güvenliği bozmaya yönelik hareketler, sisteme zarar vermek veya bilgi </a:t>
            </a:r>
            <a:r>
              <a:rPr lang="tr-TR" dirty="0" smtClean="0"/>
              <a:t>çalma </a:t>
            </a:r>
            <a:r>
              <a:rPr lang="tr-TR" dirty="0"/>
              <a:t>amaçlı hareketler ise atak (saldırı) olarak adlandırılır. </a:t>
            </a:r>
            <a:endParaRPr lang="tr-TR" dirty="0" smtClean="0"/>
          </a:p>
          <a:p>
            <a:pPr marL="0" indent="0">
              <a:buNone/>
            </a:pPr>
            <a:r>
              <a:rPr lang="tr-TR" dirty="0"/>
              <a:t>	</a:t>
            </a:r>
            <a:r>
              <a:rPr lang="tr-TR" dirty="0" smtClean="0"/>
              <a:t>Ataklar </a:t>
            </a:r>
            <a:r>
              <a:rPr lang="tr-TR" dirty="0"/>
              <a:t>aktif ve pasif olmak üzere 2 sınıfa ayrılır. </a:t>
            </a:r>
          </a:p>
          <a:p>
            <a:pPr>
              <a:buFont typeface="Wingdings" panose="05000000000000000000" pitchFamily="2" charset="2"/>
              <a:buChar char="ü"/>
            </a:pPr>
            <a:r>
              <a:rPr lang="tr-TR" b="1" dirty="0"/>
              <a:t>Aktif </a:t>
            </a:r>
            <a:r>
              <a:rPr lang="tr-TR" b="1" dirty="0" smtClean="0"/>
              <a:t>Ataklar:</a:t>
            </a:r>
            <a:r>
              <a:rPr lang="tr-TR" dirty="0" smtClean="0"/>
              <a:t> </a:t>
            </a:r>
            <a:r>
              <a:rPr lang="tr-TR" dirty="0"/>
              <a:t>Bu atak türünde saldırgan trafiği dinleyerek, iletilen veriyi bozabilir, değiştirebilir veya iletimi kesebilir. Saldırgan sisteme zarar vermeyi, durdurmayı veya bozmayı amaçlar. Saldırgan dışarıdan bir kullanıcı olabileceği sistem </a:t>
            </a:r>
            <a:r>
              <a:rPr lang="tr-TR" dirty="0" smtClean="0"/>
              <a:t>içerisinde yer </a:t>
            </a:r>
            <a:r>
              <a:rPr lang="tr-TR" dirty="0"/>
              <a:t>alan bir kullanıcı da bu işlemi gerçekleştirebilir. Bu tür atak türü </a:t>
            </a:r>
            <a:r>
              <a:rPr lang="tr-TR" dirty="0" smtClean="0"/>
              <a:t>çoğunlukla çabuk </a:t>
            </a:r>
            <a:r>
              <a:rPr lang="tr-TR" dirty="0"/>
              <a:t>fark edilir. Bunların bazıları </a:t>
            </a:r>
            <a:r>
              <a:rPr lang="tr-TR" dirty="0" err="1"/>
              <a:t>DoS</a:t>
            </a:r>
            <a:r>
              <a:rPr lang="tr-TR" dirty="0"/>
              <a:t>, </a:t>
            </a:r>
            <a:r>
              <a:rPr lang="tr-TR" dirty="0" err="1"/>
              <a:t>DDoS</a:t>
            </a:r>
            <a:r>
              <a:rPr lang="tr-TR" dirty="0"/>
              <a:t>, SYN Attack, </a:t>
            </a:r>
            <a:r>
              <a:rPr lang="tr-TR" dirty="0" err="1"/>
              <a:t>Spoofing</a:t>
            </a:r>
            <a:r>
              <a:rPr lang="tr-TR" dirty="0"/>
              <a:t>. </a:t>
            </a:r>
          </a:p>
          <a:p>
            <a:pPr>
              <a:buFont typeface="Wingdings" panose="05000000000000000000" pitchFamily="2" charset="2"/>
              <a:buChar char="ü"/>
            </a:pPr>
            <a:r>
              <a:rPr lang="tr-TR" b="1" dirty="0"/>
              <a:t>Pasif </a:t>
            </a:r>
            <a:r>
              <a:rPr lang="tr-TR" b="1" dirty="0" smtClean="0"/>
              <a:t>Atak: </a:t>
            </a:r>
            <a:r>
              <a:rPr lang="tr-TR" dirty="0"/>
              <a:t>Pasif atakta saldırgan sadece trafiği dinleyerek iletilen veriyi okumayı/ele geçirmeyi amaçlar. Burada elde edilen bilgiler aktif atak için kullanılabilir. </a:t>
            </a:r>
          </a:p>
        </p:txBody>
      </p:sp>
    </p:spTree>
    <p:extLst>
      <p:ext uri="{BB962C8B-B14F-4D97-AF65-F5344CB8AC3E}">
        <p14:creationId xmlns:p14="http://schemas.microsoft.com/office/powerpoint/2010/main" val="372890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Ağlar İçin Güvenlik Tehditleri</a:t>
            </a:r>
            <a:endParaRPr lang="tr-TR" dirty="0"/>
          </a:p>
        </p:txBody>
      </p:sp>
      <p:sp>
        <p:nvSpPr>
          <p:cNvPr id="3" name="İçerik Yer Tutucusu 2"/>
          <p:cNvSpPr>
            <a:spLocks noGrp="1"/>
          </p:cNvSpPr>
          <p:nvPr>
            <p:ph idx="1"/>
          </p:nvPr>
        </p:nvSpPr>
        <p:spPr>
          <a:xfrm>
            <a:off x="457200" y="1412776"/>
            <a:ext cx="8229600" cy="4713387"/>
          </a:xfrm>
        </p:spPr>
        <p:txBody>
          <a:bodyPr>
            <a:noAutofit/>
          </a:bodyPr>
          <a:lstStyle/>
          <a:p>
            <a:pPr marL="0" indent="0" algn="just">
              <a:buNone/>
            </a:pPr>
            <a:r>
              <a:rPr lang="tr-TR" sz="2100" dirty="0"/>
              <a:t>Ağ üzerindeki güvenlik tehditleri iç ve dış tehditler olmak üzere 2 grupta ele alınabilir. </a:t>
            </a:r>
            <a:endParaRPr lang="tr-TR" sz="2100" dirty="0" smtClean="0"/>
          </a:p>
          <a:p>
            <a:pPr marL="0" indent="0" algn="just">
              <a:buNone/>
            </a:pPr>
            <a:r>
              <a:rPr lang="tr-TR" sz="2100" b="1" dirty="0" smtClean="0"/>
              <a:t>1- İç Tehditler:</a:t>
            </a:r>
            <a:r>
              <a:rPr lang="tr-TR" sz="2100" dirty="0" smtClean="0"/>
              <a:t>  Ağa </a:t>
            </a:r>
            <a:r>
              <a:rPr lang="tr-TR" sz="2100" dirty="0"/>
              <a:t>yetkili veya yetkisiz olarak dahil olan kullanıcılar tarafından oluşan tehditleri içerir. Bu tür </a:t>
            </a:r>
            <a:r>
              <a:rPr lang="tr-TR" sz="2100" dirty="0" smtClean="0"/>
              <a:t>kullanıcılar </a:t>
            </a:r>
            <a:r>
              <a:rPr lang="tr-TR" sz="2100" dirty="0"/>
              <a:t>ağ içerisindeki varlıklara daha yakın oldukları ve normal yoldan kullandıkları için büyük riskler oluşturmaktadır. Bu tür tehditler genellikle bilgi sızdırmayla ilgilidir. </a:t>
            </a:r>
            <a:r>
              <a:rPr lang="tr-TR" sz="2100" u="sng" dirty="0"/>
              <a:t>Örneğin, </a:t>
            </a:r>
            <a:r>
              <a:rPr lang="tr-TR" sz="2100" dirty="0"/>
              <a:t>Casusluk ve Kötü Niyetli Kullanıcı iç tehdit türüdür. </a:t>
            </a:r>
            <a:endParaRPr lang="tr-TR" sz="2100" dirty="0" smtClean="0"/>
          </a:p>
          <a:p>
            <a:pPr marL="0" indent="0" algn="just">
              <a:buNone/>
            </a:pPr>
            <a:endParaRPr lang="tr-TR" sz="2100" dirty="0"/>
          </a:p>
          <a:p>
            <a:pPr marL="0" indent="0" algn="just">
              <a:buNone/>
            </a:pPr>
            <a:r>
              <a:rPr lang="tr-TR" sz="2100" b="1" dirty="0" smtClean="0"/>
              <a:t>2- Dış Tehditler:</a:t>
            </a:r>
            <a:r>
              <a:rPr lang="tr-TR" sz="2100" dirty="0" smtClean="0"/>
              <a:t>  </a:t>
            </a:r>
            <a:r>
              <a:rPr lang="tr-TR" sz="2100" dirty="0"/>
              <a:t>Bu tür </a:t>
            </a:r>
            <a:r>
              <a:rPr lang="tr-TR" sz="2100" dirty="0" smtClean="0"/>
              <a:t>tehditler çoğunlukla </a:t>
            </a:r>
            <a:r>
              <a:rPr lang="tr-TR" sz="2100" dirty="0"/>
              <a:t>internet üzerinden ve bir yazılım (</a:t>
            </a:r>
            <a:r>
              <a:rPr lang="tr-TR" sz="2100" dirty="0" err="1"/>
              <a:t>malware</a:t>
            </a:r>
            <a:r>
              <a:rPr lang="tr-TR" sz="2100" dirty="0"/>
              <a:t>) aracılığı ile gerçekleştirilir. Bu tür saldırılarda çeşitli yöntemler kullanılarak saldırgan kendisini </a:t>
            </a:r>
            <a:r>
              <a:rPr lang="tr-TR" sz="2100" dirty="0" smtClean="0"/>
              <a:t>rahatlıkla gizleyebilmektedir</a:t>
            </a:r>
            <a:r>
              <a:rPr lang="tr-TR" sz="2100" dirty="0"/>
              <a:t>. </a:t>
            </a:r>
            <a:r>
              <a:rPr lang="tr-TR" sz="2100" u="sng" dirty="0"/>
              <a:t>Örneğin, </a:t>
            </a:r>
            <a:r>
              <a:rPr lang="tr-TR" sz="2100" dirty="0" err="1"/>
              <a:t>DoS</a:t>
            </a:r>
            <a:r>
              <a:rPr lang="tr-TR" sz="2100" dirty="0"/>
              <a:t>, </a:t>
            </a:r>
            <a:r>
              <a:rPr lang="tr-TR" sz="2100" dirty="0" err="1"/>
              <a:t>DDoS</a:t>
            </a:r>
            <a:r>
              <a:rPr lang="tr-TR" sz="2100" dirty="0"/>
              <a:t> ve </a:t>
            </a:r>
            <a:r>
              <a:rPr lang="tr-TR" sz="2100" dirty="0" err="1"/>
              <a:t>Exploit</a:t>
            </a:r>
            <a:r>
              <a:rPr lang="tr-TR" sz="2100" dirty="0"/>
              <a:t> dış tehdit türüdür. </a:t>
            </a:r>
          </a:p>
        </p:txBody>
      </p:sp>
    </p:spTree>
    <p:extLst>
      <p:ext uri="{BB962C8B-B14F-4D97-AF65-F5344CB8AC3E}">
        <p14:creationId xmlns:p14="http://schemas.microsoft.com/office/powerpoint/2010/main" val="107238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0070C0"/>
                </a:solidFill>
              </a:rPr>
              <a:t>Servis Reddetme </a:t>
            </a:r>
            <a:r>
              <a:rPr lang="tr-TR" dirty="0" smtClean="0">
                <a:solidFill>
                  <a:srgbClr val="0070C0"/>
                </a:solidFill>
              </a:rPr>
              <a:t/>
            </a:r>
            <a:br>
              <a:rPr lang="tr-TR" dirty="0" smtClean="0">
                <a:solidFill>
                  <a:srgbClr val="0070C0"/>
                </a:solidFill>
              </a:rPr>
            </a:br>
            <a:r>
              <a:rPr lang="tr-TR" dirty="0" smtClean="0">
                <a:solidFill>
                  <a:srgbClr val="0070C0"/>
                </a:solidFill>
              </a:rPr>
              <a:t>(</a:t>
            </a:r>
            <a:r>
              <a:rPr lang="tr-TR" dirty="0" err="1">
                <a:solidFill>
                  <a:srgbClr val="0070C0"/>
                </a:solidFill>
              </a:rPr>
              <a:t>Denial</a:t>
            </a:r>
            <a:r>
              <a:rPr lang="tr-TR" dirty="0">
                <a:solidFill>
                  <a:srgbClr val="0070C0"/>
                </a:solidFill>
              </a:rPr>
              <a:t> of Service - </a:t>
            </a:r>
            <a:r>
              <a:rPr lang="tr-TR" dirty="0" err="1">
                <a:solidFill>
                  <a:srgbClr val="0070C0"/>
                </a:solidFill>
              </a:rPr>
              <a:t>DoS</a:t>
            </a:r>
            <a:r>
              <a:rPr lang="tr-TR" dirty="0">
                <a:solidFill>
                  <a:srgbClr val="0070C0"/>
                </a:solidFill>
              </a:rPr>
              <a:t> Attack)</a:t>
            </a:r>
          </a:p>
        </p:txBody>
      </p:sp>
      <p:sp>
        <p:nvSpPr>
          <p:cNvPr id="3" name="İçerik Yer Tutucusu 2"/>
          <p:cNvSpPr>
            <a:spLocks noGrp="1"/>
          </p:cNvSpPr>
          <p:nvPr>
            <p:ph idx="1"/>
          </p:nvPr>
        </p:nvSpPr>
        <p:spPr/>
        <p:txBody>
          <a:bodyPr>
            <a:normAutofit lnSpcReduction="10000"/>
          </a:bodyPr>
          <a:lstStyle/>
          <a:p>
            <a:pPr marL="0" indent="0" algn="just">
              <a:buNone/>
            </a:pPr>
            <a:r>
              <a:rPr lang="tr-TR" sz="2100" dirty="0" smtClean="0">
                <a:latin typeface="Palatino Linotype" panose="02040502050505030304" pitchFamily="18" charset="0"/>
              </a:rPr>
              <a:t>Sunucuların </a:t>
            </a:r>
            <a:r>
              <a:rPr lang="tr-TR" sz="2100" dirty="0">
                <a:latin typeface="Palatino Linotype" panose="02040502050505030304" pitchFamily="18" charset="0"/>
              </a:rPr>
              <a:t>veya sistemlerin çalışamaz hale getirilmesi için kullanılan bir atak türüdür. Sisteme arka arkaya sürekli olarak istek gönderilmesi ve sistemin kapasitesinin aşılması sonucu sistem hizmet veremez hale gelir. </a:t>
            </a:r>
            <a:endParaRPr lang="tr-TR" sz="2100" dirty="0" smtClean="0">
              <a:latin typeface="Palatino Linotype" panose="02040502050505030304" pitchFamily="18" charset="0"/>
            </a:endParaRPr>
          </a:p>
          <a:p>
            <a:pPr marL="0" indent="0" algn="just">
              <a:buNone/>
            </a:pPr>
            <a:endParaRPr lang="tr-TR" sz="2100" dirty="0">
              <a:latin typeface="Palatino Linotype" panose="02040502050505030304" pitchFamily="18" charset="0"/>
            </a:endParaRPr>
          </a:p>
          <a:p>
            <a:pPr marL="0" indent="0" algn="just">
              <a:buNone/>
            </a:pPr>
            <a:r>
              <a:rPr lang="tr-TR" sz="2100" dirty="0" smtClean="0">
                <a:latin typeface="Palatino Linotype" panose="02040502050505030304" pitchFamily="18" charset="0"/>
              </a:rPr>
              <a:t>Örneğin</a:t>
            </a:r>
            <a:r>
              <a:rPr lang="tr-TR" sz="2100" dirty="0">
                <a:latin typeface="Palatino Linotype" panose="02040502050505030304" pitchFamily="18" charset="0"/>
              </a:rPr>
              <a:t>, bu tür ataklar sonucu web sunucuları istekte bulunulan sayfayı açamaz, e-posta sunucuları mail gönderip alamaz. </a:t>
            </a:r>
            <a:endParaRPr lang="tr-TR" sz="2100" dirty="0" smtClean="0">
              <a:latin typeface="Palatino Linotype" panose="02040502050505030304" pitchFamily="18" charset="0"/>
            </a:endParaRPr>
          </a:p>
          <a:p>
            <a:pPr marL="0" indent="0" algn="just">
              <a:buNone/>
            </a:pPr>
            <a:endParaRPr lang="tr-TR" sz="2100" dirty="0">
              <a:latin typeface="Palatino Linotype" panose="02040502050505030304" pitchFamily="18" charset="0"/>
            </a:endParaRPr>
          </a:p>
          <a:p>
            <a:pPr marL="0" indent="0" algn="just">
              <a:buNone/>
            </a:pPr>
            <a:r>
              <a:rPr lang="tr-TR" sz="2100" dirty="0" smtClean="0">
                <a:latin typeface="Palatino Linotype" panose="02040502050505030304" pitchFamily="18" charset="0"/>
              </a:rPr>
              <a:t>Yerel </a:t>
            </a:r>
            <a:r>
              <a:rPr lang="tr-TR" sz="2100" dirty="0">
                <a:latin typeface="Palatino Linotype" panose="02040502050505030304" pitchFamily="18" charset="0"/>
              </a:rPr>
              <a:t>ağ üzerinden yapılan </a:t>
            </a:r>
            <a:r>
              <a:rPr lang="tr-TR" sz="2100" dirty="0" err="1">
                <a:latin typeface="Palatino Linotype" panose="02040502050505030304" pitchFamily="18" charset="0"/>
              </a:rPr>
              <a:t>DoS</a:t>
            </a:r>
            <a:r>
              <a:rPr lang="tr-TR" sz="2100" dirty="0">
                <a:latin typeface="Palatino Linotype" panose="02040502050505030304" pitchFamily="18" charset="0"/>
              </a:rPr>
              <a:t> ataklarının tespiti kolay olurken internet üzerinden yapılan ataklarda </a:t>
            </a:r>
            <a:r>
              <a:rPr lang="tr-TR" sz="2100" dirty="0" err="1">
                <a:latin typeface="Palatino Linotype" panose="02040502050505030304" pitchFamily="18" charset="0"/>
              </a:rPr>
              <a:t>zombie</a:t>
            </a:r>
            <a:r>
              <a:rPr lang="tr-TR" sz="2100" dirty="0">
                <a:latin typeface="Palatino Linotype" panose="02040502050505030304" pitchFamily="18" charset="0"/>
              </a:rPr>
              <a:t> makinalar kullanıldığı için tespiti çoğunlukla kolaylıkla yapılamamaktadır. Sisteme gelen isteklerin gerçek mi saldırı mı olduğu tespit edilemediği için ve bu yüzden IP bazlı engelleme yapılamadığı için güvenlik duvarları bu saldırıları engellemekte yetersizdir. </a:t>
            </a:r>
          </a:p>
        </p:txBody>
      </p:sp>
      <p:pic>
        <p:nvPicPr>
          <p:cNvPr id="4" name="Picture 2" descr="C:\Users\tmyo312\Desktop\ağ temelleri\ddos-attack-fea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3112"/>
            <a:ext cx="971600" cy="94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78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0070C0"/>
                </a:solidFill>
              </a:rPr>
              <a:t>Servis Reddetme </a:t>
            </a:r>
            <a:br>
              <a:rPr lang="tr-TR" dirty="0">
                <a:solidFill>
                  <a:srgbClr val="0070C0"/>
                </a:solidFill>
              </a:rPr>
            </a:br>
            <a:r>
              <a:rPr lang="tr-TR" dirty="0">
                <a:solidFill>
                  <a:srgbClr val="0070C0"/>
                </a:solidFill>
              </a:rPr>
              <a:t>(</a:t>
            </a:r>
            <a:r>
              <a:rPr lang="tr-TR" dirty="0" err="1">
                <a:solidFill>
                  <a:srgbClr val="0070C0"/>
                </a:solidFill>
              </a:rPr>
              <a:t>Denial</a:t>
            </a:r>
            <a:r>
              <a:rPr lang="tr-TR" dirty="0">
                <a:solidFill>
                  <a:srgbClr val="0070C0"/>
                </a:solidFill>
              </a:rPr>
              <a:t> of Service - </a:t>
            </a:r>
            <a:r>
              <a:rPr lang="tr-TR" dirty="0" err="1">
                <a:solidFill>
                  <a:srgbClr val="0070C0"/>
                </a:solidFill>
              </a:rPr>
              <a:t>DoS</a:t>
            </a:r>
            <a:r>
              <a:rPr lang="tr-TR" dirty="0">
                <a:solidFill>
                  <a:srgbClr val="0070C0"/>
                </a:solidFill>
              </a:rPr>
              <a:t> Attack)</a:t>
            </a:r>
          </a:p>
        </p:txBody>
      </p:sp>
      <p:sp>
        <p:nvSpPr>
          <p:cNvPr id="3" name="İçerik Yer Tutucusu 2"/>
          <p:cNvSpPr>
            <a:spLocks noGrp="1"/>
          </p:cNvSpPr>
          <p:nvPr>
            <p:ph idx="1"/>
          </p:nvPr>
        </p:nvSpPr>
        <p:spPr/>
        <p:txBody>
          <a:bodyPr>
            <a:normAutofit lnSpcReduction="10000"/>
          </a:bodyPr>
          <a:lstStyle/>
          <a:p>
            <a:pPr marL="0" indent="0" algn="just">
              <a:buNone/>
            </a:pPr>
            <a:r>
              <a:rPr lang="tr-TR" sz="2100" b="1" dirty="0" err="1">
                <a:latin typeface="Palatino Linotype" panose="02040502050505030304" pitchFamily="18" charset="0"/>
              </a:rPr>
              <a:t>DoS</a:t>
            </a:r>
            <a:r>
              <a:rPr lang="tr-TR" sz="2100" b="1" dirty="0">
                <a:latin typeface="Palatino Linotype" panose="02040502050505030304" pitchFamily="18" charset="0"/>
              </a:rPr>
              <a:t> </a:t>
            </a:r>
            <a:r>
              <a:rPr lang="tr-TR" sz="2100" b="1" dirty="0" smtClean="0">
                <a:latin typeface="Palatino Linotype" panose="02040502050505030304" pitchFamily="18" charset="0"/>
              </a:rPr>
              <a:t>ataklarının </a:t>
            </a:r>
            <a:r>
              <a:rPr lang="tr-TR" sz="2100" b="1" dirty="0">
                <a:latin typeface="Palatino Linotype" panose="02040502050505030304" pitchFamily="18" charset="0"/>
              </a:rPr>
              <a:t>amacı; </a:t>
            </a:r>
            <a:endParaRPr lang="tr-TR" sz="2100" b="1" dirty="0" smtClean="0">
              <a:latin typeface="Palatino Linotype" panose="02040502050505030304" pitchFamily="18" charset="0"/>
            </a:endParaRPr>
          </a:p>
          <a:p>
            <a:pPr algn="just"/>
            <a:r>
              <a:rPr lang="tr-TR" sz="2100" dirty="0" smtClean="0">
                <a:latin typeface="Palatino Linotype" panose="02040502050505030304" pitchFamily="18" charset="0"/>
              </a:rPr>
              <a:t> </a:t>
            </a:r>
            <a:r>
              <a:rPr lang="tr-TR" sz="2100" dirty="0">
                <a:latin typeface="Palatino Linotype" panose="02040502050505030304" pitchFamily="18" charset="0"/>
              </a:rPr>
              <a:t>Sunucuya aşırı istek göndererek sunucunun yükünün aşılması sonucu çalışamaz duruma getirilmesi, </a:t>
            </a:r>
          </a:p>
          <a:p>
            <a:pPr algn="just"/>
            <a:r>
              <a:rPr lang="tr-TR" sz="2100" dirty="0" smtClean="0">
                <a:latin typeface="Palatino Linotype" panose="02040502050505030304" pitchFamily="18" charset="0"/>
              </a:rPr>
              <a:t>Ağa </a:t>
            </a:r>
            <a:r>
              <a:rPr lang="tr-TR" sz="2100" dirty="0">
                <a:latin typeface="Palatino Linotype" panose="02040502050505030304" pitchFamily="18" charset="0"/>
              </a:rPr>
              <a:t>sızmak ve yetkili kullanıcı erişimini engellemek, </a:t>
            </a:r>
          </a:p>
          <a:p>
            <a:pPr algn="just"/>
            <a:r>
              <a:rPr lang="tr-TR" sz="2100" dirty="0" smtClean="0">
                <a:latin typeface="Palatino Linotype" panose="02040502050505030304" pitchFamily="18" charset="0"/>
              </a:rPr>
              <a:t>Önemli </a:t>
            </a:r>
            <a:r>
              <a:rPr lang="tr-TR" sz="2100" dirty="0">
                <a:latin typeface="Palatino Linotype" panose="02040502050505030304" pitchFamily="18" charset="0"/>
              </a:rPr>
              <a:t>bilgileri ele </a:t>
            </a:r>
            <a:r>
              <a:rPr lang="tr-TR" sz="2100" dirty="0" smtClean="0">
                <a:latin typeface="Palatino Linotype" panose="02040502050505030304" pitchFamily="18" charset="0"/>
              </a:rPr>
              <a:t>geçirmek</a:t>
            </a:r>
          </a:p>
          <a:p>
            <a:pPr marL="0" indent="0" algn="just">
              <a:buNone/>
            </a:pPr>
            <a:r>
              <a:rPr lang="tr-TR" sz="2100" b="1" dirty="0" err="1">
                <a:latin typeface="Palatino Linotype" panose="02040502050505030304" pitchFamily="18" charset="0"/>
              </a:rPr>
              <a:t>DoS</a:t>
            </a:r>
            <a:r>
              <a:rPr lang="tr-TR" sz="2100" b="1" dirty="0">
                <a:latin typeface="Palatino Linotype" panose="02040502050505030304" pitchFamily="18" charset="0"/>
              </a:rPr>
              <a:t> atakları </a:t>
            </a:r>
            <a:r>
              <a:rPr lang="tr-TR" sz="2100" b="1" dirty="0" err="1">
                <a:latin typeface="Palatino Linotype" panose="02040502050505030304" pitchFamily="18" charset="0"/>
              </a:rPr>
              <a:t>DoS</a:t>
            </a:r>
            <a:r>
              <a:rPr lang="tr-TR" sz="2100" b="1" dirty="0">
                <a:latin typeface="Palatino Linotype" panose="02040502050505030304" pitchFamily="18" charset="0"/>
              </a:rPr>
              <a:t> ve </a:t>
            </a:r>
            <a:r>
              <a:rPr lang="tr-TR" sz="2100" b="1" dirty="0" err="1">
                <a:latin typeface="Palatino Linotype" panose="02040502050505030304" pitchFamily="18" charset="0"/>
              </a:rPr>
              <a:t>DDoS</a:t>
            </a:r>
            <a:r>
              <a:rPr lang="tr-TR" sz="2100" b="1" dirty="0">
                <a:latin typeface="Palatino Linotype" panose="02040502050505030304" pitchFamily="18" charset="0"/>
              </a:rPr>
              <a:t> olmak üzere 2 başlık altında incelenebilir. </a:t>
            </a:r>
            <a:endParaRPr lang="tr-TR" sz="2100" b="1" dirty="0" smtClean="0">
              <a:latin typeface="Palatino Linotype" panose="02040502050505030304" pitchFamily="18" charset="0"/>
            </a:endParaRPr>
          </a:p>
          <a:p>
            <a:pPr marL="457200" indent="-457200" algn="just">
              <a:buFont typeface="+mj-lt"/>
              <a:buAutoNum type="arabicParenR"/>
            </a:pPr>
            <a:r>
              <a:rPr lang="tr-TR" sz="2100" dirty="0" err="1" smtClean="0">
                <a:latin typeface="Palatino Linotype" panose="02040502050505030304" pitchFamily="18" charset="0"/>
              </a:rPr>
              <a:t>DoS</a:t>
            </a:r>
            <a:r>
              <a:rPr lang="tr-TR" sz="2100" dirty="0" smtClean="0">
                <a:latin typeface="Palatino Linotype" panose="02040502050505030304" pitchFamily="18" charset="0"/>
              </a:rPr>
              <a:t> </a:t>
            </a:r>
            <a:r>
              <a:rPr lang="tr-TR" sz="2100" dirty="0">
                <a:latin typeface="Palatino Linotype" panose="02040502050505030304" pitchFamily="18" charset="0"/>
              </a:rPr>
              <a:t>ataklarında tek bir kaynaktan hedefe saldırılarak sadece </a:t>
            </a:r>
            <a:r>
              <a:rPr lang="tr-TR" sz="2100" dirty="0" smtClean="0">
                <a:latin typeface="Palatino Linotype" panose="02040502050505030304" pitchFamily="18" charset="0"/>
              </a:rPr>
              <a:t>bir paket </a:t>
            </a:r>
            <a:r>
              <a:rPr lang="tr-TR" sz="2100" dirty="0">
                <a:latin typeface="Palatino Linotype" panose="02040502050505030304" pitchFamily="18" charset="0"/>
              </a:rPr>
              <a:t>hedefe gönderilir. </a:t>
            </a:r>
            <a:endParaRPr lang="tr-TR" sz="2100" dirty="0" smtClean="0">
              <a:latin typeface="Palatino Linotype" panose="02040502050505030304" pitchFamily="18" charset="0"/>
            </a:endParaRPr>
          </a:p>
          <a:p>
            <a:pPr marL="457200" indent="-457200" algn="just">
              <a:buFont typeface="+mj-lt"/>
              <a:buAutoNum type="arabicParenR"/>
            </a:pPr>
            <a:r>
              <a:rPr lang="tr-TR" sz="2100" dirty="0" err="1" smtClean="0">
                <a:latin typeface="Palatino Linotype" panose="02040502050505030304" pitchFamily="18" charset="0"/>
              </a:rPr>
              <a:t>DDoS</a:t>
            </a:r>
            <a:r>
              <a:rPr lang="tr-TR" sz="2100" dirty="0" smtClean="0">
                <a:latin typeface="Palatino Linotype" panose="02040502050505030304" pitchFamily="18" charset="0"/>
              </a:rPr>
              <a:t> </a:t>
            </a:r>
            <a:r>
              <a:rPr lang="tr-TR" sz="2100" dirty="0">
                <a:latin typeface="Palatino Linotype" panose="02040502050505030304" pitchFamily="18" charset="0"/>
              </a:rPr>
              <a:t>ataklarında ise </a:t>
            </a:r>
            <a:r>
              <a:rPr lang="tr-TR" sz="2100" dirty="0" err="1">
                <a:latin typeface="Palatino Linotype" panose="02040502050505030304" pitchFamily="18" charset="0"/>
              </a:rPr>
              <a:t>zombie</a:t>
            </a:r>
            <a:r>
              <a:rPr lang="tr-TR" sz="2100" dirty="0">
                <a:latin typeface="Palatino Linotype" panose="02040502050505030304" pitchFamily="18" charset="0"/>
              </a:rPr>
              <a:t> makinalardan hedefe çoklu paket gönderimi gerçekleştirilir. Gönderilen paket sayısı </a:t>
            </a:r>
            <a:r>
              <a:rPr lang="tr-TR" sz="2100" dirty="0" err="1">
                <a:latin typeface="Palatino Linotype" panose="02040502050505030304" pitchFamily="18" charset="0"/>
              </a:rPr>
              <a:t>zombie</a:t>
            </a:r>
            <a:r>
              <a:rPr lang="tr-TR" sz="2100" dirty="0">
                <a:latin typeface="Palatino Linotype" panose="02040502050505030304" pitchFamily="18" charset="0"/>
              </a:rPr>
              <a:t> makine sayısı ile orantılıdır ve çoğunlukla saldırıyı yapan makine tespit edilemez</a:t>
            </a:r>
          </a:p>
        </p:txBody>
      </p:sp>
      <p:pic>
        <p:nvPicPr>
          <p:cNvPr id="4" name="Picture 2" descr="C:\Users\tmyo312\Desktop\ağ temelleri\ddos-attack-fea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3112"/>
            <a:ext cx="971600" cy="94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6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DoS</a:t>
            </a:r>
            <a:r>
              <a:rPr lang="tr-TR" dirty="0">
                <a:solidFill>
                  <a:srgbClr val="0070C0"/>
                </a:solidFill>
              </a:rPr>
              <a:t> Atak Türleri</a:t>
            </a:r>
          </a:p>
        </p:txBody>
      </p:sp>
      <p:sp>
        <p:nvSpPr>
          <p:cNvPr id="3" name="İçerik Yer Tutucusu 2"/>
          <p:cNvSpPr>
            <a:spLocks noGrp="1"/>
          </p:cNvSpPr>
          <p:nvPr>
            <p:ph idx="1"/>
          </p:nvPr>
        </p:nvSpPr>
        <p:spPr>
          <a:xfrm>
            <a:off x="457200" y="1600200"/>
            <a:ext cx="8219256" cy="4525963"/>
          </a:xfrm>
        </p:spPr>
        <p:txBody>
          <a:bodyPr>
            <a:normAutofit/>
          </a:bodyPr>
          <a:lstStyle/>
          <a:p>
            <a:pPr algn="just">
              <a:buFont typeface="Wingdings" panose="05000000000000000000" pitchFamily="2" charset="2"/>
              <a:buChar char="ü"/>
            </a:pPr>
            <a:r>
              <a:rPr lang="tr-TR" sz="2000" b="1" dirty="0" err="1">
                <a:latin typeface="Palatino Linotype" panose="02040502050505030304" pitchFamily="18" charset="0"/>
              </a:rPr>
              <a:t>Smurf</a:t>
            </a:r>
            <a:r>
              <a:rPr lang="tr-TR" sz="2000" b="1" dirty="0">
                <a:latin typeface="Palatino Linotype" panose="02040502050505030304" pitchFamily="18" charset="0"/>
              </a:rPr>
              <a:t>: </a:t>
            </a:r>
            <a:r>
              <a:rPr lang="tr-TR" sz="2000" dirty="0">
                <a:latin typeface="Palatino Linotype" panose="02040502050505030304" pitchFamily="18" charset="0"/>
              </a:rPr>
              <a:t>Hedef alınan sunucudan bağlı olduğu ağın yayın adresine ICMP isteği </a:t>
            </a:r>
            <a:r>
              <a:rPr lang="tr-TR" sz="2000" dirty="0" smtClean="0">
                <a:latin typeface="Palatino Linotype" panose="02040502050505030304" pitchFamily="18" charset="0"/>
              </a:rPr>
              <a:t>gönderilir </a:t>
            </a:r>
            <a:r>
              <a:rPr lang="tr-TR" sz="2000" dirty="0">
                <a:latin typeface="Palatino Linotype" panose="02040502050505030304" pitchFamily="18" charset="0"/>
              </a:rPr>
              <a:t>ve </a:t>
            </a:r>
            <a:r>
              <a:rPr lang="tr-TR" sz="2000" dirty="0" smtClean="0">
                <a:latin typeface="Palatino Linotype" panose="02040502050505030304" pitchFamily="18" charset="0"/>
              </a:rPr>
              <a:t>ağdaki </a:t>
            </a:r>
            <a:r>
              <a:rPr lang="tr-TR" sz="2000" dirty="0">
                <a:latin typeface="Palatino Linotype" panose="02040502050505030304" pitchFamily="18" charset="0"/>
              </a:rPr>
              <a:t>tüm bilgisayarlardan </a:t>
            </a:r>
            <a:r>
              <a:rPr lang="tr-TR" sz="2000" dirty="0" smtClean="0">
                <a:latin typeface="Palatino Linotype" panose="02040502050505030304" pitchFamily="18" charset="0"/>
              </a:rPr>
              <a:t>sunucuya </a:t>
            </a:r>
            <a:r>
              <a:rPr lang="tr-TR" sz="2000" dirty="0">
                <a:latin typeface="Palatino Linotype" panose="02040502050505030304" pitchFamily="18" charset="0"/>
              </a:rPr>
              <a:t>cevap gelir. Bu saldırı </a:t>
            </a:r>
            <a:r>
              <a:rPr lang="tr-TR" sz="2000" dirty="0" err="1" smtClean="0">
                <a:latin typeface="Palatino Linotype" panose="02040502050505030304" pitchFamily="18" charset="0"/>
              </a:rPr>
              <a:t>zombiler</a:t>
            </a:r>
            <a:r>
              <a:rPr lang="tr-TR" sz="2000" dirty="0" smtClean="0">
                <a:latin typeface="Palatino Linotype" panose="02040502050505030304" pitchFamily="18" charset="0"/>
              </a:rPr>
              <a:t> </a:t>
            </a:r>
            <a:r>
              <a:rPr lang="tr-TR" sz="2000" dirty="0">
                <a:latin typeface="Palatino Linotype" panose="02040502050505030304" pitchFamily="18" charset="0"/>
              </a:rPr>
              <a:t>üzerinden gerçekleştirilirken ICMP paketinde yer alan kaynak adresi değiştirilerek paket </a:t>
            </a:r>
            <a:r>
              <a:rPr lang="tr-TR" sz="2000" dirty="0" err="1" smtClean="0">
                <a:latin typeface="Palatino Linotype" panose="02040502050505030304" pitchFamily="18" charset="0"/>
              </a:rPr>
              <a:t>zombi</a:t>
            </a:r>
            <a:r>
              <a:rPr lang="tr-TR" sz="2000" dirty="0" smtClean="0">
                <a:latin typeface="Palatino Linotype" panose="02040502050505030304" pitchFamily="18" charset="0"/>
              </a:rPr>
              <a:t> </a:t>
            </a:r>
            <a:r>
              <a:rPr lang="tr-TR" sz="2000" dirty="0">
                <a:latin typeface="Palatino Linotype" panose="02040502050505030304" pitchFamily="18" charset="0"/>
              </a:rPr>
              <a:t>makinelere gönderilir ve </a:t>
            </a:r>
            <a:r>
              <a:rPr lang="tr-TR" sz="2000" dirty="0" err="1">
                <a:latin typeface="Palatino Linotype" panose="02040502050505030304" pitchFamily="18" charset="0"/>
              </a:rPr>
              <a:t>zombiler</a:t>
            </a:r>
            <a:r>
              <a:rPr lang="tr-TR" sz="2000" dirty="0">
                <a:latin typeface="Palatino Linotype" panose="02040502050505030304" pitchFamily="18" charset="0"/>
              </a:rPr>
              <a:t> paketi hedefe yollar. Hedefe gelen bir sürü cevap sonucu hedef makine yoğunluk nedeni ile kullanılmaz hale gelir. </a:t>
            </a:r>
          </a:p>
          <a:p>
            <a:pPr algn="just">
              <a:buFont typeface="Wingdings" panose="05000000000000000000" pitchFamily="2" charset="2"/>
              <a:buChar char="ü"/>
            </a:pPr>
            <a:r>
              <a:rPr lang="tr-TR" sz="2000" b="1" dirty="0" err="1">
                <a:latin typeface="Palatino Linotype" panose="02040502050505030304" pitchFamily="18" charset="0"/>
              </a:rPr>
              <a:t>Fraggle</a:t>
            </a:r>
            <a:r>
              <a:rPr lang="tr-TR" sz="2000" b="1" dirty="0">
                <a:latin typeface="Palatino Linotype" panose="02040502050505030304" pitchFamily="18" charset="0"/>
              </a:rPr>
              <a:t>: </a:t>
            </a:r>
            <a:r>
              <a:rPr lang="tr-TR" sz="2000" dirty="0" err="1">
                <a:latin typeface="Palatino Linotype" panose="02040502050505030304" pitchFamily="18" charset="0"/>
              </a:rPr>
              <a:t>Smurf</a:t>
            </a:r>
            <a:r>
              <a:rPr lang="tr-TR" sz="2000" dirty="0">
                <a:latin typeface="Palatino Linotype" panose="02040502050505030304" pitchFamily="18" charset="0"/>
              </a:rPr>
              <a:t> ile aynı çalışma mantığına sahip olup </a:t>
            </a:r>
            <a:r>
              <a:rPr lang="tr-TR" sz="2000" dirty="0" err="1">
                <a:latin typeface="Palatino Linotype" panose="02040502050505030304" pitchFamily="18" charset="0"/>
              </a:rPr>
              <a:t>smurf</a:t>
            </a:r>
            <a:r>
              <a:rPr lang="tr-TR" sz="2000" dirty="0">
                <a:latin typeface="Palatino Linotype" panose="02040502050505030304" pitchFamily="18" charset="0"/>
              </a:rPr>
              <a:t> TCP kullanırken </a:t>
            </a:r>
            <a:r>
              <a:rPr lang="tr-TR" sz="2000" dirty="0" err="1">
                <a:latin typeface="Palatino Linotype" panose="02040502050505030304" pitchFamily="18" charset="0"/>
              </a:rPr>
              <a:t>fraggle</a:t>
            </a:r>
            <a:r>
              <a:rPr lang="tr-TR" sz="2000" dirty="0">
                <a:latin typeface="Palatino Linotype" panose="02040502050505030304" pitchFamily="18" charset="0"/>
              </a:rPr>
              <a:t> UDP kullanır. </a:t>
            </a:r>
          </a:p>
          <a:p>
            <a:pPr algn="just">
              <a:buFont typeface="Wingdings" panose="05000000000000000000" pitchFamily="2" charset="2"/>
              <a:buChar char="ü"/>
            </a:pPr>
            <a:r>
              <a:rPr lang="tr-TR" sz="2000" b="1" dirty="0" err="1">
                <a:latin typeface="Palatino Linotype" panose="02040502050505030304" pitchFamily="18" charset="0"/>
              </a:rPr>
              <a:t>Ping</a:t>
            </a:r>
            <a:r>
              <a:rPr lang="tr-TR" sz="2000" b="1" dirty="0">
                <a:latin typeface="Palatino Linotype" panose="02040502050505030304" pitchFamily="18" charset="0"/>
              </a:rPr>
              <a:t> </a:t>
            </a:r>
            <a:r>
              <a:rPr lang="tr-TR" sz="2000" b="1" dirty="0" err="1">
                <a:latin typeface="Palatino Linotype" panose="02040502050505030304" pitchFamily="18" charset="0"/>
              </a:rPr>
              <a:t>Flood</a:t>
            </a:r>
            <a:r>
              <a:rPr lang="tr-TR" sz="2000" b="1" dirty="0">
                <a:latin typeface="Palatino Linotype" panose="02040502050505030304" pitchFamily="18" charset="0"/>
              </a:rPr>
              <a:t> (</a:t>
            </a:r>
            <a:r>
              <a:rPr lang="tr-TR" sz="2000" b="1" dirty="0" err="1">
                <a:latin typeface="Palatino Linotype" panose="02040502050505030304" pitchFamily="18" charset="0"/>
              </a:rPr>
              <a:t>flood</a:t>
            </a:r>
            <a:r>
              <a:rPr lang="tr-TR" sz="2000" b="1" dirty="0">
                <a:latin typeface="Palatino Linotype" panose="02040502050505030304" pitchFamily="18" charset="0"/>
              </a:rPr>
              <a:t>=baskın, bombardıman): </a:t>
            </a:r>
            <a:r>
              <a:rPr lang="tr-TR" sz="2000" dirty="0">
                <a:latin typeface="Palatino Linotype" panose="02040502050505030304" pitchFamily="18" charset="0"/>
              </a:rPr>
              <a:t>Hedef sistemi çalışamaz duruma getirmek için hedefe sonsuz sayıda ICMP paketi gönderilir. Saldırının başarılı olabilmesi için hedefin bant genişliğinin saldırganın bant genişliğinden düşük olması gerekir. </a:t>
            </a:r>
          </a:p>
        </p:txBody>
      </p:sp>
      <p:pic>
        <p:nvPicPr>
          <p:cNvPr id="1026" name="Picture 2" descr="C:\Users\tmyo312\Desktop\ağ temelleri\ddos-attack-fea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2401" y="185086"/>
            <a:ext cx="1483138" cy="144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6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myo312\Desktop\ağ temelleri\ddos-attack-fea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1304" y="4653136"/>
            <a:ext cx="1483138" cy="1440457"/>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err="1">
                <a:solidFill>
                  <a:srgbClr val="0070C0"/>
                </a:solidFill>
              </a:rPr>
              <a:t>DoS</a:t>
            </a:r>
            <a:r>
              <a:rPr lang="tr-TR" dirty="0">
                <a:solidFill>
                  <a:srgbClr val="0070C0"/>
                </a:solidFill>
              </a:rPr>
              <a:t> Atak Türleri</a:t>
            </a: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ü"/>
            </a:pPr>
            <a:r>
              <a:rPr lang="tr-TR" sz="2100" b="1" dirty="0" err="1">
                <a:latin typeface="Palatino Linotype" panose="02040502050505030304" pitchFamily="18" charset="0"/>
              </a:rPr>
              <a:t>Buffer</a:t>
            </a:r>
            <a:r>
              <a:rPr lang="tr-TR" sz="2100" b="1" dirty="0">
                <a:latin typeface="Palatino Linotype" panose="02040502050505030304" pitchFamily="18" charset="0"/>
              </a:rPr>
              <a:t> </a:t>
            </a:r>
            <a:r>
              <a:rPr lang="tr-TR" sz="2100" b="1" dirty="0" err="1" smtClean="0">
                <a:latin typeface="Palatino Linotype" panose="02040502050505030304" pitchFamily="18" charset="0"/>
              </a:rPr>
              <a:t>Overflow</a:t>
            </a:r>
            <a:r>
              <a:rPr lang="tr-TR" sz="2100" b="1" dirty="0" smtClean="0">
                <a:latin typeface="Palatino Linotype" panose="02040502050505030304" pitchFamily="18" charset="0"/>
              </a:rPr>
              <a:t>: </a:t>
            </a:r>
            <a:r>
              <a:rPr lang="tr-TR" sz="2100" dirty="0" err="1" smtClean="0">
                <a:latin typeface="Palatino Linotype" panose="02040502050505030304" pitchFamily="18" charset="0"/>
              </a:rPr>
              <a:t>Buffer</a:t>
            </a:r>
            <a:r>
              <a:rPr lang="tr-TR" sz="2100" dirty="0" smtClean="0">
                <a:latin typeface="Palatino Linotype" panose="02040502050505030304" pitchFamily="18" charset="0"/>
              </a:rPr>
              <a:t> </a:t>
            </a:r>
            <a:r>
              <a:rPr lang="tr-TR" sz="2100" dirty="0" err="1">
                <a:latin typeface="Palatino Linotype" panose="02040502050505030304" pitchFamily="18" charset="0"/>
              </a:rPr>
              <a:t>Overflow</a:t>
            </a:r>
            <a:r>
              <a:rPr lang="tr-TR" sz="2100" dirty="0">
                <a:latin typeface="Palatino Linotype" panose="02040502050505030304" pitchFamily="18" charset="0"/>
              </a:rPr>
              <a:t>, sistemlere ayrılan </a:t>
            </a:r>
            <a:r>
              <a:rPr lang="tr-TR" sz="2100" dirty="0" err="1">
                <a:latin typeface="Palatino Linotype" panose="02040502050505030304" pitchFamily="18" charset="0"/>
              </a:rPr>
              <a:t>buffer'ların</a:t>
            </a:r>
            <a:r>
              <a:rPr lang="tr-TR" sz="2100" dirty="0">
                <a:latin typeface="Palatino Linotype" panose="02040502050505030304" pitchFamily="18" charset="0"/>
              </a:rPr>
              <a:t> kapasitesinden daha fazla veri göndererek sistemin bozulması veya iletişimin engellenmesidir.</a:t>
            </a:r>
            <a:endParaRPr lang="tr-TR" sz="2100" b="1" dirty="0" smtClean="0">
              <a:latin typeface="Palatino Linotype" panose="02040502050505030304" pitchFamily="18" charset="0"/>
            </a:endParaRPr>
          </a:p>
          <a:p>
            <a:pPr>
              <a:buFont typeface="Wingdings" panose="05000000000000000000" pitchFamily="2" charset="2"/>
              <a:buChar char="ü"/>
            </a:pPr>
            <a:r>
              <a:rPr lang="tr-TR" sz="2100" b="1" dirty="0" err="1" smtClean="0">
                <a:latin typeface="Palatino Linotype" panose="02040502050505030304" pitchFamily="18" charset="0"/>
              </a:rPr>
              <a:t>Ping</a:t>
            </a:r>
            <a:r>
              <a:rPr lang="tr-TR" sz="2100" b="1" dirty="0" smtClean="0">
                <a:latin typeface="Palatino Linotype" panose="02040502050505030304" pitchFamily="18" charset="0"/>
              </a:rPr>
              <a:t>-of-</a:t>
            </a:r>
            <a:r>
              <a:rPr lang="tr-TR" sz="2100" b="1" dirty="0" err="1" smtClean="0">
                <a:latin typeface="Palatino Linotype" panose="02040502050505030304" pitchFamily="18" charset="0"/>
              </a:rPr>
              <a:t>Death</a:t>
            </a:r>
            <a:r>
              <a:rPr lang="tr-TR" sz="2100" b="1" dirty="0">
                <a:latin typeface="Palatino Linotype" panose="02040502050505030304" pitchFamily="18" charset="0"/>
              </a:rPr>
              <a:t>: </a:t>
            </a:r>
            <a:r>
              <a:rPr lang="tr-TR" sz="2100" dirty="0" err="1" smtClean="0">
                <a:latin typeface="Palatino Linotype" panose="02040502050505030304" pitchFamily="18" charset="0"/>
              </a:rPr>
              <a:t>Ping</a:t>
            </a:r>
            <a:r>
              <a:rPr lang="tr-TR" sz="2100" dirty="0" smtClean="0">
                <a:latin typeface="Palatino Linotype" panose="02040502050505030304" pitchFamily="18" charset="0"/>
              </a:rPr>
              <a:t>-of-</a:t>
            </a:r>
            <a:r>
              <a:rPr lang="tr-TR" sz="2100" dirty="0" err="1" smtClean="0">
                <a:latin typeface="Palatino Linotype" panose="02040502050505030304" pitchFamily="18" charset="0"/>
              </a:rPr>
              <a:t>Death</a:t>
            </a:r>
            <a:r>
              <a:rPr lang="tr-TR" sz="2100" dirty="0" smtClean="0">
                <a:latin typeface="Palatino Linotype" panose="02040502050505030304" pitchFamily="18" charset="0"/>
              </a:rPr>
              <a:t> </a:t>
            </a:r>
            <a:r>
              <a:rPr lang="tr-TR" sz="2100" dirty="0">
                <a:latin typeface="Palatino Linotype" panose="02040502050505030304" pitchFamily="18" charset="0"/>
              </a:rPr>
              <a:t>ise </a:t>
            </a:r>
            <a:r>
              <a:rPr lang="tr-TR" sz="2100" dirty="0" err="1">
                <a:latin typeface="Palatino Linotype" panose="02040502050505030304" pitchFamily="18" charset="0"/>
              </a:rPr>
              <a:t>ping</a:t>
            </a:r>
            <a:r>
              <a:rPr lang="tr-TR" sz="2100" dirty="0">
                <a:latin typeface="Palatino Linotype" panose="02040502050505030304" pitchFamily="18" charset="0"/>
              </a:rPr>
              <a:t> işleminde büyük boyutlu paketler gönderir. Birçok işletim sistemi büyük boyutlu gelen </a:t>
            </a:r>
            <a:r>
              <a:rPr lang="tr-TR" sz="2100" dirty="0" err="1">
                <a:latin typeface="Palatino Linotype" panose="02040502050505030304" pitchFamily="18" charset="0"/>
              </a:rPr>
              <a:t>ping</a:t>
            </a:r>
            <a:r>
              <a:rPr lang="tr-TR" sz="2100" dirty="0">
                <a:latin typeface="Palatino Linotype" panose="02040502050505030304" pitchFamily="18" charset="0"/>
              </a:rPr>
              <a:t> paketlerini anlayamadığı için cevap veremez duruma gelip kullanılan sistemin çökmesine neden olur. </a:t>
            </a:r>
          </a:p>
          <a:p>
            <a:pPr>
              <a:buFont typeface="Wingdings" panose="05000000000000000000" pitchFamily="2" charset="2"/>
              <a:buChar char="ü"/>
            </a:pPr>
            <a:r>
              <a:rPr lang="tr-TR" sz="2100" b="1" dirty="0">
                <a:latin typeface="Palatino Linotype" panose="02040502050505030304" pitchFamily="18" charset="0"/>
              </a:rPr>
              <a:t>Land Atak: </a:t>
            </a:r>
            <a:r>
              <a:rPr lang="tr-TR" sz="2100" dirty="0">
                <a:latin typeface="Palatino Linotype" panose="02040502050505030304" pitchFamily="18" charset="0"/>
              </a:rPr>
              <a:t>Bu atak türünde paket içerisindeki kaynak ve hedef IP adresleri değiştirilerek her ikisi de hedefin IP adresini içerir. Hedef kendisine gelen paketi yani kendisini sürekli cevaplayarak sistemin çökmesine  neden olur. </a:t>
            </a:r>
            <a:endParaRPr lang="tr-TR" sz="2100" dirty="0" smtClean="0">
              <a:latin typeface="Palatino Linotype" panose="02040502050505030304" pitchFamily="18" charset="0"/>
            </a:endParaRPr>
          </a:p>
        </p:txBody>
      </p:sp>
      <p:pic>
        <p:nvPicPr>
          <p:cNvPr id="4" name="Picture 2" descr="C:\Users\tmyo312\Desktop\ağ temelleri\ddos-attack-fea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6632"/>
            <a:ext cx="1483138" cy="144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7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DoS</a:t>
            </a:r>
            <a:r>
              <a:rPr lang="tr-TR" dirty="0">
                <a:solidFill>
                  <a:srgbClr val="0070C0"/>
                </a:solidFill>
              </a:rPr>
              <a:t> Atak Türleri</a:t>
            </a:r>
            <a:endParaRPr lang="tr-TR" dirty="0"/>
          </a:p>
        </p:txBody>
      </p:sp>
      <p:sp>
        <p:nvSpPr>
          <p:cNvPr id="3" name="İçerik Yer Tutucusu 2"/>
          <p:cNvSpPr>
            <a:spLocks noGrp="1"/>
          </p:cNvSpPr>
          <p:nvPr>
            <p:ph idx="1"/>
          </p:nvPr>
        </p:nvSpPr>
        <p:spPr>
          <a:xfrm>
            <a:off x="35496" y="1196752"/>
            <a:ext cx="4834880" cy="4525963"/>
          </a:xfrm>
        </p:spPr>
        <p:txBody>
          <a:bodyPr>
            <a:normAutofit lnSpcReduction="10000"/>
          </a:bodyPr>
          <a:lstStyle/>
          <a:p>
            <a:pPr algn="just">
              <a:buFont typeface="Wingdings" panose="05000000000000000000" pitchFamily="2" charset="2"/>
              <a:buChar char="ü"/>
            </a:pPr>
            <a:r>
              <a:rPr lang="tr-TR" sz="2100" b="1" dirty="0">
                <a:latin typeface="Palatino Linotype" panose="02040502050505030304" pitchFamily="18" charset="0"/>
              </a:rPr>
              <a:t>DNS </a:t>
            </a:r>
            <a:r>
              <a:rPr lang="tr-TR" sz="2100" b="1" dirty="0" err="1">
                <a:latin typeface="Palatino Linotype" panose="02040502050505030304" pitchFamily="18" charset="0"/>
              </a:rPr>
              <a:t>Poisoning</a:t>
            </a:r>
            <a:r>
              <a:rPr lang="tr-TR" sz="2100" b="1" dirty="0">
                <a:latin typeface="Palatino Linotype" panose="02040502050505030304" pitchFamily="18" charset="0"/>
              </a:rPr>
              <a:t>: </a:t>
            </a:r>
            <a:r>
              <a:rPr lang="tr-TR" sz="2100" dirty="0">
                <a:latin typeface="Palatino Linotype" panose="02040502050505030304" pitchFamily="18" charset="0"/>
              </a:rPr>
              <a:t>DNS kayıtlarının bozularak istemcilerin isteklerinin başka sunuculara yönlendirilmesi sağlanır. Yönlendirme sırasında istemci makineye </a:t>
            </a:r>
            <a:r>
              <a:rPr lang="tr-TR" sz="2100" dirty="0" err="1">
                <a:latin typeface="Palatino Linotype" panose="02040502050505030304" pitchFamily="18" charset="0"/>
              </a:rPr>
              <a:t>worm</a:t>
            </a:r>
            <a:r>
              <a:rPr lang="tr-TR" sz="2100" dirty="0">
                <a:latin typeface="Palatino Linotype" panose="02040502050505030304" pitchFamily="18" charset="0"/>
              </a:rPr>
              <a:t> ve </a:t>
            </a:r>
            <a:r>
              <a:rPr lang="tr-TR" sz="2100" dirty="0" err="1">
                <a:latin typeface="Palatino Linotype" panose="02040502050505030304" pitchFamily="18" charset="0"/>
              </a:rPr>
              <a:t>spyware</a:t>
            </a:r>
            <a:r>
              <a:rPr lang="tr-TR" sz="2100" dirty="0">
                <a:latin typeface="Palatino Linotype" panose="02040502050505030304" pitchFamily="18" charset="0"/>
              </a:rPr>
              <a:t> gibi zararlı kodların yüklenmesi sağlanır. </a:t>
            </a:r>
            <a:endParaRPr lang="tr-TR" sz="2100" dirty="0" smtClean="0">
              <a:latin typeface="Palatino Linotype" panose="02040502050505030304" pitchFamily="18" charset="0"/>
            </a:endParaRPr>
          </a:p>
          <a:p>
            <a:pPr algn="just">
              <a:buFont typeface="Wingdings" panose="05000000000000000000" pitchFamily="2" charset="2"/>
              <a:buChar char="ü"/>
            </a:pPr>
            <a:r>
              <a:rPr lang="tr-TR" sz="2100" b="1" dirty="0" err="1" smtClean="0">
                <a:latin typeface="Palatino Linotype" panose="02040502050505030304" pitchFamily="18" charset="0"/>
              </a:rPr>
              <a:t>Permanent</a:t>
            </a:r>
            <a:r>
              <a:rPr lang="tr-TR" sz="2100" b="1" dirty="0" smtClean="0">
                <a:latin typeface="Palatino Linotype" panose="02040502050505030304" pitchFamily="18" charset="0"/>
              </a:rPr>
              <a:t> </a:t>
            </a:r>
            <a:r>
              <a:rPr lang="tr-TR" sz="2100" b="1" dirty="0" err="1">
                <a:latin typeface="Palatino Linotype" panose="02040502050505030304" pitchFamily="18" charset="0"/>
              </a:rPr>
              <a:t>DoS</a:t>
            </a:r>
            <a:r>
              <a:rPr lang="tr-TR" sz="2100" b="1" dirty="0">
                <a:latin typeface="Palatino Linotype" panose="02040502050505030304" pitchFamily="18" charset="0"/>
              </a:rPr>
              <a:t> Atakları: </a:t>
            </a:r>
            <a:r>
              <a:rPr lang="tr-TR" sz="2100" dirty="0" err="1">
                <a:latin typeface="Palatino Linotype" panose="02040502050505030304" pitchFamily="18" charset="0"/>
              </a:rPr>
              <a:t>PDoS</a:t>
            </a:r>
            <a:r>
              <a:rPr lang="tr-TR" sz="2100" dirty="0">
                <a:latin typeface="Palatino Linotype" panose="02040502050505030304" pitchFamily="18" charset="0"/>
              </a:rPr>
              <a:t> saldırıları ağ üzerindeki sunucu veya başka bir bilgisayarı hedef almak yerine ağdaki bir yazıcı, </a:t>
            </a:r>
            <a:r>
              <a:rPr lang="tr-TR" sz="2100" dirty="0" err="1">
                <a:latin typeface="Palatino Linotype" panose="02040502050505030304" pitchFamily="18" charset="0"/>
              </a:rPr>
              <a:t>router</a:t>
            </a:r>
            <a:r>
              <a:rPr lang="tr-TR" sz="2100" dirty="0">
                <a:latin typeface="Palatino Linotype" panose="02040502050505030304" pitchFamily="18" charset="0"/>
              </a:rPr>
              <a:t> gibi ağ cihazını hedef alır. Saldırının amacı bu tür cihazlar içerisindeki firmware yazılımını bozmaktır. </a:t>
            </a:r>
          </a:p>
        </p:txBody>
      </p:sp>
      <p:pic>
        <p:nvPicPr>
          <p:cNvPr id="2050" name="Picture 2" descr="C:\Users\tmyo312\Desktop\ağ temelleri\Ddos-attack-e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72554"/>
            <a:ext cx="4211960" cy="28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6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err="1">
                <a:solidFill>
                  <a:srgbClr val="0070C0"/>
                </a:solidFill>
                <a:latin typeface="Palatino Linotype" panose="02040502050505030304" pitchFamily="18" charset="0"/>
              </a:rPr>
              <a:t>DoS</a:t>
            </a:r>
            <a:r>
              <a:rPr lang="tr-TR" sz="3600" dirty="0">
                <a:solidFill>
                  <a:srgbClr val="0070C0"/>
                </a:solidFill>
                <a:latin typeface="Palatino Linotype" panose="02040502050505030304" pitchFamily="18" charset="0"/>
              </a:rPr>
              <a:t>/</a:t>
            </a:r>
            <a:r>
              <a:rPr lang="tr-TR" sz="3600" dirty="0" err="1">
                <a:solidFill>
                  <a:srgbClr val="0070C0"/>
                </a:solidFill>
                <a:latin typeface="Palatino Linotype" panose="02040502050505030304" pitchFamily="18" charset="0"/>
              </a:rPr>
              <a:t>DDoS</a:t>
            </a:r>
            <a:r>
              <a:rPr lang="tr-TR" sz="3600" dirty="0">
                <a:solidFill>
                  <a:srgbClr val="0070C0"/>
                </a:solidFill>
                <a:latin typeface="Palatino Linotype" panose="02040502050505030304" pitchFamily="18" charset="0"/>
              </a:rPr>
              <a:t> Ataklarını Engelleme ve Saldırı Kaynağı Tespiti</a:t>
            </a:r>
            <a:endParaRPr lang="tr-TR" sz="3600" dirty="0">
              <a:solidFill>
                <a:srgbClr val="0070C0"/>
              </a:solidFill>
            </a:endParaRPr>
          </a:p>
        </p:txBody>
      </p:sp>
      <p:sp>
        <p:nvSpPr>
          <p:cNvPr id="3" name="İçerik Yer Tutucusu 2"/>
          <p:cNvSpPr>
            <a:spLocks noGrp="1"/>
          </p:cNvSpPr>
          <p:nvPr>
            <p:ph idx="1"/>
          </p:nvPr>
        </p:nvSpPr>
        <p:spPr/>
        <p:txBody>
          <a:bodyPr>
            <a:normAutofit fontScale="62500" lnSpcReduction="20000"/>
          </a:bodyPr>
          <a:lstStyle/>
          <a:p>
            <a:pPr marL="0" indent="0">
              <a:buNone/>
            </a:pPr>
            <a:r>
              <a:rPr lang="tr-TR" dirty="0" smtClean="0">
                <a:latin typeface="Palatino Linotype" panose="02040502050505030304" pitchFamily="18" charset="0"/>
              </a:rPr>
              <a:t>Sistem </a:t>
            </a:r>
            <a:r>
              <a:rPr lang="tr-TR" dirty="0">
                <a:latin typeface="Palatino Linotype" panose="02040502050505030304" pitchFamily="18" charset="0"/>
              </a:rPr>
              <a:t>güvenliği için </a:t>
            </a:r>
            <a:r>
              <a:rPr lang="tr-TR" dirty="0" err="1">
                <a:latin typeface="Palatino Linotype" panose="02040502050505030304" pitchFamily="18" charset="0"/>
              </a:rPr>
              <a:t>DoS</a:t>
            </a:r>
            <a:r>
              <a:rPr lang="tr-TR" dirty="0">
                <a:latin typeface="Palatino Linotype" panose="02040502050505030304" pitchFamily="18" charset="0"/>
              </a:rPr>
              <a:t> ataklarının analizlerinin iyi yapılması ve saldırı kaynağının tespit edilmesi gerekmektedir. </a:t>
            </a:r>
            <a:r>
              <a:rPr lang="tr-TR" dirty="0" err="1">
                <a:latin typeface="Palatino Linotype" panose="02040502050505030304" pitchFamily="18" charset="0"/>
              </a:rPr>
              <a:t>DoS</a:t>
            </a:r>
            <a:r>
              <a:rPr lang="tr-TR" dirty="0">
                <a:latin typeface="Palatino Linotype" panose="02040502050505030304" pitchFamily="18" charset="0"/>
              </a:rPr>
              <a:t> </a:t>
            </a:r>
            <a:r>
              <a:rPr lang="tr-TR" dirty="0" smtClean="0">
                <a:latin typeface="Palatino Linotype" panose="02040502050505030304" pitchFamily="18" charset="0"/>
              </a:rPr>
              <a:t>ataklarında </a:t>
            </a:r>
            <a:r>
              <a:rPr lang="tr-TR" dirty="0">
                <a:latin typeface="Palatino Linotype" panose="02040502050505030304" pitchFamily="18" charset="0"/>
              </a:rPr>
              <a:t>ilk akla gelen bağlantı hızında düşme ve mail gönderme alma gibi problemlerdir. Ancak bu sorunları sadece </a:t>
            </a:r>
            <a:r>
              <a:rPr lang="tr-TR" dirty="0" err="1">
                <a:latin typeface="Palatino Linotype" panose="02040502050505030304" pitchFamily="18" charset="0"/>
              </a:rPr>
              <a:t>DoS</a:t>
            </a:r>
            <a:r>
              <a:rPr lang="tr-TR" dirty="0">
                <a:latin typeface="Palatino Linotype" panose="02040502050505030304" pitchFamily="18" charset="0"/>
              </a:rPr>
              <a:t> ataklarına bağlamak doğru değildir. Sistemden kaynaklı sorunlardan da kaynaklanabilir. </a:t>
            </a:r>
            <a:endParaRPr lang="tr-TR" dirty="0" smtClean="0">
              <a:latin typeface="Palatino Linotype" panose="02040502050505030304" pitchFamily="18" charset="0"/>
            </a:endParaRPr>
          </a:p>
          <a:p>
            <a:pPr>
              <a:buFont typeface="Wingdings" panose="05000000000000000000" pitchFamily="2" charset="2"/>
              <a:buChar char="Ø"/>
            </a:pPr>
            <a:r>
              <a:rPr lang="tr-TR" dirty="0" err="1" smtClean="0">
                <a:latin typeface="Palatino Linotype" panose="02040502050505030304" pitchFamily="18" charset="0"/>
              </a:rPr>
              <a:t>DoS</a:t>
            </a:r>
            <a:r>
              <a:rPr lang="tr-TR" dirty="0" smtClean="0">
                <a:latin typeface="Palatino Linotype" panose="02040502050505030304" pitchFamily="18" charset="0"/>
              </a:rPr>
              <a:t> </a:t>
            </a:r>
            <a:r>
              <a:rPr lang="tr-TR" dirty="0">
                <a:latin typeface="Palatino Linotype" panose="02040502050505030304" pitchFamily="18" charset="0"/>
              </a:rPr>
              <a:t>saldırılarını karşı korunmak için çoğunlukla trafik sınırlama ve istekleri cevaplama araçları gibi saldırı tespit sistemlerinin kombinasyonu kullanılır. </a:t>
            </a:r>
            <a:endParaRPr lang="tr-TR" dirty="0" smtClean="0">
              <a:latin typeface="Palatino Linotype" panose="02040502050505030304" pitchFamily="18" charset="0"/>
            </a:endParaRPr>
          </a:p>
          <a:p>
            <a:pPr>
              <a:buFont typeface="Wingdings" panose="05000000000000000000" pitchFamily="2" charset="2"/>
              <a:buChar char="Ø"/>
            </a:pPr>
            <a:r>
              <a:rPr lang="tr-TR" dirty="0" smtClean="0">
                <a:latin typeface="Palatino Linotype" panose="02040502050505030304" pitchFamily="18" charset="0"/>
              </a:rPr>
              <a:t>Firewall </a:t>
            </a:r>
            <a:r>
              <a:rPr lang="tr-TR" dirty="0">
                <a:latin typeface="Palatino Linotype" panose="02040502050505030304" pitchFamily="18" charset="0"/>
              </a:rPr>
              <a:t>(port ve IP adreslerine izin verir veya reddeder), </a:t>
            </a:r>
            <a:r>
              <a:rPr lang="tr-TR" dirty="0" err="1">
                <a:latin typeface="Palatino Linotype" panose="02040502050505030304" pitchFamily="18" charset="0"/>
              </a:rPr>
              <a:t>switch</a:t>
            </a:r>
            <a:r>
              <a:rPr lang="tr-TR" dirty="0">
                <a:latin typeface="Palatino Linotype" panose="02040502050505030304" pitchFamily="18" charset="0"/>
              </a:rPr>
              <a:t> (bazı türlerinde yer alan hız sınırlama ve ACL-erişim kontrol listesi ile paket inceleme, filtreleme, hız sınırlama gibi özelliklere sahiptir), </a:t>
            </a:r>
            <a:r>
              <a:rPr lang="tr-TR" dirty="0" err="1">
                <a:latin typeface="Palatino Linotype" panose="02040502050505030304" pitchFamily="18" charset="0"/>
              </a:rPr>
              <a:t>router</a:t>
            </a:r>
            <a:r>
              <a:rPr lang="tr-TR" dirty="0">
                <a:latin typeface="Palatino Linotype" panose="02040502050505030304" pitchFamily="18" charset="0"/>
              </a:rPr>
              <a:t> (</a:t>
            </a:r>
            <a:r>
              <a:rPr lang="tr-TR" dirty="0" err="1">
                <a:latin typeface="Palatino Linotype" panose="02040502050505030304" pitchFamily="18" charset="0"/>
              </a:rPr>
              <a:t>switch'de</a:t>
            </a:r>
            <a:r>
              <a:rPr lang="tr-TR" dirty="0">
                <a:latin typeface="Palatino Linotype" panose="02040502050505030304" pitchFamily="18" charset="0"/>
              </a:rPr>
              <a:t> olduğu gibi hız sınırlama ve ACL özelliğine sahiptir), IPS (saldırı önleme sistemi), DDS (</a:t>
            </a:r>
            <a:r>
              <a:rPr lang="tr-TR" dirty="0" err="1">
                <a:latin typeface="Palatino Linotype" panose="02040502050505030304" pitchFamily="18" charset="0"/>
              </a:rPr>
              <a:t>DoS</a:t>
            </a:r>
            <a:r>
              <a:rPr lang="tr-TR" dirty="0">
                <a:latin typeface="Palatino Linotype" panose="02040502050505030304" pitchFamily="18" charset="0"/>
              </a:rPr>
              <a:t> savunma sistemi), </a:t>
            </a:r>
            <a:r>
              <a:rPr lang="tr-TR" dirty="0" err="1">
                <a:latin typeface="Palatino Linotype" panose="02040502050505030304" pitchFamily="18" charset="0"/>
              </a:rPr>
              <a:t>Blackholing</a:t>
            </a:r>
            <a:r>
              <a:rPr lang="tr-TR" dirty="0">
                <a:latin typeface="Palatino Linotype" panose="02040502050505030304" pitchFamily="18" charset="0"/>
              </a:rPr>
              <a:t>/</a:t>
            </a:r>
            <a:r>
              <a:rPr lang="tr-TR" dirty="0" err="1">
                <a:latin typeface="Palatino Linotype" panose="02040502050505030304" pitchFamily="18" charset="0"/>
              </a:rPr>
              <a:t>sinkholing</a:t>
            </a:r>
            <a:r>
              <a:rPr lang="tr-TR" dirty="0">
                <a:latin typeface="Palatino Linotype" panose="02040502050505030304" pitchFamily="18" charset="0"/>
              </a:rPr>
              <a:t> ( geçerli bir IP adresi için trafiği analiz eder ve hatalı bozuk olanları reddeder) gibi araçlar kullanılabilir. Saldırı kaynağının tespitinde ağ üzerindeki paket hareketlerinin takip edilmesi gerekmektedir. </a:t>
            </a:r>
          </a:p>
        </p:txBody>
      </p:sp>
    </p:spTree>
    <p:extLst>
      <p:ext uri="{BB962C8B-B14F-4D97-AF65-F5344CB8AC3E}">
        <p14:creationId xmlns:p14="http://schemas.microsoft.com/office/powerpoint/2010/main" val="300689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err="1">
                <a:solidFill>
                  <a:srgbClr val="0070C0"/>
                </a:solidFill>
              </a:rPr>
              <a:t>Spoofing</a:t>
            </a:r>
            <a:r>
              <a:rPr lang="tr-TR" sz="4000" dirty="0">
                <a:solidFill>
                  <a:srgbClr val="0070C0"/>
                </a:solidFill>
              </a:rPr>
              <a:t> (Aldatma) Atakları</a:t>
            </a:r>
          </a:p>
        </p:txBody>
      </p:sp>
      <p:sp>
        <p:nvSpPr>
          <p:cNvPr id="3" name="İçerik Yer Tutucusu 2"/>
          <p:cNvSpPr>
            <a:spLocks noGrp="1"/>
          </p:cNvSpPr>
          <p:nvPr>
            <p:ph idx="1"/>
          </p:nvPr>
        </p:nvSpPr>
        <p:spPr>
          <a:xfrm>
            <a:off x="179512" y="1600200"/>
            <a:ext cx="4690864" cy="4525963"/>
          </a:xfrm>
        </p:spPr>
        <p:txBody>
          <a:bodyPr>
            <a:normAutofit lnSpcReduction="10000"/>
          </a:bodyPr>
          <a:lstStyle/>
          <a:p>
            <a:pPr marL="0" indent="0" algn="just">
              <a:buNone/>
            </a:pPr>
            <a:r>
              <a:rPr lang="tr-TR" sz="2100" dirty="0" err="1">
                <a:latin typeface="Palatino Linotype" panose="02040502050505030304" pitchFamily="18" charset="0"/>
              </a:rPr>
              <a:t>Spoofing</a:t>
            </a:r>
            <a:r>
              <a:rPr lang="tr-TR" sz="2100" dirty="0">
                <a:latin typeface="Palatino Linotype" panose="02040502050505030304" pitchFamily="18" charset="0"/>
              </a:rPr>
              <a:t> ataklarında saldırgan kendisine ait olmayan adres veya kimlik bilgileri ile saldırıda bulunur. </a:t>
            </a:r>
            <a:r>
              <a:rPr lang="tr-TR" sz="2100" dirty="0" err="1">
                <a:latin typeface="Palatino Linotype" panose="02040502050505030304" pitchFamily="18" charset="0"/>
              </a:rPr>
              <a:t>Spoofing</a:t>
            </a:r>
            <a:r>
              <a:rPr lang="tr-TR" sz="2100" dirty="0">
                <a:latin typeface="Palatino Linotype" panose="02040502050505030304" pitchFamily="18" charset="0"/>
              </a:rPr>
              <a:t> atakları farklı biçimlerde </a:t>
            </a:r>
            <a:r>
              <a:rPr lang="tr-TR" sz="2100" dirty="0" smtClean="0">
                <a:latin typeface="Palatino Linotype" panose="02040502050505030304" pitchFamily="18" charset="0"/>
              </a:rPr>
              <a:t>gerçekleştirilebilir</a:t>
            </a:r>
            <a:r>
              <a:rPr lang="tr-TR" sz="2100" dirty="0">
                <a:latin typeface="Palatino Linotype" panose="02040502050505030304" pitchFamily="18" charset="0"/>
              </a:rPr>
              <a:t>. </a:t>
            </a:r>
            <a:endParaRPr lang="tr-TR" sz="2100" dirty="0" smtClean="0">
              <a:latin typeface="Palatino Linotype" panose="02040502050505030304" pitchFamily="18" charset="0"/>
            </a:endParaRPr>
          </a:p>
          <a:p>
            <a:pPr marL="0" indent="0" algn="just">
              <a:buNone/>
            </a:pPr>
            <a:r>
              <a:rPr lang="tr-TR" sz="2100" b="1" dirty="0" smtClean="0">
                <a:latin typeface="Palatino Linotype" panose="02040502050505030304" pitchFamily="18" charset="0"/>
              </a:rPr>
              <a:t>Örneğin</a:t>
            </a:r>
            <a:r>
              <a:rPr lang="tr-TR" sz="2100" b="1" dirty="0">
                <a:latin typeface="Palatino Linotype" panose="02040502050505030304" pitchFamily="18" charset="0"/>
              </a:rPr>
              <a:t>, </a:t>
            </a:r>
            <a:r>
              <a:rPr lang="tr-TR" sz="2100" dirty="0">
                <a:latin typeface="Palatino Linotype" panose="02040502050505030304" pitchFamily="18" charset="0"/>
              </a:rPr>
              <a:t>güvenli bir IP adresine bürünerek saldırıda </a:t>
            </a:r>
            <a:r>
              <a:rPr lang="tr-TR" sz="2100" dirty="0" smtClean="0">
                <a:latin typeface="Palatino Linotype" panose="02040502050505030304" pitchFamily="18" charset="0"/>
              </a:rPr>
              <a:t>bulunabilir, isteklerin </a:t>
            </a:r>
            <a:r>
              <a:rPr lang="tr-TR" sz="2100" dirty="0">
                <a:latin typeface="Palatino Linotype" panose="02040502050505030304" pitchFamily="18" charset="0"/>
              </a:rPr>
              <a:t>sahte DNS sunuculara iletilmesini sağlayabilir veya saldırgan kendi kontrolündeki DHCP sunucuyu ağ içerisinde cihazlara bilgi dağıtımı için kullanabilir. Böylece saldırganın güvenilir bir kaynaktan geldiği izlenimi oluşturulur.</a:t>
            </a:r>
          </a:p>
        </p:txBody>
      </p:sp>
      <p:pic>
        <p:nvPicPr>
          <p:cNvPr id="3074" name="Picture 2" descr="C:\Users\tmyo312\Desktop\ağ temelleri\ha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69525"/>
            <a:ext cx="3960440" cy="296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41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err="1">
                <a:solidFill>
                  <a:srgbClr val="0070C0"/>
                </a:solidFill>
              </a:rPr>
              <a:t>Spoofing</a:t>
            </a:r>
            <a:r>
              <a:rPr lang="tr-TR" dirty="0">
                <a:solidFill>
                  <a:srgbClr val="0070C0"/>
                </a:solidFill>
              </a:rPr>
              <a:t> (Aldatma) Atakları</a:t>
            </a:r>
            <a:endParaRPr lang="tr-TR" dirty="0"/>
          </a:p>
        </p:txBody>
      </p:sp>
      <p:sp>
        <p:nvSpPr>
          <p:cNvPr id="3" name="İçerik Yer Tutucusu 2"/>
          <p:cNvSpPr>
            <a:spLocks noGrp="1"/>
          </p:cNvSpPr>
          <p:nvPr>
            <p:ph idx="1"/>
          </p:nvPr>
        </p:nvSpPr>
        <p:spPr>
          <a:xfrm>
            <a:off x="457200" y="1268760"/>
            <a:ext cx="8229600" cy="4525963"/>
          </a:xfrm>
        </p:spPr>
        <p:txBody>
          <a:bodyPr>
            <a:normAutofit lnSpcReduction="10000"/>
          </a:bodyPr>
          <a:lstStyle/>
          <a:p>
            <a:pPr marL="457200" indent="-457200" algn="just">
              <a:buFont typeface="+mj-lt"/>
              <a:buAutoNum type="arabicPeriod"/>
            </a:pPr>
            <a:r>
              <a:rPr lang="tr-TR" sz="2100" b="1" dirty="0" smtClean="0">
                <a:latin typeface="Palatino Linotype" panose="02040502050505030304" pitchFamily="18" charset="0"/>
              </a:rPr>
              <a:t>IP </a:t>
            </a:r>
            <a:r>
              <a:rPr lang="tr-TR" sz="2100" b="1" dirty="0" err="1" smtClean="0">
                <a:latin typeface="Palatino Linotype" panose="02040502050505030304" pitchFamily="18" charset="0"/>
              </a:rPr>
              <a:t>Spoofing</a:t>
            </a:r>
            <a:r>
              <a:rPr lang="tr-TR" sz="2100" b="1" dirty="0" smtClean="0">
                <a:latin typeface="Palatino Linotype" panose="02040502050505030304" pitchFamily="18" charset="0"/>
              </a:rPr>
              <a:t>: </a:t>
            </a:r>
            <a:r>
              <a:rPr lang="tr-TR" sz="2100" dirty="0">
                <a:latin typeface="Palatino Linotype" panose="02040502050505030304" pitchFamily="18" charset="0"/>
              </a:rPr>
              <a:t>Internet veya ağ içerisindeki bağlantılarda bağlantı kuran kişinin kimliğini adresini sahte bir IP adresi ile değiştirerek yaptığı bağlantılar  IP </a:t>
            </a:r>
            <a:r>
              <a:rPr lang="tr-TR" sz="2100" dirty="0" err="1">
                <a:latin typeface="Palatino Linotype" panose="02040502050505030304" pitchFamily="18" charset="0"/>
              </a:rPr>
              <a:t>Spoofing</a:t>
            </a:r>
            <a:r>
              <a:rPr lang="tr-TR" sz="2100" dirty="0">
                <a:latin typeface="Palatino Linotype" panose="02040502050505030304" pitchFamily="18" charset="0"/>
              </a:rPr>
              <a:t> adlandırılır. </a:t>
            </a:r>
            <a:endParaRPr lang="tr-TR" sz="2100" dirty="0" smtClean="0">
              <a:latin typeface="Palatino Linotype" panose="02040502050505030304" pitchFamily="18" charset="0"/>
            </a:endParaRPr>
          </a:p>
          <a:p>
            <a:pPr marL="0" indent="0" algn="just">
              <a:buNone/>
            </a:pPr>
            <a:endParaRPr lang="tr-TR" sz="2100" dirty="0">
              <a:latin typeface="Palatino Linotype" panose="02040502050505030304" pitchFamily="18" charset="0"/>
            </a:endParaRPr>
          </a:p>
          <a:p>
            <a:pPr marL="0" indent="0" algn="just">
              <a:buNone/>
            </a:pPr>
            <a:r>
              <a:rPr lang="tr-TR" sz="2100" dirty="0" smtClean="0">
                <a:latin typeface="Palatino Linotype" panose="02040502050505030304" pitchFamily="18" charset="0"/>
              </a:rPr>
              <a:t>Ağ </a:t>
            </a:r>
            <a:r>
              <a:rPr lang="tr-TR" sz="2100" dirty="0">
                <a:latin typeface="Palatino Linotype" panose="02040502050505030304" pitchFamily="18" charset="0"/>
              </a:rPr>
              <a:t>üzerinde iletimi gerçekleştirilen veri paketlerinin içerisinde gönderici ve alıcının adres bilgileri de taşınmaktadır. Saldırgan buradaki gönderici adres bilgisi yerine sahte bir adres bilgisi ekleyerek iletimi gerçekleştirir. Doğal olarak da cevap vermek isteyen hedef sahte bir adrese cevap vermeye çalışacaktır. Bu tür saldırılar çoğunlukla </a:t>
            </a:r>
            <a:r>
              <a:rPr lang="tr-TR" sz="2100" dirty="0" err="1">
                <a:latin typeface="Palatino Linotype" panose="02040502050505030304" pitchFamily="18" charset="0"/>
              </a:rPr>
              <a:t>spam</a:t>
            </a:r>
            <a:r>
              <a:rPr lang="tr-TR" sz="2100" dirty="0">
                <a:latin typeface="Palatino Linotype" panose="02040502050505030304" pitchFamily="18" charset="0"/>
              </a:rPr>
              <a:t> mail, </a:t>
            </a:r>
            <a:r>
              <a:rPr lang="tr-TR" sz="2100" dirty="0" err="1">
                <a:latin typeface="Palatino Linotype" panose="02040502050505030304" pitchFamily="18" charset="0"/>
              </a:rPr>
              <a:t>DoS</a:t>
            </a:r>
            <a:r>
              <a:rPr lang="tr-TR" sz="2100" dirty="0">
                <a:latin typeface="Palatino Linotype" panose="02040502050505030304" pitchFamily="18" charset="0"/>
              </a:rPr>
              <a:t>, </a:t>
            </a:r>
            <a:r>
              <a:rPr lang="tr-TR" sz="2100" dirty="0" err="1">
                <a:latin typeface="Palatino Linotype" panose="02040502050505030304" pitchFamily="18" charset="0"/>
              </a:rPr>
              <a:t>worm</a:t>
            </a:r>
            <a:r>
              <a:rPr lang="tr-TR" sz="2100" dirty="0">
                <a:latin typeface="Palatino Linotype" panose="02040502050505030304" pitchFamily="18" charset="0"/>
              </a:rPr>
              <a:t> ve virüs ataklarında kullanılır. </a:t>
            </a:r>
          </a:p>
          <a:p>
            <a:pPr marL="0" indent="0" algn="just">
              <a:buNone/>
            </a:pPr>
            <a:r>
              <a:rPr lang="tr-TR" sz="2100" b="1" dirty="0" smtClean="0">
                <a:latin typeface="Palatino Linotype" panose="02040502050505030304" pitchFamily="18" charset="0"/>
              </a:rPr>
              <a:t>Örneğin</a:t>
            </a:r>
            <a:r>
              <a:rPr lang="tr-TR" sz="2100" b="1" dirty="0">
                <a:latin typeface="Palatino Linotype" panose="02040502050505030304" pitchFamily="18" charset="0"/>
              </a:rPr>
              <a:t>, </a:t>
            </a:r>
            <a:r>
              <a:rPr lang="tr-TR" sz="2100" dirty="0">
                <a:latin typeface="Palatino Linotype" panose="02040502050505030304" pitchFamily="18" charset="0"/>
              </a:rPr>
              <a:t>IP </a:t>
            </a:r>
            <a:r>
              <a:rPr lang="tr-TR" sz="2100" dirty="0" err="1">
                <a:latin typeface="Palatino Linotype" panose="02040502050505030304" pitchFamily="18" charset="0"/>
              </a:rPr>
              <a:t>spoofing</a:t>
            </a:r>
            <a:r>
              <a:rPr lang="tr-TR" sz="2100" dirty="0">
                <a:latin typeface="Palatino Linotype" panose="02040502050505030304" pitchFamily="18" charset="0"/>
              </a:rPr>
              <a:t> </a:t>
            </a:r>
            <a:r>
              <a:rPr lang="tr-TR" sz="2100" dirty="0" err="1">
                <a:latin typeface="Palatino Linotype" panose="02040502050505030304" pitchFamily="18" charset="0"/>
              </a:rPr>
              <a:t>DoS</a:t>
            </a:r>
            <a:r>
              <a:rPr lang="tr-TR" sz="2100" dirty="0">
                <a:latin typeface="Palatino Linotype" panose="02040502050505030304" pitchFamily="18" charset="0"/>
              </a:rPr>
              <a:t> ataklarında kullanıldığında hedef makine sürekli olarak sahte bir adrese cevap vermeye çalışacak ve başarısız olacağı için hedefin meşguliyeti </a:t>
            </a:r>
            <a:r>
              <a:rPr lang="tr-TR" sz="2100" dirty="0" smtClean="0">
                <a:latin typeface="Palatino Linotype" panose="02040502050505030304" pitchFamily="18" charset="0"/>
              </a:rPr>
              <a:t>artacaktır</a:t>
            </a:r>
          </a:p>
          <a:p>
            <a:pPr algn="just"/>
            <a:endParaRPr lang="tr-TR" sz="2100" dirty="0">
              <a:latin typeface="Palatino Linotype" panose="02040502050505030304" pitchFamily="18" charset="0"/>
            </a:endParaRPr>
          </a:p>
        </p:txBody>
      </p:sp>
    </p:spTree>
    <p:extLst>
      <p:ext uri="{BB962C8B-B14F-4D97-AF65-F5344CB8AC3E}">
        <p14:creationId xmlns:p14="http://schemas.microsoft.com/office/powerpoint/2010/main" val="46601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Ağ Güvenliği</a:t>
            </a:r>
            <a:endParaRPr lang="tr-TR" dirty="0"/>
          </a:p>
        </p:txBody>
      </p:sp>
      <p:sp>
        <p:nvSpPr>
          <p:cNvPr id="5" name="İçerik Yer Tutucusu 4"/>
          <p:cNvSpPr>
            <a:spLocks noGrp="1"/>
          </p:cNvSpPr>
          <p:nvPr>
            <p:ph idx="1"/>
          </p:nvPr>
        </p:nvSpPr>
        <p:spPr/>
        <p:txBody>
          <a:bodyPr>
            <a:normAutofit/>
          </a:bodyPr>
          <a:lstStyle/>
          <a:p>
            <a:pPr marL="0" indent="0" algn="just">
              <a:buNone/>
            </a:pPr>
            <a:r>
              <a:rPr lang="tr-TR" sz="2000" dirty="0" smtClean="0"/>
              <a:t>Bir </a:t>
            </a:r>
            <a:r>
              <a:rPr lang="tr-TR" sz="2000" dirty="0"/>
              <a:t>bilgisayarın dış dünyayla </a:t>
            </a:r>
            <a:r>
              <a:rPr lang="tr-TR" sz="2000" dirty="0" smtClean="0"/>
              <a:t>bağlantı sağlayan </a:t>
            </a:r>
            <a:r>
              <a:rPr lang="tr-TR" sz="2000" dirty="0"/>
              <a:t>temel yapı portlardır. Buradaki port kavramı donanımsal portlarla karıştırılmamalıdır. Bu portlar ağ üzerindeki cihazların birbiriyle bilgi alış verişinde bulunduğu kapılar gibi düşünülebilir. </a:t>
            </a:r>
            <a:endParaRPr lang="tr-TR" sz="2000" dirty="0" smtClean="0"/>
          </a:p>
          <a:p>
            <a:pPr marL="0" indent="0" algn="just">
              <a:buNone/>
            </a:pPr>
            <a:endParaRPr lang="tr-TR" sz="2000" dirty="0"/>
          </a:p>
          <a:p>
            <a:pPr marL="0" indent="0" algn="just">
              <a:buNone/>
            </a:pPr>
            <a:r>
              <a:rPr lang="tr-TR" sz="2000" dirty="0" smtClean="0"/>
              <a:t>Örneğin</a:t>
            </a:r>
            <a:r>
              <a:rPr lang="tr-TR" sz="2000" dirty="0"/>
              <a:t>, FTP için kullanılan port numarası 21'dir. Yani dosya transferi için internet üzerinde işlem yapan bir bilgisayar 21 </a:t>
            </a:r>
            <a:r>
              <a:rPr lang="tr-TR" sz="2000" dirty="0" err="1"/>
              <a:t>nolu</a:t>
            </a:r>
            <a:r>
              <a:rPr lang="tr-TR" sz="2000" dirty="0"/>
              <a:t> port üzerinden işlemini gerçekleştirir. Bir bilgisayarda bu şekilde binlerce port bulunmaktadır. Bu durum binlerce kapısı olan bir evi korumak gibi düşünülebilir. Bu nedenle ağ güvenliği gerek maddi gerekse de manevi zararlarla karşılaşmamak için çok önemli bir konudur. </a:t>
            </a:r>
          </a:p>
          <a:p>
            <a:pPr algn="just"/>
            <a:r>
              <a:rPr lang="tr-TR" sz="2000" dirty="0"/>
              <a:t>Ağ </a:t>
            </a:r>
            <a:r>
              <a:rPr lang="tr-TR" sz="2000" dirty="0" smtClean="0"/>
              <a:t>güvenliği, </a:t>
            </a:r>
            <a:r>
              <a:rPr lang="tr-TR" sz="2000" dirty="0"/>
              <a:t>bilgi hırsızlığı, yetkisiz erişimler, virüs, solucanlar gibi birçok tehdide karşı ağı güvenli hale getirmek için kullanılan yöntemler</a:t>
            </a:r>
            <a:r>
              <a:rPr lang="tr-TR" sz="2000" dirty="0" smtClean="0"/>
              <a:t>, politikalar </a:t>
            </a:r>
            <a:r>
              <a:rPr lang="tr-TR" sz="2000" dirty="0"/>
              <a:t>ve araçları içermektedir. </a:t>
            </a:r>
          </a:p>
          <a:p>
            <a:pPr algn="just"/>
            <a:endParaRPr lang="tr-TR" dirty="0"/>
          </a:p>
        </p:txBody>
      </p:sp>
    </p:spTree>
    <p:extLst>
      <p:ext uri="{BB962C8B-B14F-4D97-AF65-F5344CB8AC3E}">
        <p14:creationId xmlns:p14="http://schemas.microsoft.com/office/powerpoint/2010/main" val="1649632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err="1">
                <a:solidFill>
                  <a:srgbClr val="0070C0"/>
                </a:solidFill>
              </a:rPr>
              <a:t>Spoofing</a:t>
            </a:r>
            <a:r>
              <a:rPr lang="tr-TR" dirty="0">
                <a:solidFill>
                  <a:srgbClr val="0070C0"/>
                </a:solidFill>
              </a:rPr>
              <a:t> (Aldatma) Atakları</a:t>
            </a:r>
            <a:endParaRPr lang="tr-TR" dirty="0"/>
          </a:p>
        </p:txBody>
      </p:sp>
      <p:sp>
        <p:nvSpPr>
          <p:cNvPr id="3" name="İçerik Yer Tutucusu 2"/>
          <p:cNvSpPr>
            <a:spLocks noGrp="1"/>
          </p:cNvSpPr>
          <p:nvPr>
            <p:ph idx="1"/>
          </p:nvPr>
        </p:nvSpPr>
        <p:spPr/>
        <p:txBody>
          <a:bodyPr>
            <a:normAutofit lnSpcReduction="10000"/>
          </a:bodyPr>
          <a:lstStyle/>
          <a:p>
            <a:pPr marL="457200" indent="-457200" algn="just">
              <a:buAutoNum type="arabicPeriod" startAt="2"/>
            </a:pPr>
            <a:r>
              <a:rPr lang="tr-TR" sz="2100" b="1" dirty="0" smtClean="0">
                <a:latin typeface="Palatino Linotype" panose="02040502050505030304" pitchFamily="18" charset="0"/>
              </a:rPr>
              <a:t>ARP </a:t>
            </a:r>
            <a:r>
              <a:rPr lang="tr-TR" sz="2100" b="1" dirty="0" err="1" smtClean="0">
                <a:latin typeface="Palatino Linotype" panose="02040502050505030304" pitchFamily="18" charset="0"/>
              </a:rPr>
              <a:t>Spoofing</a:t>
            </a:r>
            <a:r>
              <a:rPr lang="tr-TR" sz="2100" b="1" dirty="0" smtClean="0">
                <a:latin typeface="Palatino Linotype" panose="02040502050505030304" pitchFamily="18" charset="0"/>
              </a:rPr>
              <a:t>:  </a:t>
            </a:r>
            <a:r>
              <a:rPr lang="tr-TR" sz="2100" dirty="0" smtClean="0">
                <a:latin typeface="Palatino Linotype" panose="02040502050505030304" pitchFamily="18" charset="0"/>
              </a:rPr>
              <a:t>Adres çözümleme protokolü olan ARP ağdaki cihazların IP adresi ve MAC adresi dönüşümünü gerçekleştirir. ARP </a:t>
            </a:r>
            <a:r>
              <a:rPr lang="tr-TR" sz="2100" dirty="0" err="1" smtClean="0">
                <a:latin typeface="Palatino Linotype" panose="02040502050505030304" pitchFamily="18" charset="0"/>
              </a:rPr>
              <a:t>spoofing’de</a:t>
            </a:r>
            <a:r>
              <a:rPr lang="tr-TR" sz="2100" dirty="0" smtClean="0">
                <a:latin typeface="Palatino Linotype" panose="02040502050505030304" pitchFamily="18" charset="0"/>
              </a:rPr>
              <a:t> saldırgan ağa kendi MAC ve IP adresi yerine saldırıda bulunulacak sistemin MAC adresini bilgisini yayınlar. Böylece hedef sisteme ulaşması gereken bilgiler sahte MAC adresi ve kendi IP adresi üzerinden saldırgana ulaşır. Bu tür saldırılardan korunmak için MAC ve IP adresi dönüşümü için </a:t>
            </a:r>
            <a:r>
              <a:rPr lang="tr-TR" sz="2100" dirty="0" err="1" smtClean="0">
                <a:latin typeface="Palatino Linotype" panose="02040502050505030304" pitchFamily="18" charset="0"/>
              </a:rPr>
              <a:t>static</a:t>
            </a:r>
            <a:r>
              <a:rPr lang="tr-TR" sz="2100" dirty="0" smtClean="0">
                <a:latin typeface="Palatino Linotype" panose="02040502050505030304" pitchFamily="18" charset="0"/>
              </a:rPr>
              <a:t> ARP tabloları kullanılabilir. </a:t>
            </a:r>
          </a:p>
          <a:p>
            <a:pPr marL="457200" indent="-457200" algn="just">
              <a:buAutoNum type="arabicPeriod" startAt="2"/>
            </a:pPr>
            <a:r>
              <a:rPr lang="tr-TR" sz="2100" b="1" dirty="0">
                <a:latin typeface="Palatino Linotype" panose="02040502050505030304" pitchFamily="18" charset="0"/>
              </a:rPr>
              <a:t>E-mail </a:t>
            </a:r>
            <a:r>
              <a:rPr lang="tr-TR" sz="2100" b="1" dirty="0" err="1" smtClean="0">
                <a:latin typeface="Palatino Linotype" panose="02040502050505030304" pitchFamily="18" charset="0"/>
              </a:rPr>
              <a:t>Spoofing</a:t>
            </a:r>
            <a:r>
              <a:rPr lang="tr-TR" sz="2100" b="1" dirty="0" smtClean="0">
                <a:latin typeface="Palatino Linotype" panose="02040502050505030304" pitchFamily="18" charset="0"/>
              </a:rPr>
              <a:t>: </a:t>
            </a:r>
            <a:r>
              <a:rPr lang="tr-TR" sz="2100" dirty="0">
                <a:latin typeface="Palatino Linotype" panose="02040502050505030304" pitchFamily="18" charset="0"/>
              </a:rPr>
              <a:t>Bu yöntemde kaynağı güvenilen ve sahte bir e-mail adresi kullanılarak mail gönderimi yapılır. Gönderilen mail içerisine saldırı amacıyla program parçaları eklenir ve hedef güvenilen bir adresten geldiğini düşündüğü maili ekleriyle açtığında saldırı amaçlı program parçacığı devreye girer.</a:t>
            </a:r>
          </a:p>
        </p:txBody>
      </p:sp>
    </p:spTree>
    <p:extLst>
      <p:ext uri="{BB962C8B-B14F-4D97-AF65-F5344CB8AC3E}">
        <p14:creationId xmlns:p14="http://schemas.microsoft.com/office/powerpoint/2010/main" val="269582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err="1">
                <a:solidFill>
                  <a:srgbClr val="0070C0"/>
                </a:solidFill>
              </a:rPr>
              <a:t>Spoofing</a:t>
            </a:r>
            <a:r>
              <a:rPr lang="tr-TR" dirty="0">
                <a:solidFill>
                  <a:srgbClr val="0070C0"/>
                </a:solidFill>
              </a:rPr>
              <a:t> (Aldatma) Atakları</a:t>
            </a:r>
            <a:endParaRPr lang="tr-TR" dirty="0"/>
          </a:p>
        </p:txBody>
      </p:sp>
      <p:sp>
        <p:nvSpPr>
          <p:cNvPr id="3" name="İçerik Yer Tutucusu 2"/>
          <p:cNvSpPr>
            <a:spLocks noGrp="1"/>
          </p:cNvSpPr>
          <p:nvPr>
            <p:ph idx="1"/>
          </p:nvPr>
        </p:nvSpPr>
        <p:spPr/>
        <p:txBody>
          <a:bodyPr>
            <a:normAutofit/>
          </a:bodyPr>
          <a:lstStyle/>
          <a:p>
            <a:pPr marL="457200" indent="-457200" algn="just">
              <a:buAutoNum type="arabicPeriod" startAt="4"/>
            </a:pPr>
            <a:r>
              <a:rPr lang="tr-TR" sz="2100" b="1" dirty="0" smtClean="0">
                <a:latin typeface="Palatino Linotype" panose="02040502050505030304" pitchFamily="18" charset="0"/>
              </a:rPr>
              <a:t>DHCP </a:t>
            </a:r>
            <a:r>
              <a:rPr lang="tr-TR" sz="2100" b="1" dirty="0" err="1" smtClean="0">
                <a:latin typeface="Palatino Linotype" panose="02040502050505030304" pitchFamily="18" charset="0"/>
              </a:rPr>
              <a:t>Spoofing</a:t>
            </a:r>
            <a:r>
              <a:rPr lang="tr-TR" sz="2100" b="1" dirty="0" smtClean="0">
                <a:latin typeface="Palatino Linotype" panose="02040502050505030304" pitchFamily="18" charset="0"/>
              </a:rPr>
              <a:t>: </a:t>
            </a:r>
            <a:r>
              <a:rPr lang="tr-TR" sz="2100" dirty="0">
                <a:latin typeface="Palatino Linotype" panose="02040502050505030304" pitchFamily="18" charset="0"/>
              </a:rPr>
              <a:t>DHCP sunucular, ağ içerisindeki cihazlara iletişimde bulunabilmeleri için gerekli olan IP adresi, ağ maskesi, ağ geçidi, DNS </a:t>
            </a:r>
            <a:r>
              <a:rPr lang="tr-TR" sz="2100" dirty="0" smtClean="0">
                <a:latin typeface="Palatino Linotype" panose="02040502050505030304" pitchFamily="18" charset="0"/>
              </a:rPr>
              <a:t>adresleri gibi bilgileri </a:t>
            </a:r>
            <a:r>
              <a:rPr lang="tr-TR" sz="2100" dirty="0">
                <a:latin typeface="Palatino Linotype" panose="02040502050505030304" pitchFamily="18" charset="0"/>
              </a:rPr>
              <a:t>dağıtan sistemlerdir. DHCP </a:t>
            </a:r>
            <a:r>
              <a:rPr lang="tr-TR" sz="2100" dirty="0" err="1">
                <a:latin typeface="Palatino Linotype" panose="02040502050505030304" pitchFamily="18" charset="0"/>
              </a:rPr>
              <a:t>spoofing</a:t>
            </a:r>
            <a:r>
              <a:rPr lang="tr-TR" sz="2100" dirty="0">
                <a:latin typeface="Palatino Linotype" panose="02040502050505030304" pitchFamily="18" charset="0"/>
              </a:rPr>
              <a:t> saldırılarında saldırgan ağ içerisine sahte bir DHCP sunucu yerleştirerek ağdaki cihazlara saldırgan tarafından belirlenen </a:t>
            </a:r>
            <a:r>
              <a:rPr lang="tr-TR" sz="2100" dirty="0" smtClean="0">
                <a:latin typeface="Palatino Linotype" panose="02040502050505030304" pitchFamily="18" charset="0"/>
              </a:rPr>
              <a:t>ağ </a:t>
            </a:r>
            <a:r>
              <a:rPr lang="tr-TR" sz="2100" dirty="0">
                <a:latin typeface="Palatino Linotype" panose="02040502050505030304" pitchFamily="18" charset="0"/>
              </a:rPr>
              <a:t>bilgilerinin dağıtımını sağlar. Böylece saldırgan ağ içerisindeki trafiği kendi denetimi altındaki cihazlardan geçirerek trafiği takip edebilir. </a:t>
            </a:r>
            <a:endParaRPr lang="tr-TR" sz="2100" dirty="0" smtClean="0">
              <a:latin typeface="Palatino Linotype" panose="02040502050505030304" pitchFamily="18" charset="0"/>
            </a:endParaRPr>
          </a:p>
          <a:p>
            <a:pPr marL="457200" indent="-457200" algn="just">
              <a:buAutoNum type="arabicPeriod" startAt="4"/>
            </a:pPr>
            <a:r>
              <a:rPr lang="tr-TR" sz="2100" b="1" dirty="0" smtClean="0">
                <a:latin typeface="Palatino Linotype" panose="02040502050505030304" pitchFamily="18" charset="0"/>
              </a:rPr>
              <a:t>Web </a:t>
            </a:r>
            <a:r>
              <a:rPr lang="tr-TR" sz="2100" b="1" dirty="0" err="1" smtClean="0">
                <a:latin typeface="Palatino Linotype" panose="02040502050505030304" pitchFamily="18" charset="0"/>
              </a:rPr>
              <a:t>Spoofing</a:t>
            </a:r>
            <a:r>
              <a:rPr lang="tr-TR" sz="2100" b="1" dirty="0" smtClean="0">
                <a:latin typeface="Palatino Linotype" panose="02040502050505030304" pitchFamily="18" charset="0"/>
              </a:rPr>
              <a:t>: </a:t>
            </a:r>
            <a:r>
              <a:rPr lang="tr-TR" sz="2100" dirty="0">
                <a:latin typeface="Palatino Linotype" panose="02040502050505030304" pitchFamily="18" charset="0"/>
              </a:rPr>
              <a:t>Bu </a:t>
            </a:r>
            <a:r>
              <a:rPr lang="tr-TR" sz="2100" dirty="0" smtClean="0">
                <a:latin typeface="Palatino Linotype" panose="02040502050505030304" pitchFamily="18" charset="0"/>
              </a:rPr>
              <a:t>saldırı </a:t>
            </a:r>
            <a:r>
              <a:rPr lang="tr-TR" sz="2100" dirty="0">
                <a:latin typeface="Palatino Linotype" panose="02040502050505030304" pitchFamily="18" charset="0"/>
              </a:rPr>
              <a:t>türünde gerçeğinin birebir aynısı sahte bir web sayfası oluşturularak saldırı </a:t>
            </a:r>
            <a:r>
              <a:rPr lang="tr-TR" sz="2100" dirty="0" smtClean="0">
                <a:latin typeface="Palatino Linotype" panose="02040502050505030304" pitchFamily="18" charset="0"/>
              </a:rPr>
              <a:t>gerçekleştirilir. </a:t>
            </a:r>
            <a:r>
              <a:rPr lang="tr-TR" sz="2100" dirty="0">
                <a:latin typeface="Palatino Linotype" panose="02040502050505030304" pitchFamily="18" charset="0"/>
              </a:rPr>
              <a:t>Örneğin, bir bankanın internet şubesine ait ara yüzü bu şekilde </a:t>
            </a:r>
            <a:r>
              <a:rPr lang="tr-TR" sz="2100" dirty="0" smtClean="0">
                <a:latin typeface="Palatino Linotype" panose="02040502050505030304" pitchFamily="18" charset="0"/>
              </a:rPr>
              <a:t>oluşturarak müşterilerin hesapları </a:t>
            </a:r>
            <a:r>
              <a:rPr lang="tr-TR" sz="2100" dirty="0">
                <a:latin typeface="Palatino Linotype" panose="02040502050505030304" pitchFamily="18" charset="0"/>
              </a:rPr>
              <a:t>ele geçirilebilir. </a:t>
            </a:r>
          </a:p>
        </p:txBody>
      </p:sp>
    </p:spTree>
    <p:extLst>
      <p:ext uri="{BB962C8B-B14F-4D97-AF65-F5344CB8AC3E}">
        <p14:creationId xmlns:p14="http://schemas.microsoft.com/office/powerpoint/2010/main" val="283709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err="1">
                <a:solidFill>
                  <a:srgbClr val="0070C0"/>
                </a:solidFill>
              </a:rPr>
              <a:t>Spoofing</a:t>
            </a:r>
            <a:r>
              <a:rPr lang="tr-TR" dirty="0">
                <a:solidFill>
                  <a:srgbClr val="0070C0"/>
                </a:solidFill>
              </a:rPr>
              <a:t> (Aldatma) Atakları</a:t>
            </a:r>
            <a:endParaRPr lang="tr-TR" dirty="0"/>
          </a:p>
        </p:txBody>
      </p:sp>
      <p:sp>
        <p:nvSpPr>
          <p:cNvPr id="3" name="İçerik Yer Tutucusu 2"/>
          <p:cNvSpPr>
            <a:spLocks noGrp="1"/>
          </p:cNvSpPr>
          <p:nvPr>
            <p:ph idx="1"/>
          </p:nvPr>
        </p:nvSpPr>
        <p:spPr/>
        <p:txBody>
          <a:bodyPr>
            <a:normAutofit/>
          </a:bodyPr>
          <a:lstStyle/>
          <a:p>
            <a:pPr marL="514350" indent="-514350" algn="just">
              <a:buAutoNum type="arabicPeriod" startAt="6"/>
            </a:pPr>
            <a:r>
              <a:rPr lang="tr-TR" sz="2100" b="1" dirty="0" err="1" smtClean="0">
                <a:latin typeface="Palatino Linotype" panose="02040502050505030304" pitchFamily="18" charset="0"/>
              </a:rPr>
              <a:t>Phishing</a:t>
            </a:r>
            <a:r>
              <a:rPr lang="tr-TR" sz="2100" b="1" dirty="0" smtClean="0">
                <a:latin typeface="Palatino Linotype" panose="02040502050505030304" pitchFamily="18" charset="0"/>
              </a:rPr>
              <a:t>:</a:t>
            </a:r>
            <a:r>
              <a:rPr lang="tr-TR" sz="2100" dirty="0" smtClean="0">
                <a:latin typeface="Palatino Linotype" panose="02040502050505030304" pitchFamily="18" charset="0"/>
              </a:rPr>
              <a:t> </a:t>
            </a:r>
            <a:r>
              <a:rPr lang="tr-TR" sz="2100" dirty="0">
                <a:latin typeface="Palatino Linotype" panose="02040502050505030304" pitchFamily="18" charset="0"/>
              </a:rPr>
              <a:t>Bu saldırı türü e-mail </a:t>
            </a:r>
            <a:r>
              <a:rPr lang="tr-TR" sz="2100" dirty="0" err="1">
                <a:latin typeface="Palatino Linotype" panose="02040502050505030304" pitchFamily="18" charset="0"/>
              </a:rPr>
              <a:t>spoofing</a:t>
            </a:r>
            <a:r>
              <a:rPr lang="tr-TR" sz="2100" dirty="0">
                <a:latin typeface="Palatino Linotype" panose="02040502050505030304" pitchFamily="18" charset="0"/>
              </a:rPr>
              <a:t> ve web </a:t>
            </a:r>
            <a:r>
              <a:rPr lang="tr-TR" sz="2100" dirty="0" err="1">
                <a:latin typeface="Palatino Linotype" panose="02040502050505030304" pitchFamily="18" charset="0"/>
              </a:rPr>
              <a:t>spoofing</a:t>
            </a:r>
            <a:r>
              <a:rPr lang="tr-TR" sz="2100" dirty="0">
                <a:latin typeface="Palatino Linotype" panose="02040502050505030304" pitchFamily="18" charset="0"/>
              </a:rPr>
              <a:t> saldırılarının </a:t>
            </a:r>
            <a:r>
              <a:rPr lang="tr-TR" sz="2100" dirty="0" smtClean="0">
                <a:latin typeface="Palatino Linotype" panose="02040502050505030304" pitchFamily="18" charset="0"/>
              </a:rPr>
              <a:t>bildirimini </a:t>
            </a:r>
            <a:r>
              <a:rPr lang="tr-TR" sz="2100" dirty="0">
                <a:latin typeface="Palatino Linotype" panose="02040502050505030304" pitchFamily="18" charset="0"/>
              </a:rPr>
              <a:t>içerir. </a:t>
            </a:r>
            <a:r>
              <a:rPr lang="tr-TR" sz="2100" dirty="0" smtClean="0">
                <a:latin typeface="Palatino Linotype" panose="02040502050505030304" pitchFamily="18" charset="0"/>
              </a:rPr>
              <a:t>Kullanıcılara </a:t>
            </a:r>
            <a:r>
              <a:rPr lang="tr-TR" sz="2100" dirty="0">
                <a:latin typeface="Palatino Linotype" panose="02040502050505030304" pitchFamily="18" charset="0"/>
              </a:rPr>
              <a:t>sahte bir mail gönderilerek </a:t>
            </a:r>
            <a:r>
              <a:rPr lang="tr-TR" sz="2100" dirty="0" smtClean="0">
                <a:latin typeface="Palatino Linotype" panose="02040502050505030304" pitchFamily="18" charset="0"/>
              </a:rPr>
              <a:t>sahte bir </a:t>
            </a:r>
            <a:r>
              <a:rPr lang="tr-TR" sz="2100" dirty="0">
                <a:latin typeface="Palatino Linotype" panose="02040502050505030304" pitchFamily="18" charset="0"/>
              </a:rPr>
              <a:t>siteye erişimleri sağlanır. Bu tür saldırılar kullanıcıların kişisel bilgileri veya banka hesabı gibi değerli bilgilerini çalmaya yöneliktir. </a:t>
            </a:r>
            <a:endParaRPr lang="tr-TR" sz="2100" dirty="0" smtClean="0">
              <a:latin typeface="Palatino Linotype" panose="02040502050505030304" pitchFamily="18" charset="0"/>
            </a:endParaRPr>
          </a:p>
          <a:p>
            <a:pPr marL="514350" indent="-514350" algn="just">
              <a:buAutoNum type="arabicPeriod" startAt="6"/>
            </a:pPr>
            <a:r>
              <a:rPr lang="tr-TR" sz="2100" b="1" dirty="0" smtClean="0">
                <a:latin typeface="Palatino Linotype" panose="02040502050505030304" pitchFamily="18" charset="0"/>
              </a:rPr>
              <a:t>DNS </a:t>
            </a:r>
            <a:r>
              <a:rPr lang="tr-TR" sz="2100" b="1" dirty="0" err="1" smtClean="0">
                <a:latin typeface="Palatino Linotype" panose="02040502050505030304" pitchFamily="18" charset="0"/>
              </a:rPr>
              <a:t>Spoofıng</a:t>
            </a:r>
            <a:r>
              <a:rPr lang="tr-TR" sz="2100" b="1" dirty="0" smtClean="0">
                <a:latin typeface="Palatino Linotype" panose="02040502050505030304" pitchFamily="18" charset="0"/>
              </a:rPr>
              <a:t>: </a:t>
            </a:r>
            <a:r>
              <a:rPr lang="tr-TR" sz="2100" dirty="0" smtClean="0">
                <a:latin typeface="Palatino Linotype" panose="02040502050505030304" pitchFamily="18" charset="0"/>
              </a:rPr>
              <a:t>DNS </a:t>
            </a:r>
            <a:r>
              <a:rPr lang="tr-TR" sz="2100" dirty="0">
                <a:latin typeface="Palatino Linotype" panose="02040502050505030304" pitchFamily="18" charset="0"/>
              </a:rPr>
              <a:t>kullanıcının istekte bulunduğu </a:t>
            </a:r>
            <a:r>
              <a:rPr lang="tr-TR" sz="2100" dirty="0" smtClean="0">
                <a:latin typeface="Palatino Linotype" panose="02040502050505030304" pitchFamily="18" charset="0"/>
              </a:rPr>
              <a:t>web sayfalarının </a:t>
            </a:r>
            <a:r>
              <a:rPr lang="tr-TR" sz="2100" dirty="0">
                <a:latin typeface="Palatino Linotype" panose="02040502050505030304" pitchFamily="18" charset="0"/>
              </a:rPr>
              <a:t>adres ve IP dönüşümünü sağlar. DNS </a:t>
            </a:r>
            <a:r>
              <a:rPr lang="tr-TR" sz="2100" dirty="0" err="1">
                <a:latin typeface="Palatino Linotype" panose="02040502050505030304" pitchFamily="18" charset="0"/>
              </a:rPr>
              <a:t>spoofing</a:t>
            </a:r>
            <a:r>
              <a:rPr lang="tr-TR" sz="2100" dirty="0">
                <a:latin typeface="Palatino Linotype" panose="02040502050505030304" pitchFamily="18" charset="0"/>
              </a:rPr>
              <a:t> ise sahte DNS sunucuları kullanılarak yapılan saldırılardır. Bu tür saldırı ya sahte DNS sunucu ile ya da mevcut bir DNS sunucu üzerindeki açıklardan yararlanılarak gerçekleştirilir. DNS sunucularda bulunan açık ile yapılan saldırılarda sunucunun üzerinde tanımlı olan adres karşılığı olan IP değiştirilerek saldırganın istediği bir adrese yönlendirme yapılabilir. </a:t>
            </a:r>
          </a:p>
        </p:txBody>
      </p:sp>
    </p:spTree>
    <p:extLst>
      <p:ext uri="{BB962C8B-B14F-4D97-AF65-F5344CB8AC3E}">
        <p14:creationId xmlns:p14="http://schemas.microsoft.com/office/powerpoint/2010/main" val="150919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err="1">
                <a:solidFill>
                  <a:srgbClr val="0070C0"/>
                </a:solidFill>
              </a:rPr>
              <a:t>Sniffing</a:t>
            </a:r>
            <a:r>
              <a:rPr lang="tr-TR" sz="4000" dirty="0">
                <a:solidFill>
                  <a:srgbClr val="0070C0"/>
                </a:solidFill>
              </a:rPr>
              <a:t> (Paket Dinleyici</a:t>
            </a:r>
            <a:r>
              <a:rPr lang="tr-TR" sz="4000" dirty="0" smtClean="0">
                <a:solidFill>
                  <a:srgbClr val="0070C0"/>
                </a:solidFill>
              </a:rPr>
              <a:t>) Atak</a:t>
            </a:r>
            <a:endParaRPr lang="tr-TR" sz="4000" dirty="0">
              <a:solidFill>
                <a:srgbClr val="0070C0"/>
              </a:solidFill>
            </a:endParaRPr>
          </a:p>
        </p:txBody>
      </p:sp>
      <p:sp>
        <p:nvSpPr>
          <p:cNvPr id="3" name="İçerik Yer Tutucusu 2"/>
          <p:cNvSpPr>
            <a:spLocks noGrp="1"/>
          </p:cNvSpPr>
          <p:nvPr>
            <p:ph idx="1"/>
          </p:nvPr>
        </p:nvSpPr>
        <p:spPr>
          <a:xfrm>
            <a:off x="5076056" y="1600200"/>
            <a:ext cx="3970784" cy="4133477"/>
          </a:xfrm>
        </p:spPr>
        <p:txBody>
          <a:bodyPr>
            <a:normAutofit fontScale="92500" lnSpcReduction="10000"/>
          </a:bodyPr>
          <a:lstStyle/>
          <a:p>
            <a:pPr marL="0" indent="0" algn="just">
              <a:buNone/>
            </a:pPr>
            <a:r>
              <a:rPr lang="tr-TR" sz="2000" dirty="0" err="1" smtClean="0">
                <a:latin typeface="Palatino Linotype" panose="02040502050505030304" pitchFamily="18" charset="0"/>
              </a:rPr>
              <a:t>Sniffing</a:t>
            </a:r>
            <a:r>
              <a:rPr lang="tr-TR" sz="2000" dirty="0" smtClean="0">
                <a:latin typeface="Palatino Linotype" panose="02040502050505030304" pitchFamily="18" charset="0"/>
              </a:rPr>
              <a:t> </a:t>
            </a:r>
            <a:r>
              <a:rPr lang="tr-TR" sz="2000" dirty="0">
                <a:latin typeface="Palatino Linotype" panose="02040502050505030304" pitchFamily="18" charset="0"/>
              </a:rPr>
              <a:t>ataklarında saldırgan ağ üzerinde iletimi gerçekleştirilen veri paketlerinin içeriğini izleyerek önemli bilgilere erişmeyi amaçlar. Bu bilgiler erişim bilgileri, kredi kartı bilgileri, kişisel bilgileri</a:t>
            </a:r>
            <a:r>
              <a:rPr lang="tr-TR" sz="2000" dirty="0" smtClean="0">
                <a:latin typeface="Palatino Linotype" panose="02040502050505030304" pitchFamily="18" charset="0"/>
              </a:rPr>
              <a:t>,        </a:t>
            </a:r>
            <a:r>
              <a:rPr lang="tr-TR" sz="2000" dirty="0">
                <a:latin typeface="Palatino Linotype" panose="02040502050505030304" pitchFamily="18" charset="0"/>
              </a:rPr>
              <a:t>e-mail adresleri gibi gizlilik içeren bilgilerdir. </a:t>
            </a:r>
            <a:endParaRPr lang="tr-TR" sz="2000" dirty="0" smtClean="0">
              <a:latin typeface="Palatino Linotype" panose="02040502050505030304" pitchFamily="18" charset="0"/>
            </a:endParaRPr>
          </a:p>
          <a:p>
            <a:pPr marL="0" indent="0" algn="just">
              <a:buNone/>
            </a:pPr>
            <a:r>
              <a:rPr lang="tr-TR" sz="2000" dirty="0" smtClean="0">
                <a:latin typeface="Palatino Linotype" panose="02040502050505030304" pitchFamily="18" charset="0"/>
              </a:rPr>
              <a:t>Bu </a:t>
            </a:r>
            <a:r>
              <a:rPr lang="tr-TR" sz="2000" dirty="0">
                <a:latin typeface="Palatino Linotype" panose="02040502050505030304" pitchFamily="18" charset="0"/>
              </a:rPr>
              <a:t>tür saldırılara karşı en etki çözüm iletimi gerçekleştirilen verilerin şifrelenerek iletilmesidir. Ayrıca, </a:t>
            </a:r>
            <a:r>
              <a:rPr lang="tr-TR" sz="2000" dirty="0" smtClean="0">
                <a:latin typeface="Palatino Linotype" panose="02040502050505030304" pitchFamily="18" charset="0"/>
              </a:rPr>
              <a:t>kullanıcıların </a:t>
            </a:r>
            <a:r>
              <a:rPr lang="tr-TR" sz="2000" dirty="0">
                <a:latin typeface="Palatino Linotype" panose="02040502050505030304" pitchFamily="18" charset="0"/>
              </a:rPr>
              <a:t>klavyeden bastığı tuşları takip ederek bilgi toplamayı amaçlayan </a:t>
            </a:r>
            <a:r>
              <a:rPr lang="tr-TR" sz="2000" dirty="0" err="1">
                <a:latin typeface="Palatino Linotype" panose="02040502050505030304" pitchFamily="18" charset="0"/>
              </a:rPr>
              <a:t>keylogger</a:t>
            </a:r>
            <a:r>
              <a:rPr lang="tr-TR" sz="2000" dirty="0">
                <a:latin typeface="Palatino Linotype" panose="02040502050505030304" pitchFamily="18" charset="0"/>
              </a:rPr>
              <a:t> 'da </a:t>
            </a:r>
            <a:r>
              <a:rPr lang="tr-TR" sz="2000" dirty="0" err="1">
                <a:latin typeface="Palatino Linotype" panose="02040502050505030304" pitchFamily="18" charset="0"/>
              </a:rPr>
              <a:t>sniffer</a:t>
            </a:r>
            <a:r>
              <a:rPr lang="tr-TR" sz="2000" dirty="0">
                <a:latin typeface="Palatino Linotype" panose="02040502050505030304" pitchFamily="18" charset="0"/>
              </a:rPr>
              <a:t> türünde bir tehdittir. </a:t>
            </a:r>
          </a:p>
        </p:txBody>
      </p:sp>
      <p:pic>
        <p:nvPicPr>
          <p:cNvPr id="5122" name="Picture 2" descr="C:\Users\tmyo312\Desktop\ağ temelleri\sniff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4900509" cy="257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28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Password</a:t>
            </a:r>
            <a:r>
              <a:rPr lang="tr-TR" dirty="0">
                <a:solidFill>
                  <a:srgbClr val="0070C0"/>
                </a:solidFill>
              </a:rPr>
              <a:t> Atakları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636" y="1628800"/>
            <a:ext cx="6768752" cy="4176464"/>
          </a:xfrm>
        </p:spPr>
      </p:pic>
      <p:sp>
        <p:nvSpPr>
          <p:cNvPr id="5" name="Dikdörtgen 4"/>
          <p:cNvSpPr/>
          <p:nvPr/>
        </p:nvSpPr>
        <p:spPr>
          <a:xfrm>
            <a:off x="755576" y="1198493"/>
            <a:ext cx="7704856" cy="646331"/>
          </a:xfrm>
          <a:prstGeom prst="rect">
            <a:avLst/>
          </a:prstGeom>
        </p:spPr>
        <p:txBody>
          <a:bodyPr wrap="square">
            <a:spAutoFit/>
          </a:bodyPr>
          <a:lstStyle/>
          <a:p>
            <a:pPr algn="just"/>
            <a:r>
              <a:rPr lang="tr-TR" dirty="0" err="1">
                <a:latin typeface="Palatino Linotype" panose="02040502050505030304" pitchFamily="18" charset="0"/>
              </a:rPr>
              <a:t>Password</a:t>
            </a:r>
            <a:r>
              <a:rPr lang="tr-TR" dirty="0">
                <a:latin typeface="Palatino Linotype" panose="02040502050505030304" pitchFamily="18" charset="0"/>
              </a:rPr>
              <a:t> atakları kullanıcılara ait şifrelerinin ele geçirilmesini amaçlar. 4 tip </a:t>
            </a:r>
            <a:r>
              <a:rPr lang="tr-TR" dirty="0" err="1">
                <a:latin typeface="Palatino Linotype" panose="02040502050505030304" pitchFamily="18" charset="0"/>
              </a:rPr>
              <a:t>password</a:t>
            </a:r>
            <a:r>
              <a:rPr lang="tr-TR" dirty="0">
                <a:latin typeface="Palatino Linotype" panose="02040502050505030304" pitchFamily="18" charset="0"/>
              </a:rPr>
              <a:t> atak vardır. </a:t>
            </a:r>
          </a:p>
        </p:txBody>
      </p:sp>
    </p:spTree>
    <p:extLst>
      <p:ext uri="{BB962C8B-B14F-4D97-AF65-F5344CB8AC3E}">
        <p14:creationId xmlns:p14="http://schemas.microsoft.com/office/powerpoint/2010/main" val="27449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err="1">
                <a:solidFill>
                  <a:srgbClr val="0070C0"/>
                </a:solidFill>
              </a:rPr>
              <a:t>Password</a:t>
            </a:r>
            <a:r>
              <a:rPr lang="tr-TR" sz="4000" dirty="0">
                <a:solidFill>
                  <a:srgbClr val="0070C0"/>
                </a:solidFill>
              </a:rPr>
              <a:t> Atakları</a:t>
            </a:r>
          </a:p>
        </p:txBody>
      </p:sp>
      <p:sp>
        <p:nvSpPr>
          <p:cNvPr id="3" name="İçerik Yer Tutucusu 2"/>
          <p:cNvSpPr>
            <a:spLocks noGrp="1"/>
          </p:cNvSpPr>
          <p:nvPr>
            <p:ph idx="1"/>
          </p:nvPr>
        </p:nvSpPr>
        <p:spPr>
          <a:xfrm>
            <a:off x="457200" y="1196752"/>
            <a:ext cx="8229600" cy="4525963"/>
          </a:xfrm>
        </p:spPr>
        <p:txBody>
          <a:bodyPr>
            <a:normAutofit fontScale="92500" lnSpcReduction="10000"/>
          </a:bodyPr>
          <a:lstStyle/>
          <a:p>
            <a:pPr marL="514350" indent="-514350" algn="just">
              <a:buFont typeface="+mj-lt"/>
              <a:buAutoNum type="romanLcPeriod"/>
            </a:pPr>
            <a:r>
              <a:rPr lang="tr-TR" sz="2100" b="1" dirty="0" smtClean="0">
                <a:latin typeface="Palatino Linotype" panose="02040502050505030304" pitchFamily="18" charset="0"/>
              </a:rPr>
              <a:t>Pasif </a:t>
            </a:r>
            <a:r>
              <a:rPr lang="tr-TR" sz="2100" b="1" dirty="0">
                <a:latin typeface="Palatino Linotype" panose="02040502050505030304" pitchFamily="18" charset="0"/>
              </a:rPr>
              <a:t>Online Atak: </a:t>
            </a:r>
            <a:r>
              <a:rPr lang="tr-TR" sz="2100" dirty="0">
                <a:latin typeface="Palatino Linotype" panose="02040502050505030304" pitchFamily="18" charset="0"/>
              </a:rPr>
              <a:t>Bu tür saldırılarda </a:t>
            </a:r>
            <a:r>
              <a:rPr lang="tr-TR" sz="2100" dirty="0" err="1">
                <a:latin typeface="Palatino Linotype" panose="02040502050505030304" pitchFamily="18" charset="0"/>
              </a:rPr>
              <a:t>saldırganşifreleri</a:t>
            </a:r>
            <a:r>
              <a:rPr lang="tr-TR" sz="2100" dirty="0">
                <a:latin typeface="Palatino Linotype" panose="02040502050505030304" pitchFamily="18" charset="0"/>
              </a:rPr>
              <a:t> çalmak için kullanıcı hesabı ile doğrudan temasta bulunmaz. </a:t>
            </a:r>
            <a:r>
              <a:rPr lang="tr-TR" sz="2100" dirty="0" err="1">
                <a:latin typeface="Palatino Linotype" panose="02040502050505030304" pitchFamily="18" charset="0"/>
              </a:rPr>
              <a:t>Wire</a:t>
            </a:r>
            <a:r>
              <a:rPr lang="tr-TR" sz="2100" dirty="0">
                <a:latin typeface="Palatino Linotype" panose="02040502050505030304" pitchFamily="18" charset="0"/>
              </a:rPr>
              <a:t> </a:t>
            </a:r>
            <a:r>
              <a:rPr lang="tr-TR" sz="2100" dirty="0" err="1">
                <a:latin typeface="Palatino Linotype" panose="02040502050505030304" pitchFamily="18" charset="0"/>
              </a:rPr>
              <a:t>sniffing</a:t>
            </a:r>
            <a:r>
              <a:rPr lang="tr-TR" sz="2100" dirty="0">
                <a:latin typeface="Palatino Linotype" panose="02040502050505030304" pitchFamily="18" charset="0"/>
              </a:rPr>
              <a:t> (hat dinleme), Man in </a:t>
            </a:r>
            <a:r>
              <a:rPr lang="tr-TR" sz="2100" dirty="0" err="1">
                <a:latin typeface="Palatino Linotype" panose="02040502050505030304" pitchFamily="18" charset="0"/>
              </a:rPr>
              <a:t>the</a:t>
            </a:r>
            <a:r>
              <a:rPr lang="tr-TR" sz="2100" dirty="0">
                <a:latin typeface="Palatino Linotype" panose="02040502050505030304" pitchFamily="18" charset="0"/>
              </a:rPr>
              <a:t> </a:t>
            </a:r>
            <a:r>
              <a:rPr lang="tr-TR" sz="2100" dirty="0" err="1">
                <a:latin typeface="Palatino Linotype" panose="02040502050505030304" pitchFamily="18" charset="0"/>
              </a:rPr>
              <a:t>Middle</a:t>
            </a:r>
            <a:r>
              <a:rPr lang="tr-TR" sz="2100" dirty="0">
                <a:latin typeface="Palatino Linotype" panose="02040502050505030304" pitchFamily="18" charset="0"/>
              </a:rPr>
              <a:t> Attack (Ortadaki Adam Saldırısı) ve </a:t>
            </a:r>
            <a:r>
              <a:rPr lang="tr-TR" sz="2100" dirty="0" err="1">
                <a:latin typeface="Palatino Linotype" panose="02040502050505030304" pitchFamily="18" charset="0"/>
              </a:rPr>
              <a:t>Replay</a:t>
            </a:r>
            <a:r>
              <a:rPr lang="tr-TR" sz="2100" dirty="0">
                <a:latin typeface="Palatino Linotype" panose="02040502050505030304" pitchFamily="18" charset="0"/>
              </a:rPr>
              <a:t> Attack (</a:t>
            </a:r>
            <a:r>
              <a:rPr lang="tr-TR" sz="2100" dirty="0" err="1">
                <a:latin typeface="Palatino Linotype" panose="02040502050505030304" pitchFamily="18" charset="0"/>
              </a:rPr>
              <a:t>Amak</a:t>
            </a:r>
            <a:r>
              <a:rPr lang="tr-TR" sz="2100" dirty="0">
                <a:latin typeface="Palatino Linotype" panose="02040502050505030304" pitchFamily="18" charset="0"/>
              </a:rPr>
              <a:t> üzere 3 türü </a:t>
            </a:r>
            <a:r>
              <a:rPr lang="tr-TR" sz="2100" dirty="0" smtClean="0">
                <a:latin typeface="Palatino Linotype" panose="02040502050505030304" pitchFamily="18" charset="0"/>
              </a:rPr>
              <a:t>vardır.</a:t>
            </a:r>
          </a:p>
          <a:p>
            <a:pPr marL="514350" indent="-514350" algn="just">
              <a:buFont typeface="+mj-lt"/>
              <a:buAutoNum type="romanLcPeriod"/>
            </a:pPr>
            <a:r>
              <a:rPr lang="tr-TR" sz="2100" b="1" dirty="0" smtClean="0">
                <a:latin typeface="Palatino Linotype" panose="02040502050505030304" pitchFamily="18" charset="0"/>
              </a:rPr>
              <a:t>Aktif</a:t>
            </a:r>
            <a:r>
              <a:rPr lang="tr-TR" sz="2100" b="1" dirty="0">
                <a:latin typeface="Palatino Linotype" panose="02040502050505030304" pitchFamily="18" charset="0"/>
              </a:rPr>
              <a:t>' Online Atak: </a:t>
            </a:r>
            <a:r>
              <a:rPr lang="tr-TR" sz="2100" dirty="0">
                <a:latin typeface="Palatino Linotype" panose="02040502050505030304" pitchFamily="18" charset="0"/>
              </a:rPr>
              <a:t>Bu tür saldırılarda </a:t>
            </a:r>
            <a:r>
              <a:rPr lang="tr-TR" sz="2100" dirty="0" smtClean="0">
                <a:latin typeface="Palatino Linotype" panose="02040502050505030304" pitchFamily="18" charset="0"/>
              </a:rPr>
              <a:t>doğrudan </a:t>
            </a:r>
            <a:r>
              <a:rPr lang="tr-TR" sz="2100" dirty="0">
                <a:latin typeface="Palatino Linotype" panose="02040502050505030304" pitchFamily="18" charset="0"/>
              </a:rPr>
              <a:t>şifre tahmini </a:t>
            </a:r>
            <a:r>
              <a:rPr lang="tr-TR" sz="2100" dirty="0" smtClean="0">
                <a:latin typeface="Palatino Linotype" panose="02040502050505030304" pitchFamily="18" charset="0"/>
              </a:rPr>
              <a:t>yapılmaya çalışılır</a:t>
            </a:r>
            <a:r>
              <a:rPr lang="tr-TR" sz="2100" dirty="0">
                <a:latin typeface="Palatino Linotype" panose="02040502050505030304" pitchFamily="18" charset="0"/>
              </a:rPr>
              <a:t>. Örneğin, </a:t>
            </a:r>
            <a:r>
              <a:rPr lang="tr-TR" sz="2100" dirty="0" err="1" smtClean="0">
                <a:latin typeface="Palatino Linotype" panose="02040502050505030304" pitchFamily="18" charset="0"/>
              </a:rPr>
              <a:t>Password</a:t>
            </a:r>
            <a:r>
              <a:rPr lang="tr-TR" sz="2100" dirty="0" smtClean="0">
                <a:latin typeface="Palatino Linotype" panose="02040502050505030304" pitchFamily="18" charset="0"/>
              </a:rPr>
              <a:t> </a:t>
            </a:r>
            <a:r>
              <a:rPr lang="tr-TR" sz="2100" dirty="0" err="1">
                <a:latin typeface="Palatino Linotype" panose="02040502050505030304" pitchFamily="18" charset="0"/>
              </a:rPr>
              <a:t>Guessing</a:t>
            </a:r>
            <a:r>
              <a:rPr lang="tr-TR" sz="2100" dirty="0">
                <a:latin typeface="Palatino Linotype" panose="02040502050505030304" pitchFamily="18" charset="0"/>
              </a:rPr>
              <a:t> (Şifre Tahmini). </a:t>
            </a:r>
            <a:endParaRPr lang="tr-TR" sz="2100" dirty="0" smtClean="0">
              <a:latin typeface="Palatino Linotype" panose="02040502050505030304" pitchFamily="18" charset="0"/>
            </a:endParaRPr>
          </a:p>
          <a:p>
            <a:pPr marL="514350" indent="-514350" algn="just">
              <a:buFont typeface="+mj-lt"/>
              <a:buAutoNum type="romanLcPeriod"/>
            </a:pPr>
            <a:r>
              <a:rPr lang="tr-TR" sz="2100" b="1" dirty="0" smtClean="0">
                <a:latin typeface="Palatino Linotype" panose="02040502050505030304" pitchFamily="18" charset="0"/>
              </a:rPr>
              <a:t>Offline </a:t>
            </a:r>
            <a:r>
              <a:rPr lang="tr-TR" sz="2100" b="1" dirty="0">
                <a:latin typeface="Palatino Linotype" panose="02040502050505030304" pitchFamily="18" charset="0"/>
              </a:rPr>
              <a:t>Atak: </a:t>
            </a:r>
            <a:r>
              <a:rPr lang="tr-TR" sz="2100" dirty="0">
                <a:latin typeface="Palatino Linotype" panose="02040502050505030304" pitchFamily="18" charset="0"/>
              </a:rPr>
              <a:t>Bu tür saldırılarda saldırı </a:t>
            </a:r>
            <a:r>
              <a:rPr lang="tr-TR" sz="2100" dirty="0" smtClean="0">
                <a:latin typeface="Palatino Linotype" panose="02040502050505030304" pitchFamily="18" charset="0"/>
              </a:rPr>
              <a:t>sistem </a:t>
            </a:r>
            <a:r>
              <a:rPr lang="tr-TR" sz="2100" dirty="0">
                <a:latin typeface="Palatino Linotype" panose="02040502050505030304" pitchFamily="18" charset="0"/>
              </a:rPr>
              <a:t>dışından yapılır. </a:t>
            </a:r>
            <a:r>
              <a:rPr lang="tr-TR" sz="2100" dirty="0" smtClean="0">
                <a:latin typeface="Palatino Linotype" panose="02040502050505030304" pitchFamily="18" charset="0"/>
              </a:rPr>
              <a:t>Şifrelerin saklandığı bilgisayara erişim </a:t>
            </a:r>
            <a:r>
              <a:rPr lang="tr-TR" sz="2100" dirty="0">
                <a:latin typeface="Palatino Linotype" panose="02040502050505030304" pitchFamily="18" charset="0"/>
              </a:rPr>
              <a:t>sağlanarak </a:t>
            </a:r>
            <a:r>
              <a:rPr lang="tr-TR" sz="2100" dirty="0" smtClean="0">
                <a:latin typeface="Palatino Linotype" panose="02040502050505030304" pitchFamily="18" charset="0"/>
              </a:rPr>
              <a:t>şifre dosyalarının </a:t>
            </a:r>
            <a:r>
              <a:rPr lang="tr-TR" sz="2100" dirty="0">
                <a:latin typeface="Palatino Linotype" panose="02040502050505030304" pitchFamily="18" charset="0"/>
              </a:rPr>
              <a:t>ele geçirilmesi ve saldırganın kendi bilgisayarında şifreleri </a:t>
            </a:r>
            <a:r>
              <a:rPr lang="tr-TR" sz="2100" dirty="0" smtClean="0">
                <a:latin typeface="Palatino Linotype" panose="02040502050505030304" pitchFamily="18" charset="0"/>
              </a:rPr>
              <a:t>kırmasını </a:t>
            </a:r>
            <a:r>
              <a:rPr lang="tr-TR" sz="2100" dirty="0">
                <a:latin typeface="Palatino Linotype" panose="02040502050505030304" pitchFamily="18" charset="0"/>
              </a:rPr>
              <a:t>esas </a:t>
            </a:r>
            <a:r>
              <a:rPr lang="tr-TR" sz="2100" dirty="0" smtClean="0">
                <a:latin typeface="Palatino Linotype" panose="02040502050505030304" pitchFamily="18" charset="0"/>
              </a:rPr>
              <a:t>alır. </a:t>
            </a:r>
            <a:r>
              <a:rPr lang="tr-TR" sz="2100" dirty="0">
                <a:latin typeface="Palatino Linotype" panose="02040502050505030304" pitchFamily="18" charset="0"/>
              </a:rPr>
              <a:t>Dictionary Attack, </a:t>
            </a:r>
            <a:r>
              <a:rPr lang="tr-TR" sz="2100" dirty="0" err="1" smtClean="0">
                <a:latin typeface="Palatino Linotype" panose="02040502050505030304" pitchFamily="18" charset="0"/>
              </a:rPr>
              <a:t>Hybrid</a:t>
            </a:r>
            <a:r>
              <a:rPr lang="tr-TR" sz="2100" dirty="0" smtClean="0">
                <a:latin typeface="Palatino Linotype" panose="02040502050505030304" pitchFamily="18" charset="0"/>
              </a:rPr>
              <a:t> </a:t>
            </a:r>
            <a:r>
              <a:rPr lang="tr-TR" sz="2100" dirty="0">
                <a:latin typeface="Palatino Linotype" panose="02040502050505030304" pitchFamily="18" charset="0"/>
              </a:rPr>
              <a:t>Attack, Brute </a:t>
            </a:r>
            <a:r>
              <a:rPr lang="tr-TR" sz="2100" dirty="0" err="1">
                <a:latin typeface="Palatino Linotype" panose="02040502050505030304" pitchFamily="18" charset="0"/>
              </a:rPr>
              <a:t>f</a:t>
            </a:r>
            <a:r>
              <a:rPr lang="tr-TR" sz="2100" dirty="0" err="1" smtClean="0">
                <a:latin typeface="Palatino Linotype" panose="02040502050505030304" pitchFamily="18" charset="0"/>
              </a:rPr>
              <a:t>orce</a:t>
            </a:r>
            <a:r>
              <a:rPr lang="tr-TR" sz="2100" dirty="0" smtClean="0">
                <a:latin typeface="Palatino Linotype" panose="02040502050505030304" pitchFamily="18" charset="0"/>
              </a:rPr>
              <a:t> </a:t>
            </a:r>
            <a:r>
              <a:rPr lang="tr-TR" sz="2100" dirty="0">
                <a:latin typeface="Palatino Linotype" panose="02040502050505030304" pitchFamily="18" charset="0"/>
              </a:rPr>
              <a:t>Attack, </a:t>
            </a:r>
            <a:r>
              <a:rPr lang="tr-TR" sz="2100" dirty="0" err="1">
                <a:latin typeface="Palatino Linotype" panose="02040502050505030304" pitchFamily="18" charset="0"/>
              </a:rPr>
              <a:t>Precomputed</a:t>
            </a:r>
            <a:r>
              <a:rPr lang="tr-TR" sz="2100" dirty="0">
                <a:latin typeface="Palatino Linotype" panose="02040502050505030304" pitchFamily="18" charset="0"/>
              </a:rPr>
              <a:t> </a:t>
            </a:r>
            <a:r>
              <a:rPr lang="tr-TR" sz="2100" dirty="0" err="1">
                <a:latin typeface="Palatino Linotype" panose="02040502050505030304" pitchFamily="18" charset="0"/>
              </a:rPr>
              <a:t>Hash</a:t>
            </a:r>
            <a:r>
              <a:rPr lang="tr-TR" sz="2100" dirty="0">
                <a:latin typeface="Palatino Linotype" panose="02040502050505030304" pitchFamily="18" charset="0"/>
              </a:rPr>
              <a:t> </a:t>
            </a:r>
            <a:r>
              <a:rPr lang="tr-TR" sz="2100" dirty="0" smtClean="0">
                <a:latin typeface="Palatino Linotype" panose="02040502050505030304" pitchFamily="18" charset="0"/>
              </a:rPr>
              <a:t>Attack, </a:t>
            </a:r>
            <a:r>
              <a:rPr lang="tr-TR" sz="2100" dirty="0" err="1" smtClean="0">
                <a:latin typeface="Palatino Linotype" panose="02040502050505030304" pitchFamily="18" charset="0"/>
              </a:rPr>
              <a:t>Syllable</a:t>
            </a:r>
            <a:r>
              <a:rPr lang="tr-TR" sz="2100" dirty="0" smtClean="0">
                <a:latin typeface="Palatino Linotype" panose="02040502050505030304" pitchFamily="18" charset="0"/>
              </a:rPr>
              <a:t> </a:t>
            </a:r>
            <a:r>
              <a:rPr lang="tr-TR" sz="2100" dirty="0">
                <a:latin typeface="Palatino Linotype" panose="02040502050505030304" pitchFamily="18" charset="0"/>
              </a:rPr>
              <a:t>Attack, </a:t>
            </a:r>
            <a:r>
              <a:rPr lang="tr-TR" sz="2100" dirty="0" err="1">
                <a:latin typeface="Palatino Linotype" panose="02040502050505030304" pitchFamily="18" charset="0"/>
              </a:rPr>
              <a:t>Rule</a:t>
            </a:r>
            <a:r>
              <a:rPr lang="tr-TR" sz="2100" dirty="0">
                <a:latin typeface="Palatino Linotype" panose="02040502050505030304" pitchFamily="18" charset="0"/>
              </a:rPr>
              <a:t> </a:t>
            </a:r>
            <a:r>
              <a:rPr lang="tr-TR" sz="2100" dirty="0" err="1">
                <a:latin typeface="Palatino Linotype" panose="02040502050505030304" pitchFamily="18" charset="0"/>
              </a:rPr>
              <a:t>Based</a:t>
            </a:r>
            <a:r>
              <a:rPr lang="tr-TR" sz="2100" dirty="0">
                <a:latin typeface="Palatino Linotype" panose="02040502050505030304" pitchFamily="18" charset="0"/>
              </a:rPr>
              <a:t> Attack ve </a:t>
            </a:r>
            <a:r>
              <a:rPr lang="tr-TR" sz="2100" dirty="0" err="1">
                <a:latin typeface="Palatino Linotype" panose="02040502050505030304" pitchFamily="18" charset="0"/>
              </a:rPr>
              <a:t>Rainbow</a:t>
            </a:r>
            <a:r>
              <a:rPr lang="tr-TR" sz="2100" dirty="0">
                <a:latin typeface="Palatino Linotype" panose="02040502050505030304" pitchFamily="18" charset="0"/>
              </a:rPr>
              <a:t> Attack olmak üzere türleri </a:t>
            </a:r>
            <a:r>
              <a:rPr lang="tr-TR" sz="2100" dirty="0" smtClean="0">
                <a:latin typeface="Palatino Linotype" panose="02040502050505030304" pitchFamily="18" charset="0"/>
              </a:rPr>
              <a:t>vardır.</a:t>
            </a:r>
          </a:p>
          <a:p>
            <a:pPr marL="514350" indent="-514350" algn="just">
              <a:buFont typeface="+mj-lt"/>
              <a:buAutoNum type="romanLcPeriod"/>
            </a:pPr>
            <a:r>
              <a:rPr lang="tr-TR" sz="2100" b="1" dirty="0" err="1" smtClean="0">
                <a:latin typeface="Palatino Linotype" panose="02040502050505030304" pitchFamily="18" charset="0"/>
              </a:rPr>
              <a:t>Non-technical</a:t>
            </a:r>
            <a:r>
              <a:rPr lang="tr-TR" sz="2100" b="1" dirty="0" smtClean="0">
                <a:latin typeface="Palatino Linotype" panose="02040502050505030304" pitchFamily="18" charset="0"/>
              </a:rPr>
              <a:t> </a:t>
            </a:r>
            <a:r>
              <a:rPr lang="tr-TR" sz="2100" b="1" dirty="0">
                <a:latin typeface="Palatino Linotype" panose="02040502050505030304" pitchFamily="18" charset="0"/>
              </a:rPr>
              <a:t>Attack: </a:t>
            </a:r>
            <a:r>
              <a:rPr lang="tr-TR" sz="2100" dirty="0">
                <a:latin typeface="Palatino Linotype" panose="02040502050505030304" pitchFamily="18" charset="0"/>
              </a:rPr>
              <a:t>Teknik bilgi gerektirmeyen atak türüdür. Örneğin, sosyal mühendislik saldırıları bu sınıftadır. Sosyal mühendislik insanlarla yüz yüze veya telefonla etkileşimde bulunarak bilgi </a:t>
            </a:r>
            <a:r>
              <a:rPr lang="tr-TR" sz="2100" dirty="0" smtClean="0">
                <a:latin typeface="Palatino Linotype" panose="02040502050505030304" pitchFamily="18" charset="0"/>
              </a:rPr>
              <a:t>elde etme </a:t>
            </a:r>
            <a:r>
              <a:rPr lang="tr-TR" sz="2100" dirty="0">
                <a:latin typeface="Palatino Linotype" panose="02040502050505030304" pitchFamily="18" charset="0"/>
              </a:rPr>
              <a:t>veya istenilen işlemi yaptırmadır.</a:t>
            </a:r>
          </a:p>
        </p:txBody>
      </p:sp>
    </p:spTree>
    <p:extLst>
      <p:ext uri="{BB962C8B-B14F-4D97-AF65-F5344CB8AC3E}">
        <p14:creationId xmlns:p14="http://schemas.microsoft.com/office/powerpoint/2010/main" val="50651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Password</a:t>
            </a:r>
            <a:r>
              <a:rPr lang="tr-TR" dirty="0">
                <a:solidFill>
                  <a:srgbClr val="0070C0"/>
                </a:solidFill>
              </a:rPr>
              <a:t> Atakları</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000" b="1" dirty="0" err="1">
                <a:latin typeface="Palatino Linotype" panose="02040502050505030304" pitchFamily="18" charset="0"/>
              </a:rPr>
              <a:t>Wire</a:t>
            </a:r>
            <a:r>
              <a:rPr lang="tr-TR" sz="2000" b="1" dirty="0">
                <a:latin typeface="Palatino Linotype" panose="02040502050505030304" pitchFamily="18" charset="0"/>
              </a:rPr>
              <a:t> </a:t>
            </a:r>
            <a:r>
              <a:rPr lang="tr-TR" sz="2000" b="1" dirty="0" err="1">
                <a:latin typeface="Palatino Linotype" panose="02040502050505030304" pitchFamily="18" charset="0"/>
              </a:rPr>
              <a:t>Sniffing</a:t>
            </a:r>
            <a:r>
              <a:rPr lang="tr-TR" sz="2000" b="1" dirty="0">
                <a:latin typeface="Palatino Linotype" panose="02040502050505030304" pitchFamily="18" charset="0"/>
              </a:rPr>
              <a:t>: </a:t>
            </a:r>
            <a:r>
              <a:rPr lang="tr-TR" sz="2000" dirty="0">
                <a:latin typeface="Palatino Linotype" panose="02040502050505030304" pitchFamily="18" charset="0"/>
              </a:rPr>
              <a:t>Kablolu veya kablosuz ağ ortamlarında ağın dinlenerek şifrelerin ele geçirilmesini amaçlar. Korunmak için iletilen veriler şifrelenebilir. Eğer saldırganın ele geçirdiği şifreler şifrelenmiş ise saldırgan özel araçlar yardımıyla şifreyi çözmeye çalışacaktır. Saldırganın başarısı kullanılan şifreleme </a:t>
            </a:r>
            <a:r>
              <a:rPr lang="tr-TR" sz="2000" dirty="0" smtClean="0">
                <a:latin typeface="Palatino Linotype" panose="02040502050505030304" pitchFamily="18" charset="0"/>
              </a:rPr>
              <a:t>algoritmasına </a:t>
            </a:r>
            <a:r>
              <a:rPr lang="tr-TR" sz="2000" dirty="0">
                <a:latin typeface="Palatino Linotype" panose="02040502050505030304" pitchFamily="18" charset="0"/>
              </a:rPr>
              <a:t>bağlıdır. </a:t>
            </a:r>
          </a:p>
          <a:p>
            <a:pPr algn="just">
              <a:buFont typeface="Wingdings" panose="05000000000000000000" pitchFamily="2" charset="2"/>
              <a:buChar char="Ø"/>
            </a:pPr>
            <a:r>
              <a:rPr lang="tr-TR" sz="2000" b="1" dirty="0">
                <a:latin typeface="Palatino Linotype" panose="02040502050505030304" pitchFamily="18" charset="0"/>
              </a:rPr>
              <a:t>Man in </a:t>
            </a:r>
            <a:r>
              <a:rPr lang="tr-TR" sz="2000" b="1" dirty="0" err="1">
                <a:latin typeface="Palatino Linotype" panose="02040502050505030304" pitchFamily="18" charset="0"/>
              </a:rPr>
              <a:t>the</a:t>
            </a:r>
            <a:r>
              <a:rPr lang="tr-TR" sz="2000" b="1" dirty="0">
                <a:latin typeface="Palatino Linotype" panose="02040502050505030304" pitchFamily="18" charset="0"/>
              </a:rPr>
              <a:t> </a:t>
            </a:r>
            <a:r>
              <a:rPr lang="tr-TR" sz="2000" b="1" dirty="0" err="1">
                <a:latin typeface="Palatino Linotype" panose="02040502050505030304" pitchFamily="18" charset="0"/>
              </a:rPr>
              <a:t>Middle</a:t>
            </a:r>
            <a:r>
              <a:rPr lang="tr-TR" sz="2000" b="1" dirty="0">
                <a:latin typeface="Palatino Linotype" panose="02040502050505030304" pitchFamily="18" charset="0"/>
              </a:rPr>
              <a:t> Attack: </a:t>
            </a:r>
            <a:r>
              <a:rPr lang="tr-TR" sz="2000" dirty="0">
                <a:latin typeface="Palatino Linotype" panose="02040502050505030304" pitchFamily="18" charset="0"/>
              </a:rPr>
              <a:t>Bu tür saldırılarda saldırgan hedef ve kaynak arasındaki veri trafiğini kendi üzerinden geçirerek ağ üzerindeki veri paketlerini okur. Bu tür saldırı türünde ARP </a:t>
            </a:r>
            <a:r>
              <a:rPr lang="tr-TR" sz="2000" dirty="0" err="1">
                <a:latin typeface="Palatino Linotype" panose="02040502050505030304" pitchFamily="18" charset="0"/>
              </a:rPr>
              <a:t>spoofing'de</a:t>
            </a:r>
            <a:r>
              <a:rPr lang="tr-TR" sz="2000" dirty="0">
                <a:latin typeface="Palatino Linotype" panose="02040502050505030304" pitchFamily="18" charset="0"/>
              </a:rPr>
              <a:t> kullanılmaktadır. </a:t>
            </a:r>
          </a:p>
          <a:p>
            <a:pPr algn="just">
              <a:buFont typeface="Wingdings" panose="05000000000000000000" pitchFamily="2" charset="2"/>
              <a:buChar char="Ø"/>
            </a:pPr>
            <a:r>
              <a:rPr lang="tr-TR" sz="2000" b="1" dirty="0" err="1">
                <a:latin typeface="Palatino Linotype" panose="02040502050505030304" pitchFamily="18" charset="0"/>
              </a:rPr>
              <a:t>Replay</a:t>
            </a:r>
            <a:r>
              <a:rPr lang="tr-TR" sz="2000" b="1" dirty="0">
                <a:latin typeface="Palatino Linotype" panose="02040502050505030304" pitchFamily="18" charset="0"/>
              </a:rPr>
              <a:t> Attack: </a:t>
            </a:r>
            <a:r>
              <a:rPr lang="tr-TR" sz="2000" dirty="0" err="1">
                <a:latin typeface="Palatino Linotype" panose="02040502050505030304" pitchFamily="18" charset="0"/>
              </a:rPr>
              <a:t>Sniffing</a:t>
            </a:r>
            <a:r>
              <a:rPr lang="tr-TR" sz="2000" dirty="0">
                <a:latin typeface="Palatino Linotype" panose="02040502050505030304" pitchFamily="18" charset="0"/>
              </a:rPr>
              <a:t> gibi yöntemlerle kullanıcı ve sunucu arasındaki paketleri takip </a:t>
            </a:r>
            <a:r>
              <a:rPr lang="tr-TR" sz="2000" dirty="0" smtClean="0">
                <a:latin typeface="Palatino Linotype" panose="02040502050505030304" pitchFamily="18" charset="0"/>
              </a:rPr>
              <a:t>edip daha </a:t>
            </a:r>
            <a:r>
              <a:rPr lang="tr-TR" sz="2000" dirty="0">
                <a:latin typeface="Palatino Linotype" panose="02040502050505030304" pitchFamily="18" charset="0"/>
              </a:rPr>
              <a:t>sonra saldırgan tarafından tekrar sunucuya gönderilmesini temel alır.</a:t>
            </a:r>
          </a:p>
        </p:txBody>
      </p:sp>
    </p:spTree>
    <p:extLst>
      <p:ext uri="{BB962C8B-B14F-4D97-AF65-F5344CB8AC3E}">
        <p14:creationId xmlns:p14="http://schemas.microsoft.com/office/powerpoint/2010/main" val="275547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err="1">
                <a:solidFill>
                  <a:srgbClr val="0070C0"/>
                </a:solidFill>
              </a:rPr>
              <a:t>Password</a:t>
            </a:r>
            <a:r>
              <a:rPr lang="tr-TR" sz="4000" dirty="0">
                <a:solidFill>
                  <a:srgbClr val="0070C0"/>
                </a:solidFill>
              </a:rPr>
              <a:t> Atakları</a:t>
            </a:r>
            <a:endParaRPr lang="tr-TR" sz="40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56792"/>
            <a:ext cx="7019925" cy="3533775"/>
          </a:xfrm>
        </p:spPr>
      </p:pic>
    </p:spTree>
    <p:extLst>
      <p:ext uri="{BB962C8B-B14F-4D97-AF65-F5344CB8AC3E}">
        <p14:creationId xmlns:p14="http://schemas.microsoft.com/office/powerpoint/2010/main" val="1445305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err="1">
                <a:solidFill>
                  <a:srgbClr val="0070C0"/>
                </a:solidFill>
              </a:rPr>
              <a:t>Password</a:t>
            </a:r>
            <a:r>
              <a:rPr lang="tr-TR" sz="4000" dirty="0">
                <a:solidFill>
                  <a:srgbClr val="0070C0"/>
                </a:solidFill>
              </a:rPr>
              <a:t> Atakları</a:t>
            </a:r>
            <a:endParaRPr lang="tr-TR" sz="4000" dirty="0"/>
          </a:p>
        </p:txBody>
      </p:sp>
      <p:sp>
        <p:nvSpPr>
          <p:cNvPr id="3" name="İçerik Yer Tutucusu 2"/>
          <p:cNvSpPr>
            <a:spLocks noGrp="1"/>
          </p:cNvSpPr>
          <p:nvPr>
            <p:ph idx="1"/>
          </p:nvPr>
        </p:nvSpPr>
        <p:spPr>
          <a:xfrm>
            <a:off x="457200" y="1484784"/>
            <a:ext cx="8229600" cy="4525963"/>
          </a:xfrm>
        </p:spPr>
        <p:txBody>
          <a:bodyPr>
            <a:normAutofit fontScale="92500" lnSpcReduction="10000"/>
          </a:bodyPr>
          <a:lstStyle/>
          <a:p>
            <a:pPr algn="just">
              <a:buFont typeface="Wingdings" panose="05000000000000000000" pitchFamily="2" charset="2"/>
              <a:buChar char="Ø"/>
            </a:pPr>
            <a:r>
              <a:rPr lang="tr-TR" sz="2100" b="1" dirty="0" err="1">
                <a:latin typeface="Palatino Linotype" panose="02040502050505030304" pitchFamily="18" charset="0"/>
              </a:rPr>
              <a:t>Password</a:t>
            </a:r>
            <a:r>
              <a:rPr lang="tr-TR" sz="2100" b="1" dirty="0">
                <a:latin typeface="Palatino Linotype" panose="02040502050505030304" pitchFamily="18" charset="0"/>
              </a:rPr>
              <a:t> </a:t>
            </a:r>
            <a:r>
              <a:rPr lang="tr-TR" sz="2100" b="1" dirty="0" err="1">
                <a:latin typeface="Palatino Linotype" panose="02040502050505030304" pitchFamily="18" charset="0"/>
              </a:rPr>
              <a:t>Guessing</a:t>
            </a:r>
            <a:r>
              <a:rPr lang="tr-TR" sz="2100" b="1" dirty="0">
                <a:latin typeface="Palatino Linotype" panose="02040502050505030304" pitchFamily="18" charset="0"/>
              </a:rPr>
              <a:t>: </a:t>
            </a:r>
            <a:r>
              <a:rPr lang="tr-TR" sz="2100" dirty="0">
                <a:latin typeface="Palatino Linotype" panose="02040502050505030304" pitchFamily="18" charset="0"/>
              </a:rPr>
              <a:t>Bu tür saldırıların başarısını </a:t>
            </a:r>
            <a:r>
              <a:rPr lang="tr-TR" sz="2100" dirty="0" smtClean="0">
                <a:latin typeface="Palatino Linotype" panose="02040502050505030304" pitchFamily="18" charset="0"/>
              </a:rPr>
              <a:t>kullanıcıların </a:t>
            </a:r>
            <a:r>
              <a:rPr lang="tr-TR" sz="2100" dirty="0">
                <a:latin typeface="Palatino Linotype" panose="02040502050505030304" pitchFamily="18" charset="0"/>
              </a:rPr>
              <a:t>belirlediği şifrenin zayıflığına bağlıdır. Saldırgan şifreyi bulmak için olası tüm </a:t>
            </a:r>
            <a:r>
              <a:rPr lang="tr-TR" sz="2100" dirty="0" smtClean="0">
                <a:latin typeface="Palatino Linotype" panose="02040502050505030304" pitchFamily="18" charset="0"/>
              </a:rPr>
              <a:t>kombinasyonları </a:t>
            </a:r>
            <a:r>
              <a:rPr lang="tr-TR" sz="2100" dirty="0">
                <a:latin typeface="Palatino Linotype" panose="02040502050505030304" pitchFamily="18" charset="0"/>
              </a:rPr>
              <a:t>dener veya oluşturulmuş bir kelime kullanabilir. Şifreyi bulmak için </a:t>
            </a:r>
            <a:r>
              <a:rPr lang="tr-TR" sz="2100" dirty="0" smtClean="0">
                <a:latin typeface="Palatino Linotype" panose="02040502050505030304" pitchFamily="18" charset="0"/>
              </a:rPr>
              <a:t>yüzlerce şifreyi </a:t>
            </a:r>
            <a:r>
              <a:rPr lang="tr-TR" sz="2100" dirty="0">
                <a:latin typeface="Palatino Linotype" panose="02040502050505030304" pitchFamily="18" charset="0"/>
              </a:rPr>
              <a:t>deneyerek test eder. Bu tür saldırılardan korunmanın en iyi yolu güçlü ve zor tahmin edilebilir bir şifre kullanmaktır. </a:t>
            </a:r>
            <a:endParaRPr lang="tr-TR" sz="2100" dirty="0" smtClean="0">
              <a:latin typeface="Palatino Linotype" panose="02040502050505030304" pitchFamily="18" charset="0"/>
            </a:endParaRPr>
          </a:p>
          <a:p>
            <a:pPr algn="just">
              <a:buFont typeface="Wingdings" panose="05000000000000000000" pitchFamily="2" charset="2"/>
              <a:buChar char="Ø"/>
            </a:pPr>
            <a:r>
              <a:rPr lang="tr-TR" sz="2100" b="1" dirty="0" smtClean="0">
                <a:latin typeface="Palatino Linotype" panose="02040502050505030304" pitchFamily="18" charset="0"/>
              </a:rPr>
              <a:t>Dictionary </a:t>
            </a:r>
            <a:r>
              <a:rPr lang="tr-TR" sz="2100" b="1" dirty="0">
                <a:latin typeface="Palatino Linotype" panose="02040502050505030304" pitchFamily="18" charset="0"/>
              </a:rPr>
              <a:t>Attack: </a:t>
            </a:r>
            <a:r>
              <a:rPr lang="tr-TR" sz="2100" dirty="0">
                <a:latin typeface="Palatino Linotype" panose="02040502050505030304" pitchFamily="18" charset="0"/>
              </a:rPr>
              <a:t>En basit ve hızlı saldırı türüdür. Geçerli bir şifre tanımlamak için kelimeler </a:t>
            </a:r>
            <a:r>
              <a:rPr lang="tr-TR" sz="2100" dirty="0" smtClean="0">
                <a:latin typeface="Palatino Linotype" panose="02040502050505030304" pitchFamily="18" charset="0"/>
              </a:rPr>
              <a:t>sözlüğü </a:t>
            </a:r>
            <a:r>
              <a:rPr lang="tr-TR" sz="2100" dirty="0">
                <a:latin typeface="Palatino Linotype" panose="02040502050505030304" pitchFamily="18" charset="0"/>
              </a:rPr>
              <a:t>kullanılır. </a:t>
            </a:r>
            <a:r>
              <a:rPr lang="tr-TR" sz="2100" dirty="0" smtClean="0">
                <a:latin typeface="Palatino Linotype" panose="02040502050505030304" pitchFamily="18" charset="0"/>
              </a:rPr>
              <a:t>Sözlük </a:t>
            </a:r>
            <a:r>
              <a:rPr lang="tr-TR" sz="2100" dirty="0">
                <a:latin typeface="Palatino Linotype" panose="02040502050505030304" pitchFamily="18" charset="0"/>
              </a:rPr>
              <a:t>içerisindeki kelimeler kimlik doğrulama için kullanılan </a:t>
            </a:r>
            <a:r>
              <a:rPr lang="tr-TR" sz="2100" dirty="0" smtClean="0">
                <a:latin typeface="Palatino Linotype" panose="02040502050505030304" pitchFamily="18" charset="0"/>
              </a:rPr>
              <a:t>algoritmayı </a:t>
            </a:r>
            <a:r>
              <a:rPr lang="tr-TR" sz="2100" dirty="0">
                <a:latin typeface="Palatino Linotype" panose="02040502050505030304" pitchFamily="18" charset="0"/>
              </a:rPr>
              <a:t>kullanarak oluşturulur. </a:t>
            </a:r>
            <a:r>
              <a:rPr lang="tr-TR" sz="2100" dirty="0" smtClean="0">
                <a:latin typeface="Palatino Linotype" panose="02040502050505030304" pitchFamily="18" charset="0"/>
              </a:rPr>
              <a:t>Şifreyi </a:t>
            </a:r>
            <a:r>
              <a:rPr lang="tr-TR" sz="2100" dirty="0">
                <a:latin typeface="Palatino Linotype" panose="02040502050505030304" pitchFamily="18" charset="0"/>
              </a:rPr>
              <a:t>bulmak için oluşturulan bu sözlük kullanılır. Bu saldırı türü numaralar ve semboller içeren güçlü şifreler için başarı elde edemez. </a:t>
            </a:r>
            <a:endParaRPr lang="tr-TR" sz="2100" dirty="0" smtClean="0">
              <a:latin typeface="Palatino Linotype" panose="02040502050505030304" pitchFamily="18" charset="0"/>
            </a:endParaRPr>
          </a:p>
          <a:p>
            <a:pPr algn="just">
              <a:buFont typeface="Wingdings" panose="05000000000000000000" pitchFamily="2" charset="2"/>
              <a:buChar char="Ø"/>
            </a:pPr>
            <a:r>
              <a:rPr lang="tr-TR" sz="2100" b="1" dirty="0" err="1" smtClean="0">
                <a:latin typeface="Palatino Linotype" panose="02040502050505030304" pitchFamily="18" charset="0"/>
              </a:rPr>
              <a:t>Hybrid</a:t>
            </a:r>
            <a:r>
              <a:rPr lang="tr-TR" sz="2100" b="1" dirty="0" smtClean="0">
                <a:latin typeface="Palatino Linotype" panose="02040502050505030304" pitchFamily="18" charset="0"/>
              </a:rPr>
              <a:t> </a:t>
            </a:r>
            <a:r>
              <a:rPr lang="tr-TR" sz="2100" b="1" dirty="0">
                <a:latin typeface="Palatino Linotype" panose="02040502050505030304" pitchFamily="18" charset="0"/>
              </a:rPr>
              <a:t>Attack: </a:t>
            </a:r>
            <a:r>
              <a:rPr lang="tr-TR" sz="2100" dirty="0" smtClean="0">
                <a:latin typeface="Palatino Linotype" panose="02040502050505030304" pitchFamily="18" charset="0"/>
              </a:rPr>
              <a:t>Şifre</a:t>
            </a:r>
            <a:r>
              <a:rPr lang="tr-TR" sz="2100" b="1" dirty="0" smtClean="0">
                <a:latin typeface="Palatino Linotype" panose="02040502050505030304" pitchFamily="18" charset="0"/>
              </a:rPr>
              <a:t>,</a:t>
            </a:r>
            <a:r>
              <a:rPr lang="tr-TR" sz="2100" dirty="0" smtClean="0">
                <a:latin typeface="Palatino Linotype" panose="02040502050505030304" pitchFamily="18" charset="0"/>
              </a:rPr>
              <a:t> </a:t>
            </a:r>
            <a:r>
              <a:rPr lang="tr-TR" sz="2100" dirty="0">
                <a:latin typeface="Palatino Linotype" panose="02040502050505030304" pitchFamily="18" charset="0"/>
              </a:rPr>
              <a:t>Dictionary Attack ile bulunamıyorsa kullanılan bir sonraki yöntemdir. </a:t>
            </a:r>
            <a:r>
              <a:rPr lang="tr-TR" sz="2100" dirty="0" err="1">
                <a:latin typeface="Palatino Linotype" panose="02040502050505030304" pitchFamily="18" charset="0"/>
              </a:rPr>
              <a:t>Hybrid</a:t>
            </a:r>
            <a:r>
              <a:rPr lang="tr-TR" sz="2100" dirty="0">
                <a:latin typeface="Palatino Linotype" panose="02040502050505030304" pitchFamily="18" charset="0"/>
              </a:rPr>
              <a:t> Attack şifreyi bulmak için sözlük dosyası ile başlar ve Dictionary </a:t>
            </a:r>
            <a:r>
              <a:rPr lang="tr-TR" sz="2100" dirty="0" err="1">
                <a:latin typeface="Palatino Linotype" panose="02040502050505030304" pitchFamily="18" charset="0"/>
              </a:rPr>
              <a:t>Attack'a</a:t>
            </a:r>
            <a:r>
              <a:rPr lang="tr-TR" sz="2100" dirty="0">
                <a:latin typeface="Palatino Linotype" panose="02040502050505030304" pitchFamily="18" charset="0"/>
              </a:rPr>
              <a:t> ek olarak semboller ve numaraları da sözlük dosyasında kullanır. </a:t>
            </a:r>
          </a:p>
        </p:txBody>
      </p:sp>
    </p:spTree>
    <p:extLst>
      <p:ext uri="{BB962C8B-B14F-4D97-AF65-F5344CB8AC3E}">
        <p14:creationId xmlns:p14="http://schemas.microsoft.com/office/powerpoint/2010/main" val="2362541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Password</a:t>
            </a:r>
            <a:r>
              <a:rPr lang="tr-TR" dirty="0">
                <a:solidFill>
                  <a:srgbClr val="0070C0"/>
                </a:solidFill>
              </a:rPr>
              <a:t> Atakları</a:t>
            </a:r>
            <a:endParaRPr lang="tr-TR" dirty="0"/>
          </a:p>
        </p:txBody>
      </p:sp>
      <p:sp>
        <p:nvSpPr>
          <p:cNvPr id="3" name="İçerik Yer Tutucusu 2"/>
          <p:cNvSpPr>
            <a:spLocks noGrp="1"/>
          </p:cNvSpPr>
          <p:nvPr>
            <p:ph idx="1"/>
          </p:nvPr>
        </p:nvSpPr>
        <p:spPr>
          <a:xfrm>
            <a:off x="457200" y="1600200"/>
            <a:ext cx="5266928" cy="4525963"/>
          </a:xfrm>
        </p:spPr>
        <p:txBody>
          <a:bodyPr>
            <a:normAutofit/>
          </a:bodyPr>
          <a:lstStyle/>
          <a:p>
            <a:pPr algn="just">
              <a:buFont typeface="Wingdings" panose="05000000000000000000" pitchFamily="2" charset="2"/>
              <a:buChar char="Ø"/>
            </a:pPr>
            <a:r>
              <a:rPr lang="tr-TR" sz="2100" b="1" dirty="0">
                <a:latin typeface="Palatino Linotype" panose="02040502050505030304" pitchFamily="18" charset="0"/>
              </a:rPr>
              <a:t>Brute Force Attack: </a:t>
            </a:r>
            <a:r>
              <a:rPr lang="tr-TR" sz="2100" dirty="0">
                <a:latin typeface="Palatino Linotype" panose="02040502050505030304" pitchFamily="18" charset="0"/>
              </a:rPr>
              <a:t>Şifre bulmak için en fazla zaman harcayan saldırı türüdür. Saydam, sembollerin, büyük ve küçük harflerin tüm olası kombinasyonlarını deneyerek şifreyi bulmaya çalışır. Bu tür saldırılar tüm olası kombinasyonları denediği için yavaş çalışacaktır ama yeterli zaman ve işlem gücü verildiğinde her tür şifreyi bulur.</a:t>
            </a:r>
          </a:p>
        </p:txBody>
      </p:sp>
      <p:pic>
        <p:nvPicPr>
          <p:cNvPr id="6146" name="Picture 2" descr="C:\Users\tmyo312\Desktop\ağ temelleri\Passwords ata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43117" y="2529868"/>
            <a:ext cx="4404478" cy="229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3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Bilgi Güvenliği</a:t>
            </a:r>
            <a:endParaRPr lang="tr-TR" dirty="0"/>
          </a:p>
        </p:txBody>
      </p:sp>
      <p:sp>
        <p:nvSpPr>
          <p:cNvPr id="3" name="İçerik Yer Tutucusu 2"/>
          <p:cNvSpPr>
            <a:spLocks noGrp="1"/>
          </p:cNvSpPr>
          <p:nvPr>
            <p:ph idx="1"/>
          </p:nvPr>
        </p:nvSpPr>
        <p:spPr>
          <a:xfrm>
            <a:off x="457200" y="1240160"/>
            <a:ext cx="8562636" cy="4709120"/>
          </a:xfrm>
        </p:spPr>
        <p:txBody>
          <a:bodyPr>
            <a:normAutofit/>
          </a:bodyPr>
          <a:lstStyle/>
          <a:p>
            <a:pPr marL="0" indent="0" algn="just">
              <a:buNone/>
            </a:pPr>
            <a:r>
              <a:rPr lang="tr-TR" sz="2000" dirty="0" smtClean="0"/>
              <a:t>Bilgi </a:t>
            </a:r>
            <a:r>
              <a:rPr lang="tr-TR" sz="2000" dirty="0"/>
              <a:t>Güvenliği Bilgi, değeri olan ve bu nedenle korunması gereken bir </a:t>
            </a:r>
            <a:r>
              <a:rPr lang="tr-TR" sz="2000" dirty="0" smtClean="0"/>
              <a:t>varlıktır</a:t>
            </a:r>
            <a:r>
              <a:rPr lang="tr-TR" sz="2000" dirty="0"/>
              <a:t>. Bilgi güvenliği, sistemlerin güvenli bir şekilde kullanılmasını ve bilginin en iyi şekilde korunmasını sağlar. </a:t>
            </a:r>
            <a:r>
              <a:rPr lang="tr-TR" sz="2000" dirty="0" smtClean="0"/>
              <a:t>Bilgi </a:t>
            </a:r>
            <a:r>
              <a:rPr lang="tr-TR" sz="2000" dirty="0"/>
              <a:t>güvenliğinin Gizlilik, </a:t>
            </a:r>
            <a:r>
              <a:rPr lang="tr-TR" sz="2000" dirty="0" smtClean="0"/>
              <a:t>Bütünlük</a:t>
            </a:r>
            <a:r>
              <a:rPr lang="tr-TR" sz="2000" dirty="0"/>
              <a:t>, Doğruluk, Ulaşılabilirlik ve Kanıt özelliklerine sahiptir. </a:t>
            </a:r>
            <a:endParaRPr lang="tr-TR" sz="2000" dirty="0" smtClean="0"/>
          </a:p>
          <a:p>
            <a:pPr marL="0" indent="0" algn="just">
              <a:buNone/>
            </a:pPr>
            <a:endParaRPr lang="tr-TR" sz="2000" b="1" dirty="0" smtClean="0"/>
          </a:p>
          <a:p>
            <a:pPr marL="0" indent="0" algn="just">
              <a:buNone/>
            </a:pPr>
            <a:r>
              <a:rPr lang="tr-TR" sz="2000" b="1" dirty="0" smtClean="0"/>
              <a:t>BİLGİ GÜVENLİĞİNİN YARARLARI:</a:t>
            </a:r>
          </a:p>
          <a:p>
            <a:pPr marL="457200" indent="-457200" algn="just">
              <a:buFont typeface="+mj-lt"/>
              <a:buAutoNum type="alphaLcParenR"/>
            </a:pPr>
            <a:r>
              <a:rPr lang="tr-TR" sz="2000" dirty="0"/>
              <a:t>Kuruluşun rekabet gücünü arttırır</a:t>
            </a:r>
          </a:p>
          <a:p>
            <a:pPr marL="457200" indent="-457200" algn="just">
              <a:buFont typeface="+mj-lt"/>
              <a:buAutoNum type="alphaLcParenR"/>
            </a:pPr>
            <a:r>
              <a:rPr lang="tr-TR" sz="2000" dirty="0"/>
              <a:t>İşletme karlılığını arttırır</a:t>
            </a:r>
          </a:p>
          <a:p>
            <a:pPr marL="457200" indent="-457200" algn="just">
              <a:buFont typeface="+mj-lt"/>
              <a:buAutoNum type="alphaLcParenR"/>
            </a:pPr>
            <a:r>
              <a:rPr lang="tr-TR" sz="2000" dirty="0"/>
              <a:t>Kuruluş imajını olumlu yönde etkiler</a:t>
            </a:r>
          </a:p>
          <a:p>
            <a:pPr marL="457200" indent="-457200" algn="just">
              <a:buFont typeface="+mj-lt"/>
              <a:buAutoNum type="alphaLcParenR"/>
            </a:pPr>
            <a:r>
              <a:rPr lang="tr-TR" sz="2000" dirty="0"/>
              <a:t>İlişkide olunan kuruluşlara güven verir</a:t>
            </a:r>
          </a:p>
          <a:p>
            <a:pPr marL="457200" indent="-457200" algn="just">
              <a:buFont typeface="+mj-lt"/>
              <a:buAutoNum type="alphaLcParenR"/>
            </a:pPr>
            <a:r>
              <a:rPr lang="tr-TR" sz="2000" dirty="0"/>
              <a:t>Yetki ve onay sistematiğini oluşturur</a:t>
            </a:r>
          </a:p>
          <a:p>
            <a:pPr marL="0" indent="0" algn="just">
              <a:buNone/>
            </a:pPr>
            <a:r>
              <a:rPr lang="tr-TR" sz="2000" u="sng" dirty="0" smtClean="0"/>
              <a:t>Bu </a:t>
            </a:r>
            <a:r>
              <a:rPr lang="tr-TR" sz="2000" u="sng" dirty="0" err="1"/>
              <a:t>vb</a:t>
            </a:r>
            <a:r>
              <a:rPr lang="tr-TR" sz="2000" u="sng" dirty="0"/>
              <a:t> sebeplerden dolayı kurumlar kendi bilgi güvenlik politikalarını oluşturmalıdır</a:t>
            </a:r>
            <a:r>
              <a:rPr lang="tr-TR" sz="2000" dirty="0"/>
              <a:t>.</a:t>
            </a:r>
          </a:p>
          <a:p>
            <a:pPr marL="0" indent="0" algn="just">
              <a:buNone/>
            </a:pPr>
            <a:endParaRPr lang="tr-TR" sz="2000" dirty="0" smtClean="0"/>
          </a:p>
          <a:p>
            <a:pPr algn="just"/>
            <a:endParaRPr lang="tr-TR" dirty="0"/>
          </a:p>
        </p:txBody>
      </p:sp>
    </p:spTree>
    <p:extLst>
      <p:ext uri="{BB962C8B-B14F-4D97-AF65-F5344CB8AC3E}">
        <p14:creationId xmlns:p14="http://schemas.microsoft.com/office/powerpoint/2010/main" val="238104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Password</a:t>
            </a:r>
            <a:r>
              <a:rPr lang="tr-TR" dirty="0">
                <a:solidFill>
                  <a:srgbClr val="0070C0"/>
                </a:solidFill>
              </a:rPr>
              <a:t> Atakları</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100" b="1" dirty="0" err="1">
                <a:latin typeface="Palatino Linotype" panose="02040502050505030304" pitchFamily="18" charset="0"/>
              </a:rPr>
              <a:t>Precomputed</a:t>
            </a:r>
            <a:r>
              <a:rPr lang="tr-TR" sz="2100" b="1" dirty="0">
                <a:latin typeface="Palatino Linotype" panose="02040502050505030304" pitchFamily="18" charset="0"/>
              </a:rPr>
              <a:t> </a:t>
            </a:r>
            <a:r>
              <a:rPr lang="tr-TR" sz="2100" b="1" dirty="0" err="1">
                <a:latin typeface="Palatino Linotype" panose="02040502050505030304" pitchFamily="18" charset="0"/>
              </a:rPr>
              <a:t>Hash</a:t>
            </a:r>
            <a:r>
              <a:rPr lang="tr-TR" sz="2100" b="1" dirty="0">
                <a:latin typeface="Palatino Linotype" panose="02040502050505030304" pitchFamily="18" charset="0"/>
              </a:rPr>
              <a:t> Attack: </a:t>
            </a:r>
            <a:r>
              <a:rPr lang="tr-TR" sz="2100" dirty="0">
                <a:latin typeface="Palatino Linotype" panose="02040502050505030304" pitchFamily="18" charset="0"/>
              </a:rPr>
              <a:t>Dictionary </a:t>
            </a:r>
            <a:r>
              <a:rPr lang="tr-TR" sz="2100" dirty="0" err="1">
                <a:latin typeface="Palatino Linotype" panose="02040502050505030304" pitchFamily="18" charset="0"/>
              </a:rPr>
              <a:t>Attack'lar</a:t>
            </a:r>
            <a:r>
              <a:rPr lang="tr-TR" sz="2100" dirty="0">
                <a:latin typeface="Palatino Linotype" panose="02040502050505030304" pitchFamily="18" charset="0"/>
              </a:rPr>
              <a:t> şifrelenmiş şekilde saklanan şifreleri çözemez. Eğer elde edilen şifre dosyası okunabilir formatta ise saldırgan </a:t>
            </a:r>
            <a:r>
              <a:rPr lang="tr-TR" sz="2100" dirty="0" err="1">
                <a:latin typeface="Palatino Linotype" panose="02040502050505030304" pitchFamily="18" charset="0"/>
              </a:rPr>
              <a:t>hash</a:t>
            </a:r>
            <a:r>
              <a:rPr lang="tr-TR" sz="2100" dirty="0">
                <a:latin typeface="Palatino Linotype" panose="02040502050505030304" pitchFamily="18" charset="0"/>
              </a:rPr>
              <a:t> fonksiyonlarını (</a:t>
            </a:r>
            <a:r>
              <a:rPr lang="tr-TR" sz="2100" dirty="0" err="1">
                <a:latin typeface="Palatino Linotype" panose="02040502050505030304" pitchFamily="18" charset="0"/>
              </a:rPr>
              <a:t>hash</a:t>
            </a:r>
            <a:r>
              <a:rPr lang="tr-TR" sz="2100" dirty="0">
                <a:latin typeface="Palatino Linotype" panose="02040502050505030304" pitchFamily="18" charset="0"/>
              </a:rPr>
              <a:t> fonksiyonu: kendisine verilen bir değerden benzersiz bir tamsayı üretir) kolaylıkla tespit edebilir. Elde edilen </a:t>
            </a:r>
            <a:r>
              <a:rPr lang="tr-TR" sz="2100" dirty="0" err="1">
                <a:latin typeface="Palatino Linotype" panose="02040502050505030304" pitchFamily="18" charset="0"/>
              </a:rPr>
              <a:t>hash</a:t>
            </a:r>
            <a:r>
              <a:rPr lang="tr-TR" sz="2100" dirty="0">
                <a:latin typeface="Palatino Linotype" panose="02040502050505030304" pitchFamily="18" charset="0"/>
              </a:rPr>
              <a:t> fonksiyonu sözlükte her kelimeye uygulanarak elde edilen sonuç şifreyi bulmak için test edilir. </a:t>
            </a:r>
            <a:endParaRPr lang="tr-TR" sz="2100" dirty="0" smtClean="0">
              <a:latin typeface="Palatino Linotype" panose="02040502050505030304" pitchFamily="18" charset="0"/>
            </a:endParaRPr>
          </a:p>
          <a:p>
            <a:pPr algn="just">
              <a:buFont typeface="Wingdings" panose="05000000000000000000" pitchFamily="2" charset="2"/>
              <a:buChar char="Ø"/>
            </a:pPr>
            <a:endParaRPr lang="tr-TR" sz="2100" dirty="0">
              <a:latin typeface="Palatino Linotype" panose="02040502050505030304" pitchFamily="18" charset="0"/>
            </a:endParaRPr>
          </a:p>
          <a:p>
            <a:pPr algn="just">
              <a:buFont typeface="Wingdings" panose="05000000000000000000" pitchFamily="2" charset="2"/>
              <a:buChar char="Ø"/>
            </a:pPr>
            <a:r>
              <a:rPr lang="tr-TR" sz="2100" b="1" dirty="0" err="1">
                <a:latin typeface="Palatino Linotype" panose="02040502050505030304" pitchFamily="18" charset="0"/>
              </a:rPr>
              <a:t>Syllable</a:t>
            </a:r>
            <a:r>
              <a:rPr lang="tr-TR" sz="2100" b="1" dirty="0">
                <a:latin typeface="Palatino Linotype" panose="02040502050505030304" pitchFamily="18" charset="0"/>
              </a:rPr>
              <a:t> Attack: </a:t>
            </a:r>
            <a:r>
              <a:rPr lang="tr-TR" sz="2100" dirty="0">
                <a:latin typeface="Palatino Linotype" panose="02040502050505030304" pitchFamily="18" charset="0"/>
              </a:rPr>
              <a:t>Bu atak türü Brute Force ve Dictionary Attack türlerinin birleşimidir. Şifre birden fazla kelimeden oluştuğu durumlarda kullanılır. Sözlük içerisindeki kelimelerden oluşan kombinasyonlar şifreyi bulmak için kullanılır. </a:t>
            </a:r>
          </a:p>
        </p:txBody>
      </p:sp>
    </p:spTree>
    <p:extLst>
      <p:ext uri="{BB962C8B-B14F-4D97-AF65-F5344CB8AC3E}">
        <p14:creationId xmlns:p14="http://schemas.microsoft.com/office/powerpoint/2010/main" val="12522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70C0"/>
                </a:solidFill>
              </a:rPr>
              <a:t>Password</a:t>
            </a:r>
            <a:r>
              <a:rPr lang="tr-TR" dirty="0">
                <a:solidFill>
                  <a:srgbClr val="0070C0"/>
                </a:solidFill>
              </a:rPr>
              <a:t> Atakları</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100" b="1" dirty="0" err="1">
                <a:latin typeface="Palatino Linotype" panose="02040502050505030304" pitchFamily="18" charset="0"/>
              </a:rPr>
              <a:t>Rule</a:t>
            </a:r>
            <a:r>
              <a:rPr lang="tr-TR" sz="2100" b="1" dirty="0">
                <a:latin typeface="Palatino Linotype" panose="02040502050505030304" pitchFamily="18" charset="0"/>
              </a:rPr>
              <a:t> </a:t>
            </a:r>
            <a:r>
              <a:rPr lang="tr-TR" sz="2100" b="1" dirty="0" err="1">
                <a:latin typeface="Palatino Linotype" panose="02040502050505030304" pitchFamily="18" charset="0"/>
              </a:rPr>
              <a:t>Based</a:t>
            </a:r>
            <a:r>
              <a:rPr lang="tr-TR" sz="2100" b="1" dirty="0">
                <a:latin typeface="Palatino Linotype" panose="02040502050505030304" pitchFamily="18" charset="0"/>
              </a:rPr>
              <a:t> Attack: </a:t>
            </a:r>
            <a:r>
              <a:rPr lang="tr-TR" sz="2100" dirty="0">
                <a:latin typeface="Palatino Linotype" panose="02040502050505030304" pitchFamily="18" charset="0"/>
              </a:rPr>
              <a:t>Saldırgan şifre hakkında bilgi sahibi olduğunda kullanılan saldırı yöntemidir. Saldırgan şifre hakkında bilgi sahibi olduğu için çok güçlü bir saldırı tekniğidir. Bu teknik Brute Force, Dictionary ve </a:t>
            </a:r>
            <a:r>
              <a:rPr lang="tr-TR" sz="2100" dirty="0" err="1">
                <a:latin typeface="Palatino Linotype" panose="02040502050505030304" pitchFamily="18" charset="0"/>
              </a:rPr>
              <a:t>Syllable</a:t>
            </a:r>
            <a:r>
              <a:rPr lang="tr-TR" sz="2100" dirty="0">
                <a:latin typeface="Palatino Linotype" panose="02040502050505030304" pitchFamily="18" charset="0"/>
              </a:rPr>
              <a:t> atak türlerini kullanır. </a:t>
            </a:r>
          </a:p>
          <a:p>
            <a:pPr algn="just">
              <a:buFont typeface="Wingdings" panose="05000000000000000000" pitchFamily="2" charset="2"/>
              <a:buChar char="Ø"/>
            </a:pPr>
            <a:r>
              <a:rPr lang="tr-TR" sz="2100" b="1" dirty="0" err="1">
                <a:latin typeface="Palatino Linotype" panose="02040502050505030304" pitchFamily="18" charset="0"/>
              </a:rPr>
              <a:t>Rainbow</a:t>
            </a:r>
            <a:r>
              <a:rPr lang="tr-TR" sz="2100" b="1" dirty="0">
                <a:latin typeface="Palatino Linotype" panose="02040502050505030304" pitchFamily="18" charset="0"/>
              </a:rPr>
              <a:t> Attack: </a:t>
            </a:r>
            <a:r>
              <a:rPr lang="tr-TR" sz="2100" dirty="0" err="1">
                <a:latin typeface="Palatino Linotype" panose="02040502050505030304" pitchFamily="18" charset="0"/>
              </a:rPr>
              <a:t>Precomputed</a:t>
            </a:r>
            <a:r>
              <a:rPr lang="tr-TR" sz="2100" dirty="0">
                <a:latin typeface="Palatino Linotype" panose="02040502050505030304" pitchFamily="18" charset="0"/>
              </a:rPr>
              <a:t> </a:t>
            </a:r>
            <a:r>
              <a:rPr lang="tr-TR" sz="2100" dirty="0" err="1">
                <a:latin typeface="Palatino Linotype" panose="02040502050505030304" pitchFamily="18" charset="0"/>
              </a:rPr>
              <a:t>Hash</a:t>
            </a:r>
            <a:r>
              <a:rPr lang="tr-TR" sz="2100" dirty="0">
                <a:latin typeface="Palatino Linotype" panose="02040502050505030304" pitchFamily="18" charset="0"/>
              </a:rPr>
              <a:t> ataklarının biraz daha gelişmiş türüdür. Şifre </a:t>
            </a:r>
            <a:r>
              <a:rPr lang="tr-TR" sz="2100" dirty="0" err="1">
                <a:latin typeface="Palatino Linotype" panose="02040502050505030304" pitchFamily="18" charset="0"/>
              </a:rPr>
              <a:t>hash</a:t>
            </a:r>
            <a:r>
              <a:rPr lang="tr-TR" sz="2100" dirty="0">
                <a:latin typeface="Palatino Linotype" panose="02040502050505030304" pitchFamily="18" charset="0"/>
              </a:rPr>
              <a:t> tablosu (</a:t>
            </a:r>
            <a:r>
              <a:rPr lang="tr-TR" sz="2100" dirty="0" err="1">
                <a:latin typeface="Palatino Linotype" panose="02040502050505030304" pitchFamily="18" charset="0"/>
              </a:rPr>
              <a:t>hash</a:t>
            </a:r>
            <a:r>
              <a:rPr lang="tr-TR" sz="2100" dirty="0">
                <a:latin typeface="Palatino Linotype" panose="02040502050505030304" pitchFamily="18" charset="0"/>
              </a:rPr>
              <a:t> tablosu: </a:t>
            </a:r>
            <a:r>
              <a:rPr lang="tr-TR" sz="2100" dirty="0" err="1">
                <a:latin typeface="Palatino Linotype" panose="02040502050505030304" pitchFamily="18" charset="0"/>
              </a:rPr>
              <a:t>şıfrenin</a:t>
            </a:r>
            <a:r>
              <a:rPr lang="tr-TR" sz="2100" dirty="0">
                <a:latin typeface="Palatino Linotype" panose="02040502050505030304" pitchFamily="18" charset="0"/>
              </a:rPr>
              <a:t> ve </a:t>
            </a:r>
            <a:r>
              <a:rPr lang="tr-TR" sz="2100" dirty="0" err="1">
                <a:latin typeface="Palatino Linotype" panose="02040502050505030304" pitchFamily="18" charset="0"/>
              </a:rPr>
              <a:t>hash</a:t>
            </a:r>
            <a:r>
              <a:rPr lang="tr-TR" sz="2100" dirty="0">
                <a:latin typeface="Palatino Linotype" panose="02040502050505030304" pitchFamily="18" charset="0"/>
              </a:rPr>
              <a:t> fonksiyonu ile edilen sonucunun tutulduğu tablo) daha önceden oluşturularak hafızada saklanır ve bu tablo </a:t>
            </a:r>
            <a:r>
              <a:rPr lang="tr-TR" sz="2100" dirty="0" err="1">
                <a:latin typeface="Palatino Linotype" panose="02040502050505030304" pitchFamily="18" charset="0"/>
              </a:rPr>
              <a:t>rainbow</a:t>
            </a:r>
            <a:r>
              <a:rPr lang="tr-TR" sz="2100" dirty="0">
                <a:latin typeface="Palatino Linotype" panose="02040502050505030304" pitchFamily="18" charset="0"/>
              </a:rPr>
              <a:t> tablosu olarak adlandırılır. </a:t>
            </a:r>
            <a:r>
              <a:rPr lang="tr-TR" sz="2100" dirty="0" err="1">
                <a:latin typeface="Palatino Linotype" panose="02040502050505030304" pitchFamily="18" charset="0"/>
              </a:rPr>
              <a:t>Şifeyi</a:t>
            </a:r>
            <a:r>
              <a:rPr lang="tr-TR" sz="2100" dirty="0">
                <a:latin typeface="Palatino Linotype" panose="02040502050505030304" pitchFamily="18" charset="0"/>
              </a:rPr>
              <a:t> bulmak için oluşturulan bu </a:t>
            </a:r>
            <a:r>
              <a:rPr lang="tr-TR" sz="2100" dirty="0" err="1">
                <a:latin typeface="Palatino Linotype" panose="02040502050505030304" pitchFamily="18" charset="0"/>
              </a:rPr>
              <a:t>rainbow</a:t>
            </a:r>
            <a:r>
              <a:rPr lang="tr-TR" sz="2100" dirty="0">
                <a:latin typeface="Palatino Linotype" panose="02040502050505030304" pitchFamily="18" charset="0"/>
              </a:rPr>
              <a:t> tablosu kullanılır. </a:t>
            </a:r>
          </a:p>
        </p:txBody>
      </p:sp>
    </p:spTree>
    <p:extLst>
      <p:ext uri="{BB962C8B-B14F-4D97-AF65-F5344CB8AC3E}">
        <p14:creationId xmlns:p14="http://schemas.microsoft.com/office/powerpoint/2010/main" val="3366747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53952"/>
            <a:ext cx="8229600" cy="1143000"/>
          </a:xfrm>
        </p:spPr>
        <p:txBody>
          <a:bodyPr/>
          <a:lstStyle/>
          <a:p>
            <a:r>
              <a:rPr lang="tr-TR" dirty="0" smtClean="0">
                <a:solidFill>
                  <a:srgbClr val="0070C0"/>
                </a:solidFill>
              </a:rPr>
              <a:t>Teşekkürler…</a:t>
            </a:r>
            <a:endParaRPr lang="tr-TR" dirty="0">
              <a:solidFill>
                <a:srgbClr val="0070C0"/>
              </a:solidFill>
            </a:endParaRPr>
          </a:p>
        </p:txBody>
      </p:sp>
      <p:sp>
        <p:nvSpPr>
          <p:cNvPr id="3" name="İçerik Yer Tutucusu 2"/>
          <p:cNvSpPr>
            <a:spLocks noGrp="1"/>
          </p:cNvSpPr>
          <p:nvPr>
            <p:ph idx="1"/>
          </p:nvPr>
        </p:nvSpPr>
        <p:spPr>
          <a:xfrm>
            <a:off x="457200" y="3789040"/>
            <a:ext cx="8229600" cy="2337123"/>
          </a:xfrm>
        </p:spPr>
        <p:txBody>
          <a:bodyPr/>
          <a:lstStyle/>
          <a:p>
            <a:pPr marL="0" indent="0" algn="ctr">
              <a:buNone/>
            </a:pPr>
            <a:r>
              <a:rPr lang="tr-TR" dirty="0" smtClean="0">
                <a:hlinkClick r:id="rId2"/>
              </a:rPr>
              <a:t>www.aliosmangokcan.com</a:t>
            </a:r>
            <a:endParaRPr lang="tr-TR" dirty="0" smtClean="0"/>
          </a:p>
          <a:p>
            <a:pPr marL="0" indent="0" algn="ctr">
              <a:buNone/>
            </a:pPr>
            <a:r>
              <a:rPr lang="tr-TR" dirty="0" smtClean="0">
                <a:hlinkClick r:id="rId3"/>
              </a:rPr>
              <a:t>mail@aliosmangokcan.com</a:t>
            </a:r>
            <a:endParaRPr lang="tr-TR" dirty="0" smtClean="0"/>
          </a:p>
          <a:p>
            <a:pPr marL="0" indent="0" algn="ctr">
              <a:buNone/>
            </a:pPr>
            <a:endParaRPr lang="tr-TR" dirty="0"/>
          </a:p>
        </p:txBody>
      </p:sp>
    </p:spTree>
    <p:extLst>
      <p:ext uri="{BB962C8B-B14F-4D97-AF65-F5344CB8AC3E}">
        <p14:creationId xmlns:p14="http://schemas.microsoft.com/office/powerpoint/2010/main" val="265007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Bilgi Güvenlik </a:t>
            </a:r>
            <a:r>
              <a:rPr lang="tr-TR" dirty="0" err="1" smtClean="0"/>
              <a:t>Polikasının</a:t>
            </a:r>
            <a:r>
              <a:rPr lang="tr-TR" dirty="0" smtClean="0"/>
              <a:t> Çözüm Bulduğu Sorular</a:t>
            </a:r>
            <a:endParaRPr lang="tr-TR" dirty="0"/>
          </a:p>
        </p:txBody>
      </p:sp>
      <p:sp>
        <p:nvSpPr>
          <p:cNvPr id="3" name="İçerik Yer Tutucusu 2"/>
          <p:cNvSpPr>
            <a:spLocks noGrp="1"/>
          </p:cNvSpPr>
          <p:nvPr>
            <p:ph idx="1"/>
          </p:nvPr>
        </p:nvSpPr>
        <p:spPr>
          <a:xfrm>
            <a:off x="457200" y="1844824"/>
            <a:ext cx="8229600" cy="4281339"/>
          </a:xfrm>
        </p:spPr>
        <p:txBody>
          <a:bodyPr>
            <a:normAutofit/>
          </a:bodyPr>
          <a:lstStyle/>
          <a:p>
            <a:r>
              <a:rPr lang="tr-TR" sz="2400" dirty="0" smtClean="0"/>
              <a:t>Kaynakları kullanmaya kim yetkili?</a:t>
            </a:r>
          </a:p>
          <a:p>
            <a:r>
              <a:rPr lang="tr-TR" sz="2400" dirty="0" smtClean="0"/>
              <a:t>Kaynakların uygun kullanımı ne?</a:t>
            </a:r>
          </a:p>
          <a:p>
            <a:r>
              <a:rPr lang="tr-TR" sz="2400" dirty="0"/>
              <a:t>Erişim haklarını vermek ve onaylamak kimin </a:t>
            </a:r>
            <a:r>
              <a:rPr lang="tr-TR" sz="2400" dirty="0" smtClean="0"/>
              <a:t>yetkisinde</a:t>
            </a:r>
            <a:r>
              <a:rPr lang="tr-TR" sz="2400" dirty="0"/>
              <a:t>? </a:t>
            </a:r>
          </a:p>
          <a:p>
            <a:r>
              <a:rPr lang="tr-TR" sz="2400" dirty="0" smtClean="0"/>
              <a:t>Kim </a:t>
            </a:r>
            <a:r>
              <a:rPr lang="tr-TR" sz="2400" dirty="0"/>
              <a:t>sistem yöneticisi haklarına sahip </a:t>
            </a:r>
            <a:r>
              <a:rPr lang="tr-TR" sz="2400" dirty="0" smtClean="0"/>
              <a:t>olabilir?</a:t>
            </a:r>
          </a:p>
          <a:p>
            <a:r>
              <a:rPr lang="tr-TR" sz="2400" dirty="0" smtClean="0"/>
              <a:t>Kullanıcının </a:t>
            </a:r>
            <a:r>
              <a:rPr lang="tr-TR" sz="2400" dirty="0"/>
              <a:t>hakları ve sorumlulukları </a:t>
            </a:r>
            <a:r>
              <a:rPr lang="tr-TR" sz="2400" dirty="0" smtClean="0"/>
              <a:t>nelerdir?</a:t>
            </a:r>
          </a:p>
          <a:p>
            <a:r>
              <a:rPr lang="tr-TR" sz="2400" dirty="0" smtClean="0"/>
              <a:t>Sistem </a:t>
            </a:r>
            <a:r>
              <a:rPr lang="tr-TR" sz="2400" dirty="0"/>
              <a:t>yöneticisinin kullanıcılara karşı hakları ve sorumlulukları? </a:t>
            </a:r>
          </a:p>
        </p:txBody>
      </p:sp>
    </p:spTree>
    <p:extLst>
      <p:ext uri="{BB962C8B-B14F-4D97-AF65-F5344CB8AC3E}">
        <p14:creationId xmlns:p14="http://schemas.microsoft.com/office/powerpoint/2010/main" val="147166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Kötü Amaçlı Yazılımlar ve Türleri</a:t>
            </a:r>
            <a:endParaRPr lang="tr-TR" dirty="0"/>
          </a:p>
        </p:txBody>
      </p:sp>
      <p:sp>
        <p:nvSpPr>
          <p:cNvPr id="3" name="İçerik Yer Tutucusu 2"/>
          <p:cNvSpPr>
            <a:spLocks noGrp="1"/>
          </p:cNvSpPr>
          <p:nvPr>
            <p:ph idx="1"/>
          </p:nvPr>
        </p:nvSpPr>
        <p:spPr/>
        <p:txBody>
          <a:bodyPr>
            <a:normAutofit/>
          </a:bodyPr>
          <a:lstStyle/>
          <a:p>
            <a:r>
              <a:rPr lang="tr-TR" sz="2000" dirty="0"/>
              <a:t>Kötü Amaçlı Yazılımlar ve Türleri Kötü amaçlı programlar temel olarak 2 sınıfı ayrılır. Bunlar, </a:t>
            </a:r>
            <a:r>
              <a:rPr lang="tr-TR" sz="2000" dirty="0" err="1"/>
              <a:t>host</a:t>
            </a:r>
            <a:r>
              <a:rPr lang="tr-TR" sz="2000" dirty="0"/>
              <a:t> programa ihtiyaç duyan ve bağımsız programlardır. </a:t>
            </a:r>
            <a:endParaRPr lang="tr-TR" sz="2000" dirty="0" smtClean="0"/>
          </a:p>
          <a:p>
            <a:r>
              <a:rPr lang="tr-TR" sz="2000" dirty="0" smtClean="0"/>
              <a:t>Host </a:t>
            </a:r>
            <a:r>
              <a:rPr lang="tr-TR" sz="2000" dirty="0"/>
              <a:t>programa ihtiyaç duyan programlar saldırıda bulunulacak sistem üzerinde saldırgan için kapı açan ve saldırganın içeri girmesini sağlayacak programlardır. Bu tür saldırılar için saldırıda bulunulacak sistem üzerinde daha önceden çeşitli yöntemlerle yüklü </a:t>
            </a:r>
            <a:r>
              <a:rPr lang="tr-TR" sz="2000" dirty="0" err="1"/>
              <a:t>host</a:t>
            </a:r>
            <a:r>
              <a:rPr lang="tr-TR" sz="2000" dirty="0"/>
              <a:t> programı bulunmaktadır</a:t>
            </a:r>
            <a:r>
              <a:rPr lang="tr-TR" sz="2000" dirty="0" smtClean="0"/>
              <a:t>.</a:t>
            </a:r>
          </a:p>
          <a:p>
            <a:pPr marL="0" indent="0">
              <a:buNone/>
            </a:pPr>
            <a:r>
              <a:rPr lang="tr-TR" sz="2000" b="1" dirty="0" smtClean="0"/>
              <a:t>Host </a:t>
            </a:r>
            <a:r>
              <a:rPr lang="tr-TR" sz="2000" b="1" dirty="0"/>
              <a:t>Programa ihtiyaç Duyan Programlar </a:t>
            </a:r>
            <a:endParaRPr lang="tr-TR" sz="2000" b="1" dirty="0" smtClean="0"/>
          </a:p>
          <a:p>
            <a:pPr marL="0" indent="0">
              <a:buNone/>
            </a:pPr>
            <a:r>
              <a:rPr lang="tr-TR" sz="2000" dirty="0" smtClean="0"/>
              <a:t>o </a:t>
            </a:r>
            <a:r>
              <a:rPr lang="tr-TR" sz="2000" dirty="0" err="1"/>
              <a:t>Trapdoor</a:t>
            </a:r>
            <a:r>
              <a:rPr lang="tr-TR" sz="2000" dirty="0"/>
              <a:t> - </a:t>
            </a:r>
            <a:r>
              <a:rPr lang="tr-TR" sz="2000" dirty="0" err="1"/>
              <a:t>Backdoor</a:t>
            </a:r>
            <a:r>
              <a:rPr lang="tr-TR" sz="2000" dirty="0"/>
              <a:t> </a:t>
            </a:r>
            <a:r>
              <a:rPr lang="tr-TR" sz="2000" dirty="0" smtClean="0"/>
              <a:t>	o </a:t>
            </a:r>
            <a:r>
              <a:rPr lang="tr-TR" sz="2000" dirty="0" err="1"/>
              <a:t>Logic</a:t>
            </a:r>
            <a:r>
              <a:rPr lang="tr-TR" sz="2000" dirty="0"/>
              <a:t> </a:t>
            </a:r>
            <a:r>
              <a:rPr lang="tr-TR" sz="2000" dirty="0" err="1"/>
              <a:t>Bomb</a:t>
            </a:r>
            <a:r>
              <a:rPr lang="tr-TR" sz="2000" dirty="0"/>
              <a:t> </a:t>
            </a:r>
            <a:r>
              <a:rPr lang="tr-TR" sz="2000" dirty="0" smtClean="0"/>
              <a:t>	o </a:t>
            </a:r>
            <a:r>
              <a:rPr lang="tr-TR" sz="2000" dirty="0" err="1"/>
              <a:t>Trojan</a:t>
            </a:r>
            <a:r>
              <a:rPr lang="tr-TR" sz="2000" dirty="0"/>
              <a:t> </a:t>
            </a:r>
            <a:r>
              <a:rPr lang="tr-TR" sz="2000" dirty="0" err="1"/>
              <a:t>Horse</a:t>
            </a:r>
            <a:r>
              <a:rPr lang="tr-TR" sz="2000" dirty="0"/>
              <a:t> 	</a:t>
            </a:r>
            <a:r>
              <a:rPr lang="tr-TR" sz="2000" dirty="0" smtClean="0"/>
              <a:t>o Virüs</a:t>
            </a:r>
          </a:p>
          <a:p>
            <a:pPr marL="0" indent="0">
              <a:buNone/>
            </a:pPr>
            <a:endParaRPr lang="tr-TR" sz="2000" dirty="0"/>
          </a:p>
          <a:p>
            <a:pPr marL="0" indent="0">
              <a:buNone/>
            </a:pPr>
            <a:r>
              <a:rPr lang="tr-TR" sz="2000" b="1" dirty="0" smtClean="0"/>
              <a:t>Bağımsız </a:t>
            </a:r>
            <a:r>
              <a:rPr lang="tr-TR" sz="2000" b="1" dirty="0"/>
              <a:t>Programlar </a:t>
            </a:r>
            <a:endParaRPr lang="tr-TR" sz="2000" b="1" dirty="0" smtClean="0"/>
          </a:p>
          <a:p>
            <a:pPr marL="0" indent="0">
              <a:buNone/>
            </a:pPr>
            <a:r>
              <a:rPr lang="tr-TR" sz="2000" dirty="0" smtClean="0"/>
              <a:t>o </a:t>
            </a:r>
            <a:r>
              <a:rPr lang="tr-TR" sz="2000" dirty="0" err="1"/>
              <a:t>Worm</a:t>
            </a:r>
            <a:r>
              <a:rPr lang="tr-TR" sz="2000" dirty="0"/>
              <a:t> </a:t>
            </a:r>
            <a:r>
              <a:rPr lang="tr-TR" sz="2000" dirty="0" smtClean="0"/>
              <a:t>  o </a:t>
            </a:r>
            <a:r>
              <a:rPr lang="tr-TR" sz="2000" dirty="0" err="1"/>
              <a:t>Keylogger</a:t>
            </a:r>
            <a:r>
              <a:rPr lang="tr-TR" sz="2000" dirty="0"/>
              <a:t> </a:t>
            </a:r>
            <a:r>
              <a:rPr lang="tr-TR" sz="2000" dirty="0" smtClean="0"/>
              <a:t>   o </a:t>
            </a:r>
            <a:r>
              <a:rPr lang="tr-TR" sz="2000" dirty="0" err="1"/>
              <a:t>Zombie</a:t>
            </a:r>
            <a:r>
              <a:rPr lang="tr-TR" sz="2000" dirty="0"/>
              <a:t> </a:t>
            </a:r>
            <a:r>
              <a:rPr lang="tr-TR" sz="2000" dirty="0" smtClean="0"/>
              <a:t>   o </a:t>
            </a:r>
            <a:r>
              <a:rPr lang="tr-TR" sz="2000" dirty="0" err="1"/>
              <a:t>Rootkit</a:t>
            </a:r>
            <a:r>
              <a:rPr lang="tr-TR" sz="2000" dirty="0"/>
              <a:t> </a:t>
            </a:r>
            <a:r>
              <a:rPr lang="tr-TR" sz="2000" dirty="0" smtClean="0"/>
              <a:t>   o </a:t>
            </a:r>
            <a:r>
              <a:rPr lang="tr-TR" sz="2000" dirty="0" err="1"/>
              <a:t>Spam</a:t>
            </a:r>
            <a:r>
              <a:rPr lang="tr-TR" sz="2000" dirty="0"/>
              <a:t> </a:t>
            </a:r>
            <a:r>
              <a:rPr lang="tr-TR" sz="2000" dirty="0" smtClean="0"/>
              <a:t>   o </a:t>
            </a:r>
            <a:r>
              <a:rPr lang="tr-TR" sz="2000" dirty="0" err="1"/>
              <a:t>Dialer</a:t>
            </a:r>
            <a:r>
              <a:rPr lang="tr-TR" sz="2000" dirty="0"/>
              <a:t> </a:t>
            </a:r>
            <a:r>
              <a:rPr lang="tr-TR" sz="2000" dirty="0" smtClean="0"/>
              <a:t>    o </a:t>
            </a:r>
            <a:r>
              <a:rPr lang="tr-TR" sz="2000" dirty="0" err="1"/>
              <a:t>Spyware</a:t>
            </a:r>
            <a:r>
              <a:rPr lang="tr-TR" sz="2000" dirty="0"/>
              <a:t> </a:t>
            </a:r>
          </a:p>
        </p:txBody>
      </p:sp>
    </p:spTree>
    <p:extLst>
      <p:ext uri="{BB962C8B-B14F-4D97-AF65-F5344CB8AC3E}">
        <p14:creationId xmlns:p14="http://schemas.microsoft.com/office/powerpoint/2010/main" val="323915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940966"/>
          </a:xfrm>
        </p:spPr>
        <p:txBody>
          <a:bodyPr>
            <a:noAutofit/>
          </a:bodyPr>
          <a:lstStyle/>
          <a:p>
            <a:r>
              <a:rPr lang="tr-TR" sz="3600" dirty="0"/>
              <a:t>Host Programa </a:t>
            </a:r>
            <a:r>
              <a:rPr lang="tr-TR" sz="3600" dirty="0" smtClean="0"/>
              <a:t>İhtiyaç </a:t>
            </a:r>
            <a:r>
              <a:rPr lang="tr-TR" sz="3600" dirty="0"/>
              <a:t>Duyan Programlar </a:t>
            </a:r>
            <a:r>
              <a:rPr lang="tr-TR" dirty="0"/>
              <a:t/>
            </a:r>
            <a:br>
              <a:rPr lang="tr-TR" dirty="0"/>
            </a:br>
            <a:endParaRPr lang="tr-TR" dirty="0"/>
          </a:p>
        </p:txBody>
      </p:sp>
      <p:sp>
        <p:nvSpPr>
          <p:cNvPr id="3" name="İçerik Yer Tutucusu 2"/>
          <p:cNvSpPr>
            <a:spLocks noGrp="1"/>
          </p:cNvSpPr>
          <p:nvPr>
            <p:ph idx="1"/>
          </p:nvPr>
        </p:nvSpPr>
        <p:spPr>
          <a:xfrm>
            <a:off x="457200" y="1423317"/>
            <a:ext cx="8229600" cy="4525963"/>
          </a:xfrm>
        </p:spPr>
        <p:txBody>
          <a:bodyPr>
            <a:normAutofit fontScale="62500" lnSpcReduction="20000"/>
          </a:bodyPr>
          <a:lstStyle/>
          <a:p>
            <a:pPr marL="0" indent="0" algn="just">
              <a:buNone/>
            </a:pPr>
            <a:r>
              <a:rPr lang="tr-TR" b="1" dirty="0" smtClean="0"/>
              <a:t>1. </a:t>
            </a:r>
            <a:r>
              <a:rPr lang="tr-TR" b="1" dirty="0" err="1" smtClean="0"/>
              <a:t>Trapdoor</a:t>
            </a:r>
            <a:r>
              <a:rPr lang="tr-TR" b="1" dirty="0" smtClean="0"/>
              <a:t> </a:t>
            </a:r>
            <a:r>
              <a:rPr lang="tr-TR" b="1" dirty="0" err="1"/>
              <a:t>Backdoor</a:t>
            </a:r>
            <a:r>
              <a:rPr lang="tr-TR" b="1" dirty="0"/>
              <a:t>: </a:t>
            </a:r>
            <a:r>
              <a:rPr lang="tr-TR" dirty="0"/>
              <a:t>Saldırıda bulunulacak sistem </a:t>
            </a:r>
            <a:r>
              <a:rPr lang="tr-TR" dirty="0" smtClean="0"/>
              <a:t>üzerine yüklenen </a:t>
            </a:r>
            <a:r>
              <a:rPr lang="tr-TR" dirty="0"/>
              <a:t>bir program yardımıyla sisteme giriş yapılır. Bu tür girişler uzaktan </a:t>
            </a:r>
            <a:r>
              <a:rPr lang="tr-TR" dirty="0" smtClean="0"/>
              <a:t>erişim </a:t>
            </a:r>
            <a:r>
              <a:rPr lang="tr-TR" dirty="0"/>
              <a:t>ve destek verme gibi iyi niyetli olabileceği gibi kötü niyetli amaçlar da içerebilir.  </a:t>
            </a:r>
            <a:r>
              <a:rPr lang="tr-TR" dirty="0" smtClean="0"/>
              <a:t>Saldırıda </a:t>
            </a:r>
            <a:r>
              <a:rPr lang="tr-TR" dirty="0"/>
              <a:t>bulunulacak sisteme </a:t>
            </a:r>
            <a:r>
              <a:rPr lang="tr-TR" dirty="0" err="1" smtClean="0"/>
              <a:t>host'un</a:t>
            </a:r>
            <a:r>
              <a:rPr lang="tr-TR" dirty="0" smtClean="0"/>
              <a:t> yerleştirilmesi </a:t>
            </a:r>
            <a:r>
              <a:rPr lang="tr-TR" dirty="0"/>
              <a:t>mail, deneme amaçlı programlar veya çeşitli bilgi taşıma ortamları aracılığı ile </a:t>
            </a:r>
            <a:r>
              <a:rPr lang="tr-TR" dirty="0" smtClean="0"/>
              <a:t>gerçekleşir.</a:t>
            </a:r>
          </a:p>
          <a:p>
            <a:pPr algn="just"/>
            <a:r>
              <a:rPr lang="tr-TR" dirty="0" smtClean="0"/>
              <a:t>Bu </a:t>
            </a:r>
            <a:r>
              <a:rPr lang="tr-TR" dirty="0"/>
              <a:t>tür </a:t>
            </a:r>
            <a:r>
              <a:rPr lang="tr-TR" dirty="0" smtClean="0"/>
              <a:t>saldırının gerçekleşebilmesi </a:t>
            </a:r>
            <a:r>
              <a:rPr lang="tr-TR" dirty="0"/>
              <a:t>için </a:t>
            </a:r>
            <a:r>
              <a:rPr lang="tr-TR" dirty="0" err="1"/>
              <a:t>host'un</a:t>
            </a:r>
            <a:r>
              <a:rPr lang="tr-TR" dirty="0"/>
              <a:t> sistem üzerinde çalışır durumda bulunması ve saldırıda bulunacak </a:t>
            </a:r>
            <a:r>
              <a:rPr lang="tr-TR" dirty="0" smtClean="0"/>
              <a:t>kullanıcıya port </a:t>
            </a:r>
            <a:r>
              <a:rPr lang="tr-TR" dirty="0"/>
              <a:t>açmış olması gerekir</a:t>
            </a:r>
            <a:r>
              <a:rPr lang="tr-TR" dirty="0" smtClean="0"/>
              <a:t>.</a:t>
            </a:r>
          </a:p>
          <a:p>
            <a:pPr marL="0" indent="0" algn="just">
              <a:buNone/>
            </a:pPr>
            <a:r>
              <a:rPr lang="tr-TR" dirty="0" smtClean="0"/>
              <a:t> </a:t>
            </a:r>
            <a:endParaRPr lang="tr-TR" dirty="0"/>
          </a:p>
          <a:p>
            <a:pPr marL="0" indent="0" algn="just">
              <a:buNone/>
            </a:pPr>
            <a:r>
              <a:rPr lang="tr-TR" b="1" dirty="0" smtClean="0"/>
              <a:t>2. </a:t>
            </a:r>
            <a:r>
              <a:rPr lang="tr-TR" b="1" dirty="0" err="1" smtClean="0"/>
              <a:t>Logic</a:t>
            </a:r>
            <a:r>
              <a:rPr lang="tr-TR" b="1" dirty="0" smtClean="0"/>
              <a:t> </a:t>
            </a:r>
            <a:r>
              <a:rPr lang="tr-TR" b="1" dirty="0" err="1"/>
              <a:t>Bomb</a:t>
            </a:r>
            <a:r>
              <a:rPr lang="tr-TR" b="1" dirty="0"/>
              <a:t>: </a:t>
            </a:r>
            <a:r>
              <a:rPr lang="tr-TR" dirty="0" smtClean="0"/>
              <a:t>Mevcut program </a:t>
            </a:r>
            <a:r>
              <a:rPr lang="tr-TR" dirty="0"/>
              <a:t>içerisine yerleştirilen kod parçası veya programdır. Temel özelliği, tarih, hedefe ulaşma, programcıdan mesaj alma gibi tetikleyici bir faktörün gerçekleşmesidir. Bu tür zararlıların sisteme nasıl bir zarar </a:t>
            </a:r>
            <a:r>
              <a:rPr lang="tr-TR" dirty="0" smtClean="0"/>
              <a:t>vereceği yazılan </a:t>
            </a:r>
            <a:r>
              <a:rPr lang="tr-TR" dirty="0"/>
              <a:t>koda göre değişiklik göstermektedir. Deneme sürümü programların bazıları bu yöntemi kullanarak deneme süresi dolduğunda belirli fonksiyonları devre dışı bırakabilir veya programı tamamen geçersiz kılabilir. Çernobil virüsü buna örnek verilebilir. </a:t>
            </a:r>
          </a:p>
        </p:txBody>
      </p:sp>
    </p:spTree>
    <p:extLst>
      <p:ext uri="{BB962C8B-B14F-4D97-AF65-F5344CB8AC3E}">
        <p14:creationId xmlns:p14="http://schemas.microsoft.com/office/powerpoint/2010/main" val="216048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Host Programa İhtiyaç Duyan Programlar</a:t>
            </a:r>
          </a:p>
        </p:txBody>
      </p:sp>
      <p:sp>
        <p:nvSpPr>
          <p:cNvPr id="3" name="İçerik Yer Tutucusu 2"/>
          <p:cNvSpPr>
            <a:spLocks noGrp="1"/>
          </p:cNvSpPr>
          <p:nvPr>
            <p:ph idx="1"/>
          </p:nvPr>
        </p:nvSpPr>
        <p:spPr/>
        <p:txBody>
          <a:bodyPr>
            <a:normAutofit fontScale="70000" lnSpcReduction="20000"/>
          </a:bodyPr>
          <a:lstStyle/>
          <a:p>
            <a:pPr marL="0" indent="0" algn="just">
              <a:buNone/>
            </a:pPr>
            <a:r>
              <a:rPr lang="tr-TR" b="1" dirty="0" smtClean="0"/>
              <a:t>3. </a:t>
            </a:r>
            <a:r>
              <a:rPr lang="tr-TR" b="1" dirty="0" err="1" smtClean="0"/>
              <a:t>Trojen</a:t>
            </a:r>
            <a:r>
              <a:rPr lang="tr-TR" b="1" dirty="0" smtClean="0"/>
              <a:t> </a:t>
            </a:r>
            <a:r>
              <a:rPr lang="tr-TR" b="1" dirty="0" err="1"/>
              <a:t>Horse</a:t>
            </a:r>
            <a:r>
              <a:rPr lang="tr-TR" b="1" dirty="0"/>
              <a:t>: </a:t>
            </a:r>
            <a:r>
              <a:rPr lang="tr-TR" dirty="0"/>
              <a:t>Bu tür programlar kullanıcıya kendisini farklı bir ad altında sunarak kullanıcının programı çalıştırması sonucu sisteme ve diğer dosyalara bulaşır. Temel özelliği bilgi hırsızlığıdır. Çaldığı bilgiyi sahibine ileterek sahibinin sisteme sızmasına sebep olabilir. </a:t>
            </a:r>
            <a:endParaRPr lang="tr-TR" dirty="0" smtClean="0"/>
          </a:p>
          <a:p>
            <a:pPr marL="0" indent="0" algn="just">
              <a:buNone/>
            </a:pPr>
            <a:endParaRPr lang="tr-TR" dirty="0"/>
          </a:p>
          <a:p>
            <a:pPr marL="0" indent="0" algn="just">
              <a:buNone/>
            </a:pPr>
            <a:r>
              <a:rPr lang="tr-TR" b="1" dirty="0" smtClean="0"/>
              <a:t>4.Virüs</a:t>
            </a:r>
            <a:r>
              <a:rPr lang="tr-TR" b="1" dirty="0"/>
              <a:t>: </a:t>
            </a:r>
            <a:r>
              <a:rPr lang="tr-TR" dirty="0"/>
              <a:t>Virüsler bulaştığı dosya veya program çalıştırıldığında çoğalarak sistemin tamamına bulaşabilir. Virüsler sistem üzerinde dosya silme, değiştirme, açık oluşturma veya sistemi yavaşlatma gibi </a:t>
            </a:r>
            <a:r>
              <a:rPr lang="tr-TR" dirty="0" smtClean="0"/>
              <a:t>özelliklere sahiptir</a:t>
            </a:r>
            <a:r>
              <a:rPr lang="tr-TR" dirty="0"/>
              <a:t>. </a:t>
            </a:r>
            <a:r>
              <a:rPr lang="tr-TR" dirty="0" smtClean="0"/>
              <a:t/>
            </a:r>
            <a:br>
              <a:rPr lang="tr-TR" dirty="0" smtClean="0"/>
            </a:br>
            <a:endParaRPr lang="tr-TR" dirty="0" smtClean="0"/>
          </a:p>
          <a:p>
            <a:pPr marL="0" indent="0" algn="just">
              <a:buNone/>
            </a:pPr>
            <a:r>
              <a:rPr lang="tr-TR" b="1" dirty="0" smtClean="0"/>
              <a:t>5. </a:t>
            </a:r>
            <a:r>
              <a:rPr lang="tr-TR" b="1" dirty="0" err="1" smtClean="0"/>
              <a:t>Keylogger</a:t>
            </a:r>
            <a:r>
              <a:rPr lang="tr-TR" b="1" dirty="0"/>
              <a:t>: </a:t>
            </a:r>
            <a:r>
              <a:rPr lang="tr-TR" dirty="0"/>
              <a:t>Klavyeden basılan her tuşun kaydını tutan programlardır. Temel özelliği klavyeden basılan tuşları metin dosyasına kaydederek muhafaza eder veya ilgili kişiye gönderebilir. Örneğin, bilgisayarda </a:t>
            </a:r>
            <a:r>
              <a:rPr lang="tr-TR" dirty="0" err="1"/>
              <a:t>keylogger</a:t>
            </a:r>
            <a:r>
              <a:rPr lang="tr-TR" dirty="0"/>
              <a:t> yüklü ise yazdığınız mesajlar, girdiğiniz şifreler, kredi kartı numaraları gibi önemli bilgilerin tamamı kayıt altına alınır. </a:t>
            </a:r>
          </a:p>
        </p:txBody>
      </p:sp>
    </p:spTree>
    <p:extLst>
      <p:ext uri="{BB962C8B-B14F-4D97-AF65-F5344CB8AC3E}">
        <p14:creationId xmlns:p14="http://schemas.microsoft.com/office/powerpoint/2010/main" val="353267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Host Programa İhtiyaç Duyan Programlar</a:t>
            </a:r>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6. </a:t>
            </a:r>
            <a:r>
              <a:rPr lang="tr-TR" b="1" dirty="0" err="1" smtClean="0"/>
              <a:t>Worm</a:t>
            </a:r>
            <a:r>
              <a:rPr lang="tr-TR" b="1" dirty="0"/>
              <a:t>: </a:t>
            </a:r>
            <a:r>
              <a:rPr lang="tr-TR" dirty="0"/>
              <a:t>Herhangi bir program içerisine yerleştirmeye gerek olmaksızın bağımsız olarak çalışır. Ağ üzerinde diğer bilgisayarlara da kendini kopyalayarak yayılır. Bu tür zararlılar dosya veya programlara bulaşmaz. Temel özelliği veri veya ağ üzerindeki iletişimi yok etmektir. </a:t>
            </a:r>
            <a:endParaRPr lang="tr-TR" dirty="0" smtClean="0"/>
          </a:p>
          <a:p>
            <a:pPr marL="0" indent="0">
              <a:buNone/>
            </a:pPr>
            <a:r>
              <a:rPr lang="tr-TR" b="1" dirty="0" smtClean="0"/>
              <a:t>7. </a:t>
            </a:r>
            <a:r>
              <a:rPr lang="tr-TR" b="1" dirty="0" err="1" smtClean="0"/>
              <a:t>Zombie</a:t>
            </a:r>
            <a:r>
              <a:rPr lang="tr-TR" b="1" dirty="0" smtClean="0"/>
              <a:t> </a:t>
            </a:r>
            <a:r>
              <a:rPr lang="tr-TR" b="1" dirty="0"/>
              <a:t>ve </a:t>
            </a:r>
            <a:r>
              <a:rPr lang="tr-TR" b="1" dirty="0" err="1"/>
              <a:t>Botnet</a:t>
            </a:r>
            <a:r>
              <a:rPr lang="tr-TR" b="1" dirty="0"/>
              <a:t>: </a:t>
            </a:r>
            <a:r>
              <a:rPr lang="tr-TR" dirty="0"/>
              <a:t>Ağ üzerindeki açıkları tespit ederek diğer makinaları ele geçirir. Ele geçirdiği makinalar ile </a:t>
            </a:r>
            <a:r>
              <a:rPr lang="tr-TR" dirty="0" err="1"/>
              <a:t>zombie</a:t>
            </a:r>
            <a:r>
              <a:rPr lang="tr-TR" dirty="0"/>
              <a:t> ağı oluşturur ve </a:t>
            </a:r>
            <a:r>
              <a:rPr lang="tr-TR" dirty="0" err="1"/>
              <a:t>worm</a:t>
            </a:r>
            <a:r>
              <a:rPr lang="tr-TR" dirty="0"/>
              <a:t>, </a:t>
            </a:r>
            <a:r>
              <a:rPr lang="tr-TR" dirty="0" err="1"/>
              <a:t>trojan</a:t>
            </a:r>
            <a:r>
              <a:rPr lang="tr-TR" dirty="0"/>
              <a:t> </a:t>
            </a:r>
            <a:r>
              <a:rPr lang="tr-TR" dirty="0" err="1"/>
              <a:t>horse</a:t>
            </a:r>
            <a:r>
              <a:rPr lang="tr-TR" dirty="0"/>
              <a:t> ve </a:t>
            </a:r>
            <a:r>
              <a:rPr lang="tr-TR" dirty="0" err="1"/>
              <a:t>backdoor</a:t>
            </a:r>
            <a:r>
              <a:rPr lang="tr-TR" dirty="0"/>
              <a:t> türü programlar </a:t>
            </a:r>
            <a:r>
              <a:rPr lang="tr-TR" dirty="0" smtClean="0"/>
              <a:t>çalıştırır. </a:t>
            </a:r>
            <a:r>
              <a:rPr lang="tr-TR" dirty="0"/>
              <a:t>Böylece gerçekleştirilecek saldırı dolaylı yoldan gerçekleştirilir. </a:t>
            </a:r>
          </a:p>
          <a:p>
            <a:pPr marL="0" indent="0">
              <a:buNone/>
            </a:pPr>
            <a:r>
              <a:rPr lang="tr-TR" b="1" dirty="0" smtClean="0"/>
              <a:t>8. </a:t>
            </a:r>
            <a:r>
              <a:rPr lang="tr-TR" b="1" dirty="0" err="1" smtClean="0"/>
              <a:t>Rootkit</a:t>
            </a:r>
            <a:r>
              <a:rPr lang="tr-TR" b="1" dirty="0"/>
              <a:t>: </a:t>
            </a:r>
            <a:r>
              <a:rPr lang="tr-TR" dirty="0"/>
              <a:t>Çeşitli yöntemlerle ele geçirilen sistem üzerinde kullanılır ve saldırganın gizlenmesini ve tekrar erişimler için </a:t>
            </a:r>
            <a:r>
              <a:rPr lang="tr-TR" dirty="0" err="1"/>
              <a:t>backdoor</a:t>
            </a:r>
            <a:r>
              <a:rPr lang="tr-TR" dirty="0"/>
              <a:t> oluşturmasını sağlar. </a:t>
            </a:r>
            <a:r>
              <a:rPr lang="tr-TR" dirty="0" err="1"/>
              <a:t>Rootkit</a:t>
            </a:r>
            <a:r>
              <a:rPr lang="tr-TR" dirty="0"/>
              <a:t> bir yazılım olabildiği gibi firmware içerisinde gömülü olarak da bulunabilir. </a:t>
            </a:r>
            <a:endParaRPr lang="tr-TR" dirty="0" smtClean="0"/>
          </a:p>
          <a:p>
            <a:pPr marL="0" indent="0">
              <a:buNone/>
            </a:pPr>
            <a:r>
              <a:rPr lang="tr-TR" b="1" dirty="0" smtClean="0"/>
              <a:t>9. </a:t>
            </a:r>
            <a:r>
              <a:rPr lang="tr-TR" b="1" dirty="0" err="1" smtClean="0"/>
              <a:t>Spam</a:t>
            </a:r>
            <a:r>
              <a:rPr lang="tr-TR" b="1" dirty="0"/>
              <a:t>:</a:t>
            </a:r>
            <a:r>
              <a:rPr lang="tr-TR" dirty="0"/>
              <a:t> istenmeyen mesaj ve e-</a:t>
            </a:r>
            <a:r>
              <a:rPr lang="tr-TR" dirty="0" err="1"/>
              <a:t>postalarclır</a:t>
            </a:r>
            <a:r>
              <a:rPr lang="tr-TR" dirty="0"/>
              <a:t>. Çoğunlukla tanıtım  ve Pazarlama amaçlı mesajlar içermektedir.</a:t>
            </a:r>
          </a:p>
          <a:p>
            <a:endParaRPr lang="tr-TR" dirty="0"/>
          </a:p>
        </p:txBody>
      </p:sp>
    </p:spTree>
    <p:extLst>
      <p:ext uri="{BB962C8B-B14F-4D97-AF65-F5344CB8AC3E}">
        <p14:creationId xmlns:p14="http://schemas.microsoft.com/office/powerpoint/2010/main" val="264502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Host Programa İhtiyaç Duyan Programlar</a:t>
            </a:r>
          </a:p>
        </p:txBody>
      </p:sp>
      <p:sp>
        <p:nvSpPr>
          <p:cNvPr id="3" name="İçerik Yer Tutucusu 2"/>
          <p:cNvSpPr>
            <a:spLocks noGrp="1"/>
          </p:cNvSpPr>
          <p:nvPr>
            <p:ph idx="1"/>
          </p:nvPr>
        </p:nvSpPr>
        <p:spPr/>
        <p:txBody>
          <a:bodyPr>
            <a:normAutofit fontScale="47500" lnSpcReduction="20000"/>
          </a:bodyPr>
          <a:lstStyle/>
          <a:p>
            <a:pPr marL="0" indent="0">
              <a:buNone/>
            </a:pPr>
            <a:r>
              <a:rPr lang="tr-TR" sz="3800" b="1" dirty="0" smtClean="0"/>
              <a:t>10. </a:t>
            </a:r>
            <a:r>
              <a:rPr lang="tr-TR" sz="3800" b="1" dirty="0" err="1" smtClean="0"/>
              <a:t>Dialer</a:t>
            </a:r>
            <a:r>
              <a:rPr lang="tr-TR" sz="3800" b="1" dirty="0"/>
              <a:t>: </a:t>
            </a:r>
            <a:r>
              <a:rPr lang="tr-TR" sz="3800" dirty="0"/>
              <a:t>Bu zararlılar </a:t>
            </a:r>
            <a:r>
              <a:rPr lang="tr-TR" sz="3800" dirty="0" err="1"/>
              <a:t>trojan</a:t>
            </a:r>
            <a:r>
              <a:rPr lang="tr-TR" sz="3800" dirty="0"/>
              <a:t> </a:t>
            </a:r>
            <a:r>
              <a:rPr lang="tr-TR" sz="3800" dirty="0" err="1"/>
              <a:t>horse'un</a:t>
            </a:r>
            <a:r>
              <a:rPr lang="tr-TR" sz="3800" dirty="0"/>
              <a:t> farklı bir türü olarak düşünülebilir. Temel olarak iki özelliği vardır. Bunlar; </a:t>
            </a:r>
            <a:r>
              <a:rPr lang="tr-TR" sz="3800" dirty="0" err="1"/>
              <a:t>dial-up</a:t>
            </a:r>
            <a:r>
              <a:rPr lang="tr-TR" sz="3800" dirty="0"/>
              <a:t> bağlantı kullanılan sistemlerde çevirmeli ağ numarasını değiştirerek farklı bir numaranın çevrilmesini </a:t>
            </a:r>
            <a:r>
              <a:rPr lang="tr-TR" sz="3800" dirty="0" smtClean="0"/>
              <a:t>sağlamak </a:t>
            </a:r>
            <a:r>
              <a:rPr lang="tr-TR" sz="3800" dirty="0"/>
              <a:t>veya </a:t>
            </a:r>
            <a:r>
              <a:rPr lang="tr-TR" sz="3800" dirty="0" smtClean="0"/>
              <a:t>otomatik </a:t>
            </a:r>
            <a:r>
              <a:rPr lang="tr-TR" sz="3800" dirty="0"/>
              <a:t>olarak bir </a:t>
            </a:r>
            <a:r>
              <a:rPr lang="tr-TR" sz="3800" dirty="0" smtClean="0"/>
              <a:t>numarayı çevirerek </a:t>
            </a:r>
            <a:r>
              <a:rPr lang="tr-TR" sz="3800" dirty="0"/>
              <a:t>bağlantı </a:t>
            </a:r>
            <a:r>
              <a:rPr lang="tr-TR" sz="3800" dirty="0" smtClean="0"/>
              <a:t>sağlamak.</a:t>
            </a:r>
          </a:p>
          <a:p>
            <a:pPr marL="0" indent="0">
              <a:buNone/>
            </a:pPr>
            <a:r>
              <a:rPr lang="tr-TR" sz="3800" b="1" dirty="0" smtClean="0"/>
              <a:t>11. </a:t>
            </a:r>
            <a:r>
              <a:rPr lang="tr-TR" sz="3800" b="1" dirty="0" err="1" smtClean="0"/>
              <a:t>Spyware</a:t>
            </a:r>
            <a:r>
              <a:rPr lang="tr-TR" sz="3800" b="1" dirty="0"/>
              <a:t>: </a:t>
            </a:r>
            <a:r>
              <a:rPr lang="tr-TR" sz="3800" dirty="0"/>
              <a:t>Casus yazılım. Kişisel bilgilerinizi ve </a:t>
            </a:r>
            <a:r>
              <a:rPr lang="tr-TR" sz="3800" dirty="0" smtClean="0"/>
              <a:t>şifrelerinizi </a:t>
            </a:r>
            <a:r>
              <a:rPr lang="tr-TR" sz="3800" dirty="0"/>
              <a:t>çalmak </a:t>
            </a:r>
            <a:r>
              <a:rPr lang="tr-TR" sz="3800" dirty="0" smtClean="0"/>
              <a:t>üzere hazırlanmış  yazılımlardır.</a:t>
            </a:r>
            <a:endParaRPr lang="tr-TR" sz="3800" dirty="0"/>
          </a:p>
          <a:p>
            <a:pPr marL="0" indent="0">
              <a:buNone/>
            </a:pPr>
            <a:r>
              <a:rPr lang="tr-TR" sz="3800" b="1" dirty="0" smtClean="0"/>
              <a:t>12. </a:t>
            </a:r>
            <a:r>
              <a:rPr lang="tr-TR" sz="3800" b="1" dirty="0" err="1" smtClean="0"/>
              <a:t>Phishing</a:t>
            </a:r>
            <a:r>
              <a:rPr lang="tr-TR" sz="3800" b="1" dirty="0" smtClean="0"/>
              <a:t>:</a:t>
            </a:r>
            <a:r>
              <a:rPr lang="tr-TR" sz="3800" dirty="0" smtClean="0"/>
              <a:t> </a:t>
            </a:r>
            <a:r>
              <a:rPr lang="tr-TR" sz="3800" dirty="0"/>
              <a:t>internet üzerindeki sitelerin </a:t>
            </a:r>
            <a:r>
              <a:rPr lang="tr-TR" sz="3800" dirty="0" smtClean="0"/>
              <a:t>taklitlerini yaparak </a:t>
            </a:r>
            <a:r>
              <a:rPr lang="tr-TR" sz="3800" dirty="0"/>
              <a:t>parola ve benzeri özel </a:t>
            </a:r>
            <a:r>
              <a:rPr lang="tr-TR" sz="3800" dirty="0" smtClean="0"/>
              <a:t>çalma </a:t>
            </a:r>
            <a:r>
              <a:rPr lang="tr-TR" sz="3800" dirty="0"/>
              <a:t>işlemidir. </a:t>
            </a:r>
          </a:p>
          <a:p>
            <a:pPr marL="0" indent="0">
              <a:buNone/>
            </a:pPr>
            <a:r>
              <a:rPr lang="tr-TR" sz="3800" b="1" dirty="0" smtClean="0"/>
              <a:t>13. Browser </a:t>
            </a:r>
            <a:r>
              <a:rPr lang="tr-TR" sz="3800" b="1" dirty="0" err="1" smtClean="0"/>
              <a:t>Hijacker</a:t>
            </a:r>
            <a:r>
              <a:rPr lang="tr-TR" sz="3800" b="1" dirty="0"/>
              <a:t>: </a:t>
            </a:r>
            <a:r>
              <a:rPr lang="tr-TR" sz="3800" dirty="0"/>
              <a:t>Kullanılan internet tarayıcının açılış sayfasını değiştiren ve </a:t>
            </a:r>
            <a:r>
              <a:rPr lang="tr-TR" sz="3800" dirty="0" smtClean="0"/>
              <a:t>düzeltmeye </a:t>
            </a:r>
            <a:r>
              <a:rPr lang="tr-TR" sz="3800" dirty="0"/>
              <a:t>izin vermeyen zararlılardır. </a:t>
            </a:r>
          </a:p>
          <a:p>
            <a:pPr marL="0" indent="0">
              <a:buNone/>
            </a:pPr>
            <a:r>
              <a:rPr lang="tr-TR" sz="3800" b="1" dirty="0" smtClean="0"/>
              <a:t>14. Brute </a:t>
            </a:r>
            <a:r>
              <a:rPr lang="tr-TR" sz="3800" b="1" dirty="0"/>
              <a:t>Force: </a:t>
            </a:r>
            <a:r>
              <a:rPr lang="tr-TR" sz="3800" dirty="0" smtClean="0"/>
              <a:t>Oluşturulmuş </a:t>
            </a:r>
            <a:r>
              <a:rPr lang="tr-TR" sz="3800" dirty="0"/>
              <a:t>bir kelime </a:t>
            </a:r>
            <a:r>
              <a:rPr lang="tr-TR" sz="3800" dirty="0" smtClean="0"/>
              <a:t>listesi yardımı </a:t>
            </a:r>
            <a:r>
              <a:rPr lang="tr-TR" sz="3800" dirty="0"/>
              <a:t>ve bu listedeki kelimeleri </a:t>
            </a:r>
            <a:r>
              <a:rPr lang="tr-TR" sz="3800" dirty="0" smtClean="0"/>
              <a:t>deneme </a:t>
            </a:r>
            <a:r>
              <a:rPr lang="tr-TR" sz="3800" dirty="0"/>
              <a:t>yanılma yöntemiyle kullanarak </a:t>
            </a:r>
            <a:r>
              <a:rPr lang="tr-TR" sz="3800" dirty="0" smtClean="0"/>
              <a:t>şifre </a:t>
            </a:r>
            <a:r>
              <a:rPr lang="tr-TR" sz="3800" dirty="0"/>
              <a:t>kırma tekniğini temel alan </a:t>
            </a:r>
            <a:r>
              <a:rPr lang="tr-TR" sz="3800" dirty="0" smtClean="0"/>
              <a:t>yazılımlardır.</a:t>
            </a:r>
            <a:endParaRPr lang="tr-TR" sz="3800" dirty="0"/>
          </a:p>
          <a:p>
            <a:pPr marL="0" indent="0">
              <a:buNone/>
            </a:pPr>
            <a:r>
              <a:rPr lang="tr-TR" sz="3800" b="1" dirty="0" smtClean="0"/>
              <a:t>15. </a:t>
            </a:r>
            <a:r>
              <a:rPr lang="tr-TR" sz="3800" b="1" dirty="0" err="1" smtClean="0"/>
              <a:t>DDoS</a:t>
            </a:r>
            <a:r>
              <a:rPr lang="tr-TR" sz="3800" b="1" dirty="0" smtClean="0"/>
              <a:t> </a:t>
            </a:r>
            <a:r>
              <a:rPr lang="tr-TR" sz="3800" b="1" dirty="0"/>
              <a:t>Saldırısı:</a:t>
            </a:r>
            <a:r>
              <a:rPr lang="tr-TR" sz="3800" dirty="0"/>
              <a:t> Bir web sitesine sürekli istek göndererek hizmet vermelerini engelleyen saldırı türüdür. </a:t>
            </a:r>
            <a:r>
              <a:rPr lang="tr-TR" sz="3800" dirty="0" err="1"/>
              <a:t>Zombie</a:t>
            </a:r>
            <a:r>
              <a:rPr lang="tr-TR" sz="3800" dirty="0"/>
              <a:t> ağlar yardımıyla kısa sürede gerçekleştirilebilir. </a:t>
            </a:r>
          </a:p>
          <a:p>
            <a:pPr marL="0" indent="0">
              <a:buNone/>
            </a:pPr>
            <a:r>
              <a:rPr lang="tr-TR" sz="3800" b="1" dirty="0" smtClean="0"/>
              <a:t>16. </a:t>
            </a:r>
            <a:r>
              <a:rPr lang="tr-TR" sz="3800" b="1" dirty="0" err="1" smtClean="0"/>
              <a:t>Adware</a:t>
            </a:r>
            <a:r>
              <a:rPr lang="tr-TR" sz="3800" b="1" dirty="0"/>
              <a:t>: </a:t>
            </a:r>
            <a:r>
              <a:rPr lang="tr-TR" sz="3800" dirty="0"/>
              <a:t>Kısaca, reklam içeren y</a:t>
            </a:r>
            <a:r>
              <a:rPr lang="tr-TR" sz="3800" dirty="0" smtClean="0"/>
              <a:t>azılımlardır</a:t>
            </a:r>
            <a:r>
              <a:rPr lang="tr-TR" sz="3800" dirty="0"/>
              <a:t>. Bunların bazı tipleri </a:t>
            </a:r>
            <a:r>
              <a:rPr lang="tr-TR" sz="3800" dirty="0" err="1"/>
              <a:t>spyware</a:t>
            </a:r>
            <a:r>
              <a:rPr lang="tr-TR" sz="3800" dirty="0"/>
              <a:t> gibi çalışıp kişisel bilgilerinizin </a:t>
            </a:r>
            <a:r>
              <a:rPr lang="tr-TR" sz="3800" dirty="0" smtClean="0"/>
              <a:t>üçüncü şahıslara </a:t>
            </a:r>
            <a:r>
              <a:rPr lang="tr-TR" sz="3800" dirty="0"/>
              <a:t>geçmesini sağlar. </a:t>
            </a:r>
          </a:p>
          <a:p>
            <a:pPr marL="0" indent="0">
              <a:buNone/>
            </a:pPr>
            <a:endParaRPr lang="tr-TR" dirty="0"/>
          </a:p>
        </p:txBody>
      </p:sp>
    </p:spTree>
    <p:extLst>
      <p:ext uri="{BB962C8B-B14F-4D97-AF65-F5344CB8AC3E}">
        <p14:creationId xmlns:p14="http://schemas.microsoft.com/office/powerpoint/2010/main" val="190801809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2867</Words>
  <Application>Microsoft Office PowerPoint</Application>
  <PresentationFormat>Ekran Gösterisi (4:3)</PresentationFormat>
  <Paragraphs>142</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14.Hafta</vt:lpstr>
      <vt:lpstr>Ağ Güvenliği</vt:lpstr>
      <vt:lpstr>Bilgi Güvenliği</vt:lpstr>
      <vt:lpstr>Bilgi Güvenlik Polikasının Çözüm Bulduğu Sorular</vt:lpstr>
      <vt:lpstr>Kötü Amaçlı Yazılımlar ve Türleri</vt:lpstr>
      <vt:lpstr>Host Programa İhtiyaç Duyan Programlar  </vt:lpstr>
      <vt:lpstr>Host Programa İhtiyaç Duyan Programlar</vt:lpstr>
      <vt:lpstr>Host Programa İhtiyaç Duyan Programlar</vt:lpstr>
      <vt:lpstr>Host Programa İhtiyaç Duyan Programlar</vt:lpstr>
      <vt:lpstr>Tehditler - Ataklar</vt:lpstr>
      <vt:lpstr>Ağlar İçin Güvenlik Tehditleri</vt:lpstr>
      <vt:lpstr>Servis Reddetme  (Denial of Service - DoS Attack)</vt:lpstr>
      <vt:lpstr>Servis Reddetme  (Denial of Service - DoS Attack)</vt:lpstr>
      <vt:lpstr>DoS Atak Türleri</vt:lpstr>
      <vt:lpstr>DoS Atak Türleri</vt:lpstr>
      <vt:lpstr>DoS Atak Türleri</vt:lpstr>
      <vt:lpstr>DoS/DDoS Ataklarını Engelleme ve Saldırı Kaynağı Tespiti</vt:lpstr>
      <vt:lpstr>Spoofing (Aldatma) Atakları</vt:lpstr>
      <vt:lpstr>Spoofing (Aldatma) Atakları</vt:lpstr>
      <vt:lpstr>Spoofing (Aldatma) Atakları</vt:lpstr>
      <vt:lpstr>Spoofing (Aldatma) Atakları</vt:lpstr>
      <vt:lpstr>Spoofing (Aldatma) Atakları</vt:lpstr>
      <vt:lpstr>Sniffing (Paket Dinleyici) Atak</vt:lpstr>
      <vt:lpstr>Password Atakları</vt:lpstr>
      <vt:lpstr>Password Atakları</vt:lpstr>
      <vt:lpstr>Password Atakları</vt:lpstr>
      <vt:lpstr>Password Atakları</vt:lpstr>
      <vt:lpstr>Password Atakları</vt:lpstr>
      <vt:lpstr>Password Atakları</vt:lpstr>
      <vt:lpstr>Password Atakları</vt:lpstr>
      <vt:lpstr>Password Atakları</vt:lpstr>
      <vt:lpstr>Teşekkürler…</vt:lpstr>
    </vt:vector>
  </TitlesOfParts>
  <Manager>www.aliosmangokcan.com</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SUNUCU İŞLETİM SİSTEMLERİ</dc:title>
  <dc:creator>Ali Osman Gökcan</dc:creator>
  <cp:lastModifiedBy>tmyo312</cp:lastModifiedBy>
  <cp:revision>109</cp:revision>
  <dcterms:created xsi:type="dcterms:W3CDTF">2016-02-27T17:53:00Z</dcterms:created>
  <dcterms:modified xsi:type="dcterms:W3CDTF">2016-12-26T15:17:18Z</dcterms:modified>
</cp:coreProperties>
</file>