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554"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F35ED068-639D-4B51-A39C-5F8403676293}"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347273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35ED068-639D-4B51-A39C-5F8403676293}"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25744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35ED068-639D-4B51-A39C-5F8403676293}"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217346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F35ED068-639D-4B51-A39C-5F8403676293}"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401171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ED068-639D-4B51-A39C-5F8403676293}"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41184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F35ED068-639D-4B51-A39C-5F8403676293}"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37085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F35ED068-639D-4B51-A39C-5F8403676293}" type="datetimeFigureOut">
              <a:rPr lang="tr-TR" smtClean="0"/>
              <a:t>26.12.2016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313257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F35ED068-639D-4B51-A39C-5F8403676293}" type="datetimeFigureOut">
              <a:rPr lang="tr-TR" smtClean="0"/>
              <a:t>26.12.2016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237504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ED068-639D-4B51-A39C-5F8403676293}" type="datetimeFigureOut">
              <a:rPr lang="tr-TR" smtClean="0"/>
              <a:t>26.12.2016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267879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ED068-639D-4B51-A39C-5F8403676293}"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24196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ED068-639D-4B51-A39C-5F8403676293}"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0511BDE-C09A-4F87-801E-1B1DA64743DB}" type="slidenum">
              <a:rPr lang="tr-TR" smtClean="0"/>
              <a:t>‹#›</a:t>
            </a:fld>
            <a:endParaRPr lang="tr-TR"/>
          </a:p>
        </p:txBody>
      </p:sp>
    </p:spTree>
    <p:extLst>
      <p:ext uri="{BB962C8B-B14F-4D97-AF65-F5344CB8AC3E}">
        <p14:creationId xmlns:p14="http://schemas.microsoft.com/office/powerpoint/2010/main" val="307933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ED068-639D-4B51-A39C-5F8403676293}" type="datetimeFigureOut">
              <a:rPr lang="tr-TR" smtClean="0"/>
              <a:t>26.12.2016</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11BDE-C09A-4F87-801E-1B1DA64743DB}" type="slidenum">
              <a:rPr lang="tr-TR" smtClean="0"/>
              <a:t>‹#›</a:t>
            </a:fld>
            <a:endParaRPr lang="tr-TR"/>
          </a:p>
        </p:txBody>
      </p:sp>
    </p:spTree>
    <p:extLst>
      <p:ext uri="{BB962C8B-B14F-4D97-AF65-F5344CB8AC3E}">
        <p14:creationId xmlns:p14="http://schemas.microsoft.com/office/powerpoint/2010/main" val="2416535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aliosmangokca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smtClean="0"/>
              <a:t/>
            </a:r>
            <a:br>
              <a:rPr lang="tr-TR" dirty="0" smtClean="0"/>
            </a:br>
            <a:r>
              <a:rPr lang="tr-TR" dirty="0" smtClean="0"/>
              <a:t>Ağ Çeşitleri</a:t>
            </a:r>
            <a:br>
              <a:rPr lang="tr-TR" dirty="0" smtClean="0"/>
            </a:br>
            <a:r>
              <a:rPr lang="tr-TR" dirty="0" smtClean="0"/>
              <a:t>Ağ Cihazları</a:t>
            </a:r>
            <a:endParaRPr lang="tr-TR" dirty="0"/>
          </a:p>
        </p:txBody>
      </p:sp>
      <p:sp>
        <p:nvSpPr>
          <p:cNvPr id="3" name="Subtitle 2"/>
          <p:cNvSpPr>
            <a:spLocks noGrp="1"/>
          </p:cNvSpPr>
          <p:nvPr>
            <p:ph type="subTitle" idx="1"/>
          </p:nvPr>
        </p:nvSpPr>
        <p:spPr/>
        <p:txBody>
          <a:bodyPr/>
          <a:lstStyle/>
          <a:p>
            <a:r>
              <a:rPr lang="tr-TR" dirty="0"/>
              <a:t>5</a:t>
            </a:r>
            <a:r>
              <a:rPr lang="tr-TR" dirty="0" smtClean="0"/>
              <a:t>. Hafta Dersi</a:t>
            </a:r>
            <a:endParaRPr lang="tr-TR" dirty="0"/>
          </a:p>
        </p:txBody>
      </p:sp>
    </p:spTree>
    <p:extLst>
      <p:ext uri="{BB962C8B-B14F-4D97-AF65-F5344CB8AC3E}">
        <p14:creationId xmlns:p14="http://schemas.microsoft.com/office/powerpoint/2010/main" val="1188824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lgn="ctr"/>
            <a:r>
              <a:rPr lang="tr-TR" sz="3600" b="1" dirty="0" smtClean="0"/>
              <a:t>Ağ Cihazları</a:t>
            </a:r>
            <a:endParaRPr lang="tr-TR" sz="3600" b="1"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4451" y="2572544"/>
            <a:ext cx="8572500" cy="2857500"/>
          </a:xfrm>
        </p:spPr>
      </p:pic>
    </p:spTree>
    <p:extLst>
      <p:ext uri="{BB962C8B-B14F-4D97-AF65-F5344CB8AC3E}">
        <p14:creationId xmlns:p14="http://schemas.microsoft.com/office/powerpoint/2010/main" val="1462313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C:\Users\tmyo312\Desktop\ağ temelleri\ethetn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135" y="3136900"/>
            <a:ext cx="4578022" cy="31012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1- NIC (Network </a:t>
            </a:r>
            <a:r>
              <a:rPr lang="tr-TR" sz="3600" b="1" dirty="0" err="1" smtClean="0"/>
              <a:t>Interface</a:t>
            </a:r>
            <a:r>
              <a:rPr lang="tr-TR" sz="3600" b="1" dirty="0" smtClean="0"/>
              <a:t> </a:t>
            </a:r>
            <a:r>
              <a:rPr lang="tr-TR" sz="3600" b="1" dirty="0" err="1" smtClean="0"/>
              <a:t>Card</a:t>
            </a:r>
            <a:r>
              <a:rPr lang="tr-TR" sz="3600" b="1" dirty="0" smtClean="0"/>
              <a:t> – Ağ Kartı)</a:t>
            </a:r>
            <a:endParaRPr lang="tr-TR" sz="3600" b="1" dirty="0"/>
          </a:p>
        </p:txBody>
      </p:sp>
      <p:sp>
        <p:nvSpPr>
          <p:cNvPr id="3" name="İçerik Yer Tutucusu 2"/>
          <p:cNvSpPr>
            <a:spLocks noGrp="1"/>
          </p:cNvSpPr>
          <p:nvPr>
            <p:ph idx="1"/>
          </p:nvPr>
        </p:nvSpPr>
        <p:spPr>
          <a:xfrm>
            <a:off x="838201" y="1825625"/>
            <a:ext cx="7772399" cy="4351338"/>
          </a:xfrm>
        </p:spPr>
        <p:txBody>
          <a:bodyPr/>
          <a:lstStyle/>
          <a:p>
            <a:pPr marL="0" indent="0">
              <a:buNone/>
            </a:pPr>
            <a:r>
              <a:rPr lang="tr-TR" dirty="0"/>
              <a:t>Veriler bilgisayarda ikilik sistemde işlenirler. Ağ kartları bu verileri elektrik, ışık </a:t>
            </a:r>
            <a:r>
              <a:rPr lang="tr-TR" dirty="0" smtClean="0"/>
              <a:t>veya radyo </a:t>
            </a:r>
            <a:r>
              <a:rPr lang="tr-TR" dirty="0"/>
              <a:t>sinyalleri ile diğer bilgisayarlara iletir. </a:t>
            </a:r>
            <a:endParaRPr lang="tr-TR" dirty="0" smtClean="0"/>
          </a:p>
          <a:p>
            <a:pPr marL="0" indent="0">
              <a:buNone/>
            </a:pPr>
            <a:r>
              <a:rPr lang="tr-TR" dirty="0" smtClean="0"/>
              <a:t>Ağ </a:t>
            </a:r>
            <a:r>
              <a:rPr lang="tr-TR" dirty="0"/>
              <a:t>kartları hız ve bağlantı yolları </a:t>
            </a:r>
            <a:r>
              <a:rPr lang="tr-TR" dirty="0" smtClean="0"/>
              <a:t>bakımından da </a:t>
            </a:r>
            <a:r>
              <a:rPr lang="tr-TR" dirty="0"/>
              <a:t>farklılık gösterir. ISA, PCI, USB, PCMCIA gibi bağlantı yuvalarını kullanan ağ </a:t>
            </a:r>
            <a:r>
              <a:rPr lang="tr-TR" dirty="0" smtClean="0"/>
              <a:t>kartları vardır</a:t>
            </a:r>
            <a:r>
              <a:rPr lang="tr-TR" dirty="0"/>
              <a:t>. </a:t>
            </a:r>
            <a:r>
              <a:rPr lang="tr-TR" dirty="0" smtClean="0"/>
              <a:t> Günümüzde </a:t>
            </a:r>
            <a:r>
              <a:rPr lang="tr-TR" dirty="0"/>
              <a:t>en çok kullanan ağ kartları </a:t>
            </a:r>
            <a:r>
              <a:rPr lang="tr-TR" dirty="0" err="1"/>
              <a:t>pci</a:t>
            </a:r>
            <a:r>
              <a:rPr lang="tr-TR" dirty="0"/>
              <a:t> bağlantı yuvalarını kullanmaktadır.</a:t>
            </a:r>
          </a:p>
        </p:txBody>
      </p:sp>
    </p:spTree>
    <p:extLst>
      <p:ext uri="{BB962C8B-B14F-4D97-AF65-F5344CB8AC3E}">
        <p14:creationId xmlns:p14="http://schemas.microsoft.com/office/powerpoint/2010/main" val="81057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Ethernet Kablo Teknolojileri</a:t>
            </a:r>
            <a:endParaRPr lang="tr-TR" sz="3600" b="1" dirty="0"/>
          </a:p>
        </p:txBody>
      </p:sp>
      <p:sp>
        <p:nvSpPr>
          <p:cNvPr id="3" name="İçerik Yer Tutucusu 2"/>
          <p:cNvSpPr>
            <a:spLocks noGrp="1"/>
          </p:cNvSpPr>
          <p:nvPr>
            <p:ph idx="1"/>
          </p:nvPr>
        </p:nvSpPr>
        <p:spPr>
          <a:xfrm>
            <a:off x="838201" y="1825625"/>
            <a:ext cx="10185399" cy="4351338"/>
          </a:xfrm>
        </p:spPr>
        <p:txBody>
          <a:bodyPr>
            <a:normAutofit fontScale="70000" lnSpcReduction="20000"/>
          </a:bodyPr>
          <a:lstStyle/>
          <a:p>
            <a:pPr>
              <a:buFont typeface="Wingdings" panose="05000000000000000000" pitchFamily="2" charset="2"/>
              <a:buChar char="v"/>
            </a:pPr>
            <a:r>
              <a:rPr lang="tr-TR" b="1" dirty="0" smtClean="0"/>
              <a:t> 10Base2</a:t>
            </a:r>
            <a:r>
              <a:rPr lang="tr-TR" b="1" dirty="0"/>
              <a:t>: </a:t>
            </a:r>
            <a:r>
              <a:rPr lang="tr-TR" dirty="0"/>
              <a:t>İnce </a:t>
            </a:r>
            <a:r>
              <a:rPr lang="tr-TR" dirty="0" err="1"/>
              <a:t>koaksiyel</a:t>
            </a:r>
            <a:r>
              <a:rPr lang="tr-TR" dirty="0"/>
              <a:t> kablo ile 10 </a:t>
            </a:r>
            <a:r>
              <a:rPr lang="tr-TR" dirty="0" err="1"/>
              <a:t>Mbit</a:t>
            </a:r>
            <a:r>
              <a:rPr lang="tr-TR" dirty="0"/>
              <a:t> hızında Ethernet </a:t>
            </a:r>
            <a:r>
              <a:rPr lang="tr-TR" dirty="0" smtClean="0"/>
              <a:t>ağı. Ucuzluğu </a:t>
            </a:r>
            <a:r>
              <a:rPr lang="tr-TR" dirty="0"/>
              <a:t>sebebiyle veya ince kablo kullanıldığı için ince Ethernet </a:t>
            </a:r>
            <a:r>
              <a:rPr lang="tr-TR" dirty="0" smtClean="0"/>
              <a:t>olarak da </a:t>
            </a:r>
            <a:r>
              <a:rPr lang="tr-TR" dirty="0"/>
              <a:t>adlandırılır. 2 rakamı maksimum kablo uzunluğunu ifade etmektedir</a:t>
            </a:r>
            <a:r>
              <a:rPr lang="tr-TR" dirty="0" smtClean="0"/>
              <a:t>. </a:t>
            </a:r>
          </a:p>
          <a:p>
            <a:pPr>
              <a:buFont typeface="Wingdings" panose="05000000000000000000" pitchFamily="2" charset="2"/>
              <a:buChar char="v"/>
            </a:pPr>
            <a:r>
              <a:rPr lang="tr-TR" b="1" dirty="0" smtClean="0"/>
              <a:t> 10Base5</a:t>
            </a:r>
            <a:r>
              <a:rPr lang="tr-TR" b="1" dirty="0"/>
              <a:t>: </a:t>
            </a:r>
            <a:r>
              <a:rPr lang="tr-TR" dirty="0"/>
              <a:t>Kalın </a:t>
            </a:r>
            <a:r>
              <a:rPr lang="tr-TR" dirty="0" err="1"/>
              <a:t>koaksiyel</a:t>
            </a:r>
            <a:r>
              <a:rPr lang="tr-TR" dirty="0"/>
              <a:t> kablo ile 10 </a:t>
            </a:r>
            <a:r>
              <a:rPr lang="tr-TR" dirty="0" err="1"/>
              <a:t>Mbit</a:t>
            </a:r>
            <a:r>
              <a:rPr lang="tr-TR" dirty="0"/>
              <a:t> hızında Ethernet ağı. </a:t>
            </a:r>
            <a:r>
              <a:rPr lang="tr-TR" dirty="0" smtClean="0"/>
              <a:t>Kalın Ethernet </a:t>
            </a:r>
            <a:r>
              <a:rPr lang="tr-TR" dirty="0"/>
              <a:t>(</a:t>
            </a:r>
            <a:r>
              <a:rPr lang="tr-TR" dirty="0" err="1"/>
              <a:t>thicknet</a:t>
            </a:r>
            <a:r>
              <a:rPr lang="tr-TR" dirty="0"/>
              <a:t>) olarak da adlandırılır. 5 rakamı </a:t>
            </a:r>
            <a:r>
              <a:rPr lang="tr-TR" dirty="0" err="1"/>
              <a:t>maximum</a:t>
            </a:r>
            <a:r>
              <a:rPr lang="tr-TR" dirty="0"/>
              <a:t> </a:t>
            </a:r>
            <a:r>
              <a:rPr lang="tr-TR" dirty="0" smtClean="0"/>
              <a:t>kablo uzunluğunu </a:t>
            </a:r>
            <a:r>
              <a:rPr lang="tr-TR" dirty="0"/>
              <a:t>ifade etmektedir. Kalın </a:t>
            </a:r>
            <a:r>
              <a:rPr lang="tr-TR" dirty="0" err="1"/>
              <a:t>koaksiyel</a:t>
            </a:r>
            <a:r>
              <a:rPr lang="tr-TR" dirty="0"/>
              <a:t> kablo maksimum 500 </a:t>
            </a:r>
            <a:r>
              <a:rPr lang="tr-TR" dirty="0" smtClean="0"/>
              <a:t>m olmalıdır</a:t>
            </a:r>
            <a:r>
              <a:rPr lang="tr-TR" dirty="0"/>
              <a:t>.</a:t>
            </a:r>
          </a:p>
          <a:p>
            <a:pPr>
              <a:buFont typeface="Wingdings" panose="05000000000000000000" pitchFamily="2" charset="2"/>
              <a:buChar char="v"/>
            </a:pPr>
            <a:r>
              <a:rPr lang="tr-TR" b="1" dirty="0" smtClean="0"/>
              <a:t> 10BaseF</a:t>
            </a:r>
            <a:r>
              <a:rPr lang="tr-TR" b="1" dirty="0"/>
              <a:t>: </a:t>
            </a:r>
            <a:r>
              <a:rPr lang="tr-TR" dirty="0"/>
              <a:t>Fiber optik kablo ile 100 </a:t>
            </a:r>
            <a:r>
              <a:rPr lang="tr-TR" dirty="0" err="1"/>
              <a:t>Mbit</a:t>
            </a:r>
            <a:r>
              <a:rPr lang="tr-TR" dirty="0"/>
              <a:t> hızında Ethernet ağı. F </a:t>
            </a:r>
            <a:r>
              <a:rPr lang="tr-TR" dirty="0" smtClean="0"/>
              <a:t>ifadesi fiber </a:t>
            </a:r>
            <a:r>
              <a:rPr lang="tr-TR" dirty="0"/>
              <a:t>optik kablo kullanıldığını belirtir.</a:t>
            </a:r>
          </a:p>
          <a:p>
            <a:pPr>
              <a:buFont typeface="Wingdings" panose="05000000000000000000" pitchFamily="2" charset="2"/>
              <a:buChar char="v"/>
            </a:pPr>
            <a:r>
              <a:rPr lang="tr-TR" b="1" dirty="0" smtClean="0"/>
              <a:t> 10BaseT</a:t>
            </a:r>
            <a:r>
              <a:rPr lang="tr-TR" b="1" dirty="0"/>
              <a:t>: </a:t>
            </a:r>
            <a:r>
              <a:rPr lang="tr-TR" dirty="0"/>
              <a:t>Korumasız çift bükümlü(</a:t>
            </a:r>
            <a:r>
              <a:rPr lang="tr-TR" dirty="0" err="1"/>
              <a:t>unshielded</a:t>
            </a:r>
            <a:r>
              <a:rPr lang="tr-TR" dirty="0"/>
              <a:t> </a:t>
            </a:r>
            <a:r>
              <a:rPr lang="tr-TR" dirty="0" err="1"/>
              <a:t>twisted</a:t>
            </a:r>
            <a:r>
              <a:rPr lang="tr-TR" dirty="0"/>
              <a:t> </a:t>
            </a:r>
            <a:r>
              <a:rPr lang="tr-TR" dirty="0" err="1"/>
              <a:t>pair</a:t>
            </a:r>
            <a:r>
              <a:rPr lang="tr-TR" dirty="0"/>
              <a:t> ) </a:t>
            </a:r>
            <a:r>
              <a:rPr lang="tr-TR" dirty="0" smtClean="0"/>
              <a:t>kablo üzerinde </a:t>
            </a:r>
            <a:r>
              <a:rPr lang="tr-TR" dirty="0"/>
              <a:t>10 </a:t>
            </a:r>
            <a:r>
              <a:rPr lang="tr-TR" dirty="0" err="1"/>
              <a:t>Mbit</a:t>
            </a:r>
            <a:r>
              <a:rPr lang="tr-TR" dirty="0"/>
              <a:t> hızında Ethernet. T ifadesi kablo tipini (</a:t>
            </a:r>
            <a:r>
              <a:rPr lang="tr-TR" dirty="0" err="1"/>
              <a:t>twisted</a:t>
            </a:r>
            <a:r>
              <a:rPr lang="tr-TR" dirty="0"/>
              <a:t> </a:t>
            </a:r>
            <a:r>
              <a:rPr lang="tr-TR" dirty="0" err="1" smtClean="0"/>
              <a:t>pair</a:t>
            </a:r>
            <a:r>
              <a:rPr lang="tr-TR" dirty="0" smtClean="0"/>
              <a:t>) belirlemektedir</a:t>
            </a:r>
            <a:r>
              <a:rPr lang="tr-TR" dirty="0"/>
              <a:t>. </a:t>
            </a:r>
            <a:r>
              <a:rPr lang="tr-TR" dirty="0" err="1"/>
              <a:t>Fast</a:t>
            </a:r>
            <a:r>
              <a:rPr lang="tr-TR" dirty="0"/>
              <a:t> Ethernet ( hızlı Ethernet ) olarak da anılır. </a:t>
            </a:r>
            <a:r>
              <a:rPr lang="tr-TR" dirty="0" smtClean="0"/>
              <a:t>10BaseT, ortak </a:t>
            </a:r>
            <a:r>
              <a:rPr lang="tr-TR" dirty="0"/>
              <a:t>yol yıldız topolojileri kullanan Ethernet kablolama </a:t>
            </a:r>
            <a:r>
              <a:rPr lang="tr-TR" dirty="0" smtClean="0"/>
              <a:t>sistemini tanımlar.</a:t>
            </a:r>
            <a:endParaRPr lang="tr-TR" dirty="0"/>
          </a:p>
          <a:p>
            <a:pPr>
              <a:buFont typeface="Wingdings" panose="05000000000000000000" pitchFamily="2" charset="2"/>
              <a:buChar char="v"/>
            </a:pPr>
            <a:r>
              <a:rPr lang="tr-TR" b="1" dirty="0" smtClean="0"/>
              <a:t> 100BaseT</a:t>
            </a:r>
            <a:r>
              <a:rPr lang="tr-TR" b="1" dirty="0"/>
              <a:t>: </a:t>
            </a:r>
            <a:r>
              <a:rPr lang="tr-TR" dirty="0"/>
              <a:t>Korumasız çift bükümlü (</a:t>
            </a:r>
            <a:r>
              <a:rPr lang="tr-TR" dirty="0" err="1"/>
              <a:t>unshielded</a:t>
            </a:r>
            <a:r>
              <a:rPr lang="tr-TR" dirty="0"/>
              <a:t> </a:t>
            </a:r>
            <a:r>
              <a:rPr lang="tr-TR" dirty="0" err="1"/>
              <a:t>twisted</a:t>
            </a:r>
            <a:r>
              <a:rPr lang="tr-TR" dirty="0"/>
              <a:t> </a:t>
            </a:r>
            <a:r>
              <a:rPr lang="tr-TR" dirty="0" err="1"/>
              <a:t>pair</a:t>
            </a:r>
            <a:r>
              <a:rPr lang="tr-TR" dirty="0"/>
              <a:t> ) </a:t>
            </a:r>
            <a:r>
              <a:rPr lang="tr-TR" dirty="0" smtClean="0"/>
              <a:t>kablo üzerinde </a:t>
            </a:r>
            <a:r>
              <a:rPr lang="tr-TR" dirty="0"/>
              <a:t>100M bit hızında Ethernet. T ifadesi bükümlü </a:t>
            </a:r>
            <a:r>
              <a:rPr lang="tr-TR" dirty="0" smtClean="0"/>
              <a:t>kablo kullanıldığını </a:t>
            </a:r>
            <a:r>
              <a:rPr lang="tr-TR" dirty="0"/>
              <a:t>(</a:t>
            </a:r>
            <a:r>
              <a:rPr lang="tr-TR" dirty="0" err="1"/>
              <a:t>twisted</a:t>
            </a:r>
            <a:r>
              <a:rPr lang="tr-TR" dirty="0"/>
              <a:t> </a:t>
            </a:r>
            <a:r>
              <a:rPr lang="tr-TR" dirty="0" err="1"/>
              <a:t>pair</a:t>
            </a:r>
            <a:r>
              <a:rPr lang="tr-TR" dirty="0"/>
              <a:t>) belirtir.</a:t>
            </a:r>
          </a:p>
          <a:p>
            <a:pPr>
              <a:buFont typeface="Wingdings" panose="05000000000000000000" pitchFamily="2" charset="2"/>
              <a:buChar char="v"/>
            </a:pPr>
            <a:r>
              <a:rPr lang="tr-TR" b="1" dirty="0" smtClean="0"/>
              <a:t> 10Base36</a:t>
            </a:r>
            <a:r>
              <a:rPr lang="tr-TR" b="1" dirty="0"/>
              <a:t>: </a:t>
            </a:r>
            <a:r>
              <a:rPr lang="tr-TR" dirty="0"/>
              <a:t>Broadcast yayın yapan kablo ile 10 </a:t>
            </a:r>
            <a:r>
              <a:rPr lang="tr-TR" dirty="0" err="1"/>
              <a:t>Mbit</a:t>
            </a:r>
            <a:r>
              <a:rPr lang="tr-TR" dirty="0"/>
              <a:t> hızında Ethernet </a:t>
            </a:r>
            <a:r>
              <a:rPr lang="tr-TR" dirty="0" smtClean="0"/>
              <a:t>ağı. Kablo </a:t>
            </a:r>
            <a:r>
              <a:rPr lang="tr-TR" dirty="0"/>
              <a:t>uzunluğu maksimum 3600 metre olabilir.</a:t>
            </a:r>
          </a:p>
        </p:txBody>
      </p:sp>
    </p:spTree>
    <p:extLst>
      <p:ext uri="{BB962C8B-B14F-4D97-AF65-F5344CB8AC3E}">
        <p14:creationId xmlns:p14="http://schemas.microsoft.com/office/powerpoint/2010/main" val="1251506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2- HUB</a:t>
            </a:r>
            <a:endParaRPr lang="tr-TR" sz="3600" b="1" dirty="0"/>
          </a:p>
        </p:txBody>
      </p:sp>
      <p:sp>
        <p:nvSpPr>
          <p:cNvPr id="3" name="İçerik Yer Tutucusu 2"/>
          <p:cNvSpPr>
            <a:spLocks noGrp="1"/>
          </p:cNvSpPr>
          <p:nvPr>
            <p:ph idx="1"/>
          </p:nvPr>
        </p:nvSpPr>
        <p:spPr>
          <a:xfrm>
            <a:off x="838201" y="1825625"/>
            <a:ext cx="10185399" cy="4351338"/>
          </a:xfrm>
        </p:spPr>
        <p:txBody>
          <a:bodyPr>
            <a:normAutofit/>
          </a:bodyPr>
          <a:lstStyle/>
          <a:p>
            <a:pPr marL="0" indent="0">
              <a:buNone/>
            </a:pPr>
            <a:r>
              <a:rPr lang="tr-TR" dirty="0" smtClean="0"/>
              <a:t>	Ağ </a:t>
            </a:r>
            <a:r>
              <a:rPr lang="tr-TR" dirty="0"/>
              <a:t>elemanlarını birbirine bağlayan çok portlu bir bağdaştırıcıdır. En basit </a:t>
            </a:r>
            <a:r>
              <a:rPr lang="tr-TR" dirty="0" smtClean="0"/>
              <a:t>ağ elemanıdır</a:t>
            </a:r>
            <a:r>
              <a:rPr lang="tr-TR" dirty="0"/>
              <a:t>. </a:t>
            </a:r>
            <a:r>
              <a:rPr lang="tr-TR" dirty="0" err="1"/>
              <a:t>Hub</a:t>
            </a:r>
            <a:r>
              <a:rPr lang="tr-TR" dirty="0"/>
              <a:t> kendisine gelen bilgiyi gitmesi gerektiği yere değil, portlarına bağlı </a:t>
            </a:r>
            <a:r>
              <a:rPr lang="tr-TR" dirty="0" smtClean="0"/>
              <a:t>bütün bilgisayarlara </a:t>
            </a:r>
            <a:r>
              <a:rPr lang="tr-TR" dirty="0"/>
              <a:t>yollar. Bilgisayar gelen bilgiyi analiz ederek kendisine gelmişse kabul eder</a:t>
            </a:r>
            <a:r>
              <a:rPr lang="tr-TR" dirty="0" smtClean="0"/>
              <a:t>.</a:t>
            </a:r>
          </a:p>
          <a:p>
            <a:r>
              <a:rPr lang="tr-TR" dirty="0" err="1"/>
              <a:t>Hublar</a:t>
            </a:r>
            <a:r>
              <a:rPr lang="tr-TR" dirty="0"/>
              <a:t>, 4, 8, 12, 16, 24 portlu olarak üretilirler. </a:t>
            </a:r>
            <a:r>
              <a:rPr lang="tr-TR" dirty="0" err="1"/>
              <a:t>Huba</a:t>
            </a:r>
            <a:r>
              <a:rPr lang="tr-TR" dirty="0"/>
              <a:t> UTP kablo ile bağlanılır ve </a:t>
            </a:r>
            <a:r>
              <a:rPr lang="tr-TR" dirty="0" smtClean="0"/>
              <a:t>her bir </a:t>
            </a:r>
            <a:r>
              <a:rPr lang="tr-TR" dirty="0"/>
              <a:t>bağlantı 100 metreden daha uzun olamaz. </a:t>
            </a:r>
            <a:r>
              <a:rPr lang="tr-TR" dirty="0" err="1"/>
              <a:t>Hub</a:t>
            </a:r>
            <a:r>
              <a:rPr lang="tr-TR" dirty="0"/>
              <a:t> çalışırken herhangi bir portundan </a:t>
            </a:r>
            <a:r>
              <a:rPr lang="tr-TR" dirty="0" smtClean="0"/>
              <a:t>kablo çıkartmanız </a:t>
            </a:r>
            <a:r>
              <a:rPr lang="tr-TR" dirty="0"/>
              <a:t>veya takmanız herhangi bir sorun çıkarmaz.</a:t>
            </a:r>
          </a:p>
        </p:txBody>
      </p:sp>
    </p:spTree>
    <p:extLst>
      <p:ext uri="{BB962C8B-B14F-4D97-AF65-F5344CB8AC3E}">
        <p14:creationId xmlns:p14="http://schemas.microsoft.com/office/powerpoint/2010/main" val="1025229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2- HUB</a:t>
            </a:r>
            <a:endParaRPr lang="tr-TR" sz="3600" b="1" dirty="0"/>
          </a:p>
        </p:txBody>
      </p:sp>
      <p:pic>
        <p:nvPicPr>
          <p:cNvPr id="4098" name="Picture 2" descr="C:\Users\tmyo312\Desktop\ağ temelleri\hub-u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675375"/>
            <a:ext cx="4729972" cy="25114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myo312\Desktop\ağ temelleri\Network_HUB_with-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557" y="1841500"/>
            <a:ext cx="4179176" cy="417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1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3</a:t>
            </a:r>
            <a:r>
              <a:rPr lang="tr-TR" sz="3600" b="1" dirty="0" smtClean="0"/>
              <a:t>- SWITCH (Anahtar)</a:t>
            </a:r>
            <a:endParaRPr lang="tr-TR" sz="3600" b="1" dirty="0"/>
          </a:p>
        </p:txBody>
      </p:sp>
      <p:sp>
        <p:nvSpPr>
          <p:cNvPr id="3" name="İçerik Yer Tutucusu 2"/>
          <p:cNvSpPr>
            <a:spLocks noGrp="1"/>
          </p:cNvSpPr>
          <p:nvPr>
            <p:ph idx="1"/>
          </p:nvPr>
        </p:nvSpPr>
        <p:spPr>
          <a:xfrm>
            <a:off x="838201" y="1825625"/>
            <a:ext cx="10185399" cy="4351338"/>
          </a:xfrm>
        </p:spPr>
        <p:txBody>
          <a:bodyPr>
            <a:normAutofit/>
          </a:bodyPr>
          <a:lstStyle/>
          <a:p>
            <a:pPr marL="0" indent="0">
              <a:buNone/>
            </a:pPr>
            <a:r>
              <a:rPr lang="tr-TR" dirty="0" smtClean="0"/>
              <a:t>	</a:t>
            </a:r>
            <a:r>
              <a:rPr lang="tr-TR" dirty="0"/>
              <a:t>Anahtar (</a:t>
            </a:r>
            <a:r>
              <a:rPr lang="tr-TR" dirty="0" err="1"/>
              <a:t>switch</a:t>
            </a:r>
            <a:r>
              <a:rPr lang="tr-TR" dirty="0"/>
              <a:t>) akıllı bir </a:t>
            </a:r>
            <a:r>
              <a:rPr lang="tr-TR" dirty="0" err="1"/>
              <a:t>hub</a:t>
            </a:r>
            <a:r>
              <a:rPr lang="tr-TR" dirty="0"/>
              <a:t> cihazıdır. </a:t>
            </a:r>
            <a:r>
              <a:rPr lang="tr-TR" dirty="0" err="1" smtClean="0"/>
              <a:t>Hub’ın</a:t>
            </a:r>
            <a:r>
              <a:rPr lang="tr-TR" dirty="0" smtClean="0"/>
              <a:t> </a:t>
            </a:r>
            <a:r>
              <a:rPr lang="tr-TR" dirty="0"/>
              <a:t>yaptığı görevin aynısını yapar, </a:t>
            </a:r>
            <a:r>
              <a:rPr lang="tr-TR" dirty="0" smtClean="0"/>
              <a:t>ancak ağı </a:t>
            </a:r>
            <a:r>
              <a:rPr lang="tr-TR" dirty="0"/>
              <a:t>yormaz. Aynı anda birden fazla iletim yapma imkanı sağlar. Böylece aynı anda </a:t>
            </a:r>
            <a:r>
              <a:rPr lang="tr-TR" dirty="0" smtClean="0"/>
              <a:t>bir bilgisayar </a:t>
            </a:r>
            <a:r>
              <a:rPr lang="tr-TR" dirty="0"/>
              <a:t>yazıcıyı kullanırken diğer ikisi kendi aralarında dosya transferi yapabilirler.</a:t>
            </a:r>
          </a:p>
        </p:txBody>
      </p:sp>
      <p:pic>
        <p:nvPicPr>
          <p:cNvPr id="1026" name="Picture 2" descr="C:\Users\tmyo312\Desktop\ağ temelleri\switch-cg-2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735" y="3407660"/>
            <a:ext cx="7054479" cy="304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78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3</a:t>
            </a:r>
            <a:r>
              <a:rPr lang="tr-TR" sz="3600" b="1" dirty="0" smtClean="0"/>
              <a:t>- SWITCH (Anahtar)</a:t>
            </a:r>
            <a:endParaRPr lang="tr-TR" sz="3600" b="1" dirty="0"/>
          </a:p>
        </p:txBody>
      </p:sp>
      <p:sp>
        <p:nvSpPr>
          <p:cNvPr id="3" name="İçerik Yer Tutucusu 2"/>
          <p:cNvSpPr>
            <a:spLocks noGrp="1"/>
          </p:cNvSpPr>
          <p:nvPr>
            <p:ph idx="1"/>
          </p:nvPr>
        </p:nvSpPr>
        <p:spPr>
          <a:xfrm>
            <a:off x="838201" y="1825625"/>
            <a:ext cx="10185399" cy="4351338"/>
          </a:xfrm>
        </p:spPr>
        <p:txBody>
          <a:bodyPr>
            <a:normAutofit fontScale="92500" lnSpcReduction="20000"/>
          </a:bodyPr>
          <a:lstStyle/>
          <a:p>
            <a:pPr marL="0" indent="0">
              <a:lnSpc>
                <a:spcPct val="110000"/>
              </a:lnSpc>
              <a:buNone/>
            </a:pPr>
            <a:r>
              <a:rPr lang="tr-TR" dirty="0" smtClean="0"/>
              <a:t>	</a:t>
            </a:r>
            <a:r>
              <a:rPr lang="tr-TR" dirty="0"/>
              <a:t>İstasyonların aynı anda, aynı kabloyu kullanma isteklerinden dolayı </a:t>
            </a:r>
            <a:r>
              <a:rPr lang="tr-TR" dirty="0" smtClean="0"/>
              <a:t>çakışma (</a:t>
            </a:r>
            <a:r>
              <a:rPr lang="tr-TR" dirty="0" err="1" smtClean="0"/>
              <a:t>collision</a:t>
            </a:r>
            <a:r>
              <a:rPr lang="tr-TR" dirty="0"/>
              <a:t>) meydana gelebilir. Veya ağ ortamına eklenen her bir istasyon ağın biraz </a:t>
            </a:r>
            <a:r>
              <a:rPr lang="tr-TR" dirty="0" smtClean="0"/>
              <a:t>daha ağırlaşmasına </a:t>
            </a:r>
            <a:r>
              <a:rPr lang="tr-TR" dirty="0"/>
              <a:t>sebep olabilir</a:t>
            </a:r>
            <a:r>
              <a:rPr lang="tr-TR" dirty="0" smtClean="0"/>
              <a:t>.</a:t>
            </a:r>
          </a:p>
          <a:p>
            <a:pPr marL="0" indent="0">
              <a:lnSpc>
                <a:spcPct val="110000"/>
              </a:lnSpc>
              <a:buNone/>
            </a:pPr>
            <a:r>
              <a:rPr lang="tr-TR" dirty="0"/>
              <a:t>	Anahtar, portlarına bağlanan bilgisayarları MAC adreslerine bakarak </a:t>
            </a:r>
            <a:r>
              <a:rPr lang="tr-TR" dirty="0" smtClean="0"/>
              <a:t>tanır. Anahtarlama </a:t>
            </a:r>
            <a:r>
              <a:rPr lang="tr-TR" dirty="0"/>
              <a:t>işlemini gerçekleştirmek için MAC adreslerini yapısında bulunan tabloda </a:t>
            </a:r>
            <a:r>
              <a:rPr lang="tr-TR" dirty="0" smtClean="0"/>
              <a:t>tutar. Bu </a:t>
            </a:r>
            <a:r>
              <a:rPr lang="tr-TR" dirty="0"/>
              <a:t>tabloda MAC adresinin hangi porta bağlı olduğu bilgisi bulunur. Kendisine ulaşan </a:t>
            </a:r>
            <a:r>
              <a:rPr lang="tr-TR" dirty="0" smtClean="0"/>
              <a:t>veri paketlerinin </a:t>
            </a:r>
            <a:r>
              <a:rPr lang="tr-TR" dirty="0"/>
              <a:t>MAC adreslerini inceler ve her bir porta dağıtmak yerine, sadece hedef </a:t>
            </a:r>
            <a:r>
              <a:rPr lang="tr-TR" dirty="0" smtClean="0"/>
              <a:t>MAC adresine </a:t>
            </a:r>
            <a:r>
              <a:rPr lang="tr-TR" dirty="0"/>
              <a:t>sahip olan bilgisayarın bağlı olduğu porta bırakır. Böylelikle veri paketi </a:t>
            </a:r>
            <a:r>
              <a:rPr lang="tr-TR" dirty="0" smtClean="0"/>
              <a:t>sadece hedef </a:t>
            </a:r>
            <a:r>
              <a:rPr lang="tr-TR" dirty="0"/>
              <a:t>bilgisayara ait portu ve kabloyu meşgul eder. Çakışmalar engellenmiş olur ve </a:t>
            </a:r>
            <a:r>
              <a:rPr lang="tr-TR" dirty="0" smtClean="0"/>
              <a:t>ağ performansı </a:t>
            </a:r>
            <a:r>
              <a:rPr lang="tr-TR" dirty="0"/>
              <a:t>artar.</a:t>
            </a:r>
          </a:p>
        </p:txBody>
      </p:sp>
    </p:spTree>
    <p:extLst>
      <p:ext uri="{BB962C8B-B14F-4D97-AF65-F5344CB8AC3E}">
        <p14:creationId xmlns:p14="http://schemas.microsoft.com/office/powerpoint/2010/main" val="1008827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4- ROUTER (Yönlendirici)</a:t>
            </a:r>
            <a:endParaRPr lang="tr-TR" sz="3600" b="1" dirty="0"/>
          </a:p>
        </p:txBody>
      </p:sp>
      <p:sp>
        <p:nvSpPr>
          <p:cNvPr id="3" name="İçerik Yer Tutucusu 2"/>
          <p:cNvSpPr>
            <a:spLocks noGrp="1"/>
          </p:cNvSpPr>
          <p:nvPr>
            <p:ph idx="1"/>
          </p:nvPr>
        </p:nvSpPr>
        <p:spPr>
          <a:xfrm>
            <a:off x="838202" y="1825625"/>
            <a:ext cx="6272046" cy="4351338"/>
          </a:xfrm>
        </p:spPr>
        <p:txBody>
          <a:bodyPr>
            <a:normAutofit/>
          </a:bodyPr>
          <a:lstStyle/>
          <a:p>
            <a:pPr marL="0" indent="0">
              <a:buNone/>
            </a:pPr>
            <a:r>
              <a:rPr lang="tr-TR" dirty="0" smtClean="0"/>
              <a:t>	OSI </a:t>
            </a:r>
            <a:r>
              <a:rPr lang="tr-TR" dirty="0"/>
              <a:t>başvuru modelinin ilk üç katmanına sahip aktif ağ cihazlarıdır. Temel </a:t>
            </a:r>
            <a:r>
              <a:rPr lang="tr-TR" dirty="0" smtClean="0"/>
              <a:t>olarak yönlendirme </a:t>
            </a:r>
            <a:r>
              <a:rPr lang="tr-TR" dirty="0"/>
              <a:t>görevi yapar. LAN ve WAN arasında bağlantı kurmak amacıyla </a:t>
            </a:r>
            <a:r>
              <a:rPr lang="tr-TR" dirty="0" smtClean="0"/>
              <a:t>kullanılır. Yönlendiricinin </a:t>
            </a:r>
            <a:r>
              <a:rPr lang="tr-TR" dirty="0"/>
              <a:t>üzerinde LAN ve WAN bağlantıları için ayrı ayrı portlar bulunur. Bu </a:t>
            </a:r>
            <a:r>
              <a:rPr lang="tr-TR" dirty="0" smtClean="0"/>
              <a:t>portlar ile </a:t>
            </a:r>
            <a:r>
              <a:rPr lang="tr-TR" dirty="0"/>
              <a:t>iki ağ arasında bağlantı sağlanır</a:t>
            </a:r>
            <a:r>
              <a:rPr lang="tr-TR" dirty="0" smtClean="0"/>
              <a:t>.</a:t>
            </a:r>
          </a:p>
          <a:p>
            <a:pPr marL="0" indent="0">
              <a:buNone/>
            </a:pPr>
            <a:endParaRPr lang="tr-TR" dirty="0"/>
          </a:p>
        </p:txBody>
      </p:sp>
      <p:pic>
        <p:nvPicPr>
          <p:cNvPr id="2050" name="Picture 2" descr="C:\Users\tmyo312\Desktop\ağ temelleri\ro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835" y="2030084"/>
            <a:ext cx="3810001"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47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4- ROUTER (Yönlendirici)</a:t>
            </a:r>
            <a:endParaRPr lang="tr-TR" sz="3600" b="1" dirty="0"/>
          </a:p>
        </p:txBody>
      </p:sp>
      <p:sp>
        <p:nvSpPr>
          <p:cNvPr id="4" name="İçerik Yer Tutucusu 3"/>
          <p:cNvSpPr>
            <a:spLocks noGrp="1"/>
          </p:cNvSpPr>
          <p:nvPr>
            <p:ph idx="1"/>
          </p:nvPr>
        </p:nvSpPr>
        <p:spPr>
          <a:xfrm>
            <a:off x="838200" y="1825625"/>
            <a:ext cx="8431924" cy="4351338"/>
          </a:xfrm>
        </p:spPr>
        <p:txBody>
          <a:bodyPr/>
          <a:lstStyle/>
          <a:p>
            <a:pPr marL="0" indent="0">
              <a:buNone/>
            </a:pPr>
            <a:r>
              <a:rPr lang="tr-TR" dirty="0" smtClean="0"/>
              <a:t>	Yönlendirici </a:t>
            </a:r>
            <a:r>
              <a:rPr lang="tr-TR" dirty="0"/>
              <a:t>görevini yaparken şu sırayı izler:</a:t>
            </a:r>
          </a:p>
          <a:p>
            <a:pPr>
              <a:buFont typeface="Wingdings" panose="05000000000000000000" pitchFamily="2" charset="2"/>
              <a:buChar char="v"/>
            </a:pPr>
            <a:r>
              <a:rPr lang="tr-TR" dirty="0" smtClean="0"/>
              <a:t> Bir </a:t>
            </a:r>
            <a:r>
              <a:rPr lang="tr-TR" dirty="0"/>
              <a:t>veri paketini okumak.</a:t>
            </a:r>
          </a:p>
          <a:p>
            <a:pPr>
              <a:buFont typeface="Wingdings" panose="05000000000000000000" pitchFamily="2" charset="2"/>
              <a:buChar char="v"/>
            </a:pPr>
            <a:r>
              <a:rPr lang="tr-TR" dirty="0" smtClean="0"/>
              <a:t> Paketin </a:t>
            </a:r>
            <a:r>
              <a:rPr lang="tr-TR" dirty="0"/>
              <a:t>protokollerini çıkarmak.</a:t>
            </a:r>
          </a:p>
          <a:p>
            <a:pPr>
              <a:buFont typeface="Wingdings" panose="05000000000000000000" pitchFamily="2" charset="2"/>
              <a:buChar char="v"/>
            </a:pPr>
            <a:r>
              <a:rPr lang="tr-TR" dirty="0" smtClean="0"/>
              <a:t> Gideceği </a:t>
            </a:r>
            <a:r>
              <a:rPr lang="tr-TR" dirty="0"/>
              <a:t>network adresini yerleştirmek.</a:t>
            </a:r>
          </a:p>
          <a:p>
            <a:pPr>
              <a:buFont typeface="Wingdings" panose="05000000000000000000" pitchFamily="2" charset="2"/>
              <a:buChar char="v"/>
            </a:pPr>
            <a:r>
              <a:rPr lang="tr-TR" dirty="0" smtClean="0"/>
              <a:t> Routing </a:t>
            </a:r>
            <a:r>
              <a:rPr lang="tr-TR" dirty="0"/>
              <a:t>bilgisini eklemek.</a:t>
            </a:r>
          </a:p>
          <a:p>
            <a:pPr>
              <a:buFont typeface="Wingdings" panose="05000000000000000000" pitchFamily="2" charset="2"/>
              <a:buChar char="v"/>
            </a:pPr>
            <a:r>
              <a:rPr lang="tr-TR" dirty="0" smtClean="0"/>
              <a:t> </a:t>
            </a:r>
            <a:r>
              <a:rPr lang="sv-SE" dirty="0" smtClean="0"/>
              <a:t>Paketi </a:t>
            </a:r>
            <a:r>
              <a:rPr lang="sv-SE" dirty="0"/>
              <a:t>alıcısına en uygun yolla göndermek.</a:t>
            </a:r>
            <a:endParaRPr lang="tr-TR" dirty="0"/>
          </a:p>
        </p:txBody>
      </p:sp>
    </p:spTree>
    <p:extLst>
      <p:ext uri="{BB962C8B-B14F-4D97-AF65-F5344CB8AC3E}">
        <p14:creationId xmlns:p14="http://schemas.microsoft.com/office/powerpoint/2010/main" val="3816133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5</a:t>
            </a:r>
            <a:r>
              <a:rPr lang="tr-TR" sz="3600" b="1" dirty="0" smtClean="0"/>
              <a:t>- FIREWALL </a:t>
            </a:r>
            <a:endParaRPr lang="tr-TR" sz="3600" b="1" dirty="0"/>
          </a:p>
        </p:txBody>
      </p:sp>
      <p:sp>
        <p:nvSpPr>
          <p:cNvPr id="4" name="İçerik Yer Tutucusu 3"/>
          <p:cNvSpPr>
            <a:spLocks noGrp="1"/>
          </p:cNvSpPr>
          <p:nvPr>
            <p:ph idx="1"/>
          </p:nvPr>
        </p:nvSpPr>
        <p:spPr>
          <a:xfrm>
            <a:off x="838200" y="1825625"/>
            <a:ext cx="8431924" cy="4351338"/>
          </a:xfrm>
        </p:spPr>
        <p:txBody>
          <a:bodyPr/>
          <a:lstStyle/>
          <a:p>
            <a:pPr marL="0" indent="0">
              <a:buNone/>
            </a:pPr>
            <a:r>
              <a:rPr lang="tr-TR" dirty="0"/>
              <a:t>Firewall (Güvenlik Duvarı) birçok farklı filtreleme özelliği ile bilgisayar ve ağın </a:t>
            </a:r>
            <a:r>
              <a:rPr lang="tr-TR" dirty="0" smtClean="0"/>
              <a:t>gelen ve </a:t>
            </a:r>
            <a:r>
              <a:rPr lang="tr-TR" dirty="0"/>
              <a:t>giden paketler olmak üzere internet trafiğini kontrol altında tutar</a:t>
            </a:r>
            <a:r>
              <a:rPr lang="tr-TR" dirty="0" smtClean="0"/>
              <a:t>.</a:t>
            </a:r>
          </a:p>
          <a:p>
            <a:pPr marL="0" indent="0">
              <a:buNone/>
            </a:pPr>
            <a:r>
              <a:rPr lang="tr-TR" dirty="0" smtClean="0"/>
              <a:t>Firewall hangi problemlere çözüm olabilir?</a:t>
            </a:r>
          </a:p>
          <a:p>
            <a:r>
              <a:rPr lang="tr-TR" dirty="0" smtClean="0"/>
              <a:t>Dışarıdan </a:t>
            </a:r>
            <a:r>
              <a:rPr lang="tr-TR" dirty="0"/>
              <a:t>içeriye yapılacak saldırılar.</a:t>
            </a:r>
          </a:p>
          <a:p>
            <a:r>
              <a:rPr lang="tr-TR" dirty="0"/>
              <a:t>i</a:t>
            </a:r>
            <a:r>
              <a:rPr lang="tr-TR" dirty="0" smtClean="0"/>
              <a:t>çeriden </a:t>
            </a:r>
            <a:r>
              <a:rPr lang="tr-TR" dirty="0"/>
              <a:t>yetkisiz kişilerin dışarıya bilgi göndermesi.</a:t>
            </a:r>
          </a:p>
          <a:p>
            <a:r>
              <a:rPr lang="tr-TR" dirty="0" smtClean="0"/>
              <a:t>internet</a:t>
            </a:r>
            <a:r>
              <a:rPr lang="tr-TR" dirty="0"/>
              <a:t>' de </a:t>
            </a:r>
            <a:r>
              <a:rPr lang="tr-TR" dirty="0" smtClean="0"/>
              <a:t>dolaşma </a:t>
            </a:r>
            <a:r>
              <a:rPr lang="tr-TR" dirty="0"/>
              <a:t>sonucunda sisteme virüs bulaşması.</a:t>
            </a:r>
          </a:p>
          <a:p>
            <a:r>
              <a:rPr lang="tr-TR" dirty="0" smtClean="0"/>
              <a:t>Yetkisiz </a:t>
            </a:r>
            <a:r>
              <a:rPr lang="tr-TR" dirty="0"/>
              <a:t>kullanıcıların internet' de gezinmesi.</a:t>
            </a:r>
          </a:p>
        </p:txBody>
      </p:sp>
    </p:spTree>
    <p:extLst>
      <p:ext uri="{BB962C8B-B14F-4D97-AF65-F5344CB8AC3E}">
        <p14:creationId xmlns:p14="http://schemas.microsoft.com/office/powerpoint/2010/main" val="1448002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lstStyle/>
          <a:p>
            <a:r>
              <a:rPr lang="tr-TR" b="1" dirty="0" smtClean="0"/>
              <a:t>Ağ Çeşitleri</a:t>
            </a:r>
            <a:endParaRPr lang="tr-TR" b="1" dirty="0"/>
          </a:p>
        </p:txBody>
      </p:sp>
      <p:sp>
        <p:nvSpPr>
          <p:cNvPr id="3" name="Content Placeholder 2"/>
          <p:cNvSpPr>
            <a:spLocks noGrp="1"/>
          </p:cNvSpPr>
          <p:nvPr>
            <p:ph idx="1"/>
          </p:nvPr>
        </p:nvSpPr>
        <p:spPr>
          <a:xfrm>
            <a:off x="516228" y="1751527"/>
            <a:ext cx="3832427" cy="4039070"/>
          </a:xfrm>
        </p:spPr>
        <p:txBody>
          <a:bodyPr/>
          <a:lstStyle/>
          <a:p>
            <a:pPr marL="514350" indent="-514350">
              <a:buFont typeface="+mj-lt"/>
              <a:buAutoNum type="arabicPeriod"/>
            </a:pPr>
            <a:r>
              <a:rPr lang="tr-TR" b="1" dirty="0" smtClean="0"/>
              <a:t>LAN</a:t>
            </a:r>
            <a:r>
              <a:rPr lang="tr-TR" dirty="0" smtClean="0"/>
              <a:t> (</a:t>
            </a:r>
            <a:r>
              <a:rPr lang="tr-TR" dirty="0" err="1" smtClean="0"/>
              <a:t>Local</a:t>
            </a:r>
            <a:r>
              <a:rPr lang="tr-TR" dirty="0" smtClean="0"/>
              <a:t> </a:t>
            </a:r>
            <a:r>
              <a:rPr lang="tr-TR" dirty="0" err="1" smtClean="0"/>
              <a:t>Area</a:t>
            </a:r>
            <a:r>
              <a:rPr lang="tr-TR" dirty="0" smtClean="0"/>
              <a:t> Network)</a:t>
            </a:r>
          </a:p>
          <a:p>
            <a:pPr marL="514350" indent="-514350">
              <a:buFont typeface="+mj-lt"/>
              <a:buAutoNum type="arabicPeriod"/>
            </a:pPr>
            <a:r>
              <a:rPr lang="tr-TR" b="1" dirty="0" smtClean="0"/>
              <a:t>WAN</a:t>
            </a:r>
            <a:r>
              <a:rPr lang="tr-TR" dirty="0" smtClean="0"/>
              <a:t> (</a:t>
            </a:r>
            <a:r>
              <a:rPr lang="tr-TR" dirty="0" err="1" smtClean="0"/>
              <a:t>Wide</a:t>
            </a:r>
            <a:r>
              <a:rPr lang="tr-TR" dirty="0" smtClean="0"/>
              <a:t> </a:t>
            </a:r>
            <a:r>
              <a:rPr lang="tr-TR" dirty="0" err="1" smtClean="0"/>
              <a:t>Area</a:t>
            </a:r>
            <a:r>
              <a:rPr lang="tr-TR" dirty="0" smtClean="0"/>
              <a:t> Network)</a:t>
            </a:r>
          </a:p>
          <a:p>
            <a:pPr marL="514350" indent="-514350">
              <a:buFont typeface="+mj-lt"/>
              <a:buAutoNum type="arabicPeriod"/>
            </a:pPr>
            <a:r>
              <a:rPr lang="tr-TR" b="1" dirty="0" smtClean="0"/>
              <a:t>MAN</a:t>
            </a:r>
            <a:r>
              <a:rPr lang="tr-TR" dirty="0" smtClean="0"/>
              <a:t> (Metropol </a:t>
            </a:r>
            <a:r>
              <a:rPr lang="tr-TR" dirty="0" err="1" smtClean="0"/>
              <a:t>Area</a:t>
            </a:r>
            <a:r>
              <a:rPr lang="tr-TR" dirty="0" smtClean="0"/>
              <a:t> Network)</a:t>
            </a:r>
          </a:p>
          <a:p>
            <a:pPr marL="514350" indent="-514350">
              <a:buFont typeface="+mj-lt"/>
              <a:buAutoNum type="arabicPeriod"/>
            </a:pPr>
            <a:r>
              <a:rPr lang="tr-TR" b="1" dirty="0" smtClean="0"/>
              <a:t>SAN</a:t>
            </a:r>
            <a:r>
              <a:rPr lang="tr-TR" dirty="0" smtClean="0"/>
              <a:t> (Storage </a:t>
            </a:r>
            <a:r>
              <a:rPr lang="tr-TR" dirty="0" err="1" smtClean="0"/>
              <a:t>Area</a:t>
            </a:r>
            <a:r>
              <a:rPr lang="tr-TR" dirty="0" smtClean="0"/>
              <a:t> Network)</a:t>
            </a:r>
          </a:p>
          <a:p>
            <a:pPr marL="0" indent="0">
              <a:buNone/>
            </a:pPr>
            <a:endParaRPr lang="tr-TR" dirty="0"/>
          </a:p>
        </p:txBody>
      </p:sp>
      <p:pic>
        <p:nvPicPr>
          <p:cNvPr id="1027" name="Picture 3" descr="C:\Users\tmyo312\Desktop\ağ temelleri\network-diagram-System-De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990" y="1383746"/>
            <a:ext cx="6868844" cy="461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6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5</a:t>
            </a:r>
            <a:r>
              <a:rPr lang="tr-TR" sz="3600" b="1" dirty="0" smtClean="0"/>
              <a:t>- FIREWALL </a:t>
            </a:r>
            <a:endParaRPr lang="tr-TR" sz="3600" b="1" dirty="0"/>
          </a:p>
        </p:txBody>
      </p:sp>
      <p:pic>
        <p:nvPicPr>
          <p:cNvPr id="3" name="İçerik Yer Tutucusu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343" y="1969185"/>
            <a:ext cx="5507794" cy="3075781"/>
          </a:xfrm>
        </p:spPr>
      </p:pic>
      <p:pic>
        <p:nvPicPr>
          <p:cNvPr id="3074" name="Picture 2" descr="C:\Users\tmyo312\Desktop\ağ temelleri\fortigate-620b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004" y="1409646"/>
            <a:ext cx="5886451"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myo312\Desktop\ağ temelleri\junip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7979" y="3918388"/>
            <a:ext cx="47625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679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6- ACCESS POINT </a:t>
            </a:r>
            <a:endParaRPr lang="tr-TR" sz="3600" b="1" dirty="0"/>
          </a:p>
        </p:txBody>
      </p:sp>
      <p:sp>
        <p:nvSpPr>
          <p:cNvPr id="4" name="İçerik Yer Tutucusu 3"/>
          <p:cNvSpPr>
            <a:spLocks noGrp="1"/>
          </p:cNvSpPr>
          <p:nvPr>
            <p:ph idx="1"/>
          </p:nvPr>
        </p:nvSpPr>
        <p:spPr>
          <a:xfrm>
            <a:off x="838200" y="1825625"/>
            <a:ext cx="10386848" cy="4351338"/>
          </a:xfrm>
        </p:spPr>
        <p:txBody>
          <a:bodyPr/>
          <a:lstStyle/>
          <a:p>
            <a:pPr marL="0" indent="0">
              <a:buNone/>
            </a:pPr>
            <a:r>
              <a:rPr lang="tr-TR" dirty="0"/>
              <a:t>Erişim noktası sağlayıcı olarak ifade edebileceğimiz </a:t>
            </a:r>
            <a:r>
              <a:rPr lang="tr-TR" dirty="0" err="1"/>
              <a:t>access</a:t>
            </a:r>
            <a:r>
              <a:rPr lang="tr-TR" dirty="0"/>
              <a:t> </a:t>
            </a:r>
            <a:r>
              <a:rPr lang="tr-TR" dirty="0" err="1"/>
              <a:t>pointler</a:t>
            </a:r>
            <a:r>
              <a:rPr lang="tr-TR" dirty="0"/>
              <a:t>, birkaç bilgisayarın birbiri ile olan bağlantısını ve bu cihazların internete erişimlerini sağlar. En önemli özellikleri ise modemler vasıtası ile yayılan ağ sinyallerini toplayarak güçlendirir diğer bağlantılara daha güçlü ve kaliteli sinyaller iletir</a:t>
            </a:r>
            <a:r>
              <a:rPr lang="tr-TR" dirty="0" smtClean="0"/>
              <a:t>.</a:t>
            </a:r>
          </a:p>
          <a:p>
            <a:pPr marL="0" indent="0">
              <a:buNone/>
            </a:pPr>
            <a:endParaRPr lang="tr-TR" dirty="0" smtClean="0"/>
          </a:p>
          <a:p>
            <a:pPr marL="0" indent="0">
              <a:buNone/>
            </a:pPr>
            <a:r>
              <a:rPr lang="tr-TR" dirty="0"/>
              <a:t>Access </a:t>
            </a:r>
            <a:r>
              <a:rPr lang="tr-TR" dirty="0" err="1"/>
              <a:t>Pointler</a:t>
            </a:r>
            <a:r>
              <a:rPr lang="tr-TR" dirty="0"/>
              <a:t> kablolu ağları kablosuz ağa çevirmekte kullanılır. Ethernet kablosu ile sağlanan bağlantı kabloludan kablosuz ağa dönüştürülür.</a:t>
            </a:r>
          </a:p>
        </p:txBody>
      </p:sp>
    </p:spTree>
    <p:extLst>
      <p:ext uri="{BB962C8B-B14F-4D97-AF65-F5344CB8AC3E}">
        <p14:creationId xmlns:p14="http://schemas.microsoft.com/office/powerpoint/2010/main" val="91699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6- ACCESS POINT </a:t>
            </a:r>
            <a:endParaRPr lang="tr-TR" sz="3600" b="1" dirty="0"/>
          </a:p>
        </p:txBody>
      </p:sp>
      <p:sp>
        <p:nvSpPr>
          <p:cNvPr id="4" name="İçerik Yer Tutucusu 3"/>
          <p:cNvSpPr>
            <a:spLocks noGrp="1"/>
          </p:cNvSpPr>
          <p:nvPr>
            <p:ph idx="1"/>
          </p:nvPr>
        </p:nvSpPr>
        <p:spPr>
          <a:xfrm>
            <a:off x="838200" y="1825625"/>
            <a:ext cx="10386848" cy="4351338"/>
          </a:xfrm>
        </p:spPr>
        <p:txBody>
          <a:bodyPr>
            <a:normAutofit fontScale="92500"/>
          </a:bodyPr>
          <a:lstStyle/>
          <a:p>
            <a:pPr marL="0" indent="0">
              <a:buNone/>
            </a:pPr>
            <a:r>
              <a:rPr lang="tr-TR" dirty="0" smtClean="0"/>
              <a:t>Access </a:t>
            </a:r>
            <a:r>
              <a:rPr lang="tr-TR" dirty="0" err="1"/>
              <a:t>point</a:t>
            </a:r>
            <a:r>
              <a:rPr lang="tr-TR" dirty="0"/>
              <a:t> ürünü ile </a:t>
            </a:r>
            <a:r>
              <a:rPr lang="tr-TR" dirty="0" err="1"/>
              <a:t>router</a:t>
            </a:r>
            <a:r>
              <a:rPr lang="tr-TR" dirty="0"/>
              <a:t> ismi verilen cihazlar genellikle birbiri ile karıştırılır. </a:t>
            </a:r>
            <a:r>
              <a:rPr lang="tr-TR" dirty="0" err="1"/>
              <a:t>Router</a:t>
            </a:r>
            <a:r>
              <a:rPr lang="tr-TR" dirty="0"/>
              <a:t>, aldığı sinyali birden fazla bilgisayara </a:t>
            </a:r>
            <a:r>
              <a:rPr lang="tr-TR" dirty="0" err="1"/>
              <a:t>ethernet</a:t>
            </a:r>
            <a:r>
              <a:rPr lang="tr-TR" dirty="0"/>
              <a:t> kablosu aracılığıyla aktarır. Aynı özellik </a:t>
            </a:r>
            <a:r>
              <a:rPr lang="tr-TR" dirty="0" err="1"/>
              <a:t>access</a:t>
            </a:r>
            <a:r>
              <a:rPr lang="tr-TR" dirty="0"/>
              <a:t> </a:t>
            </a:r>
            <a:r>
              <a:rPr lang="tr-TR" dirty="0" err="1"/>
              <a:t>point</a:t>
            </a:r>
            <a:r>
              <a:rPr lang="tr-TR" dirty="0"/>
              <a:t> denilen cihazlarda da mevcut olabilir. Access </a:t>
            </a:r>
            <a:r>
              <a:rPr lang="tr-TR" dirty="0" err="1"/>
              <a:t>point</a:t>
            </a:r>
            <a:r>
              <a:rPr lang="tr-TR" dirty="0"/>
              <a:t> cihazların asıl görevleri sinyal güçlendirmek, erişim noktası oluşturmak ve sinyalleri kablosuz olarak iletmektir. Access </a:t>
            </a:r>
            <a:r>
              <a:rPr lang="tr-TR" dirty="0" err="1"/>
              <a:t>pointlerde</a:t>
            </a:r>
            <a:r>
              <a:rPr lang="tr-TR" dirty="0"/>
              <a:t> bulunan </a:t>
            </a:r>
            <a:r>
              <a:rPr lang="tr-TR" dirty="0" err="1"/>
              <a:t>router</a:t>
            </a:r>
            <a:r>
              <a:rPr lang="tr-TR" dirty="0"/>
              <a:t> özelliği ile dilerseniz kablolu olarak başka bilgisayarlara da internet bağlantısı veya ağ bağlantısı </a:t>
            </a:r>
            <a:r>
              <a:rPr lang="tr-TR" dirty="0" smtClean="0"/>
              <a:t>sağlayabilirsiniz</a:t>
            </a:r>
          </a:p>
          <a:p>
            <a:pPr marL="0" indent="0">
              <a:buNone/>
            </a:pPr>
            <a:r>
              <a:rPr lang="tr-TR" dirty="0" smtClean="0"/>
              <a:t>Değişik </a:t>
            </a:r>
            <a:r>
              <a:rPr lang="tr-TR" dirty="0"/>
              <a:t>teknik özellikleri ve tasarımları olan </a:t>
            </a:r>
            <a:r>
              <a:rPr lang="tr-TR" dirty="0" err="1"/>
              <a:t>access</a:t>
            </a:r>
            <a:r>
              <a:rPr lang="tr-TR" dirty="0"/>
              <a:t> </a:t>
            </a:r>
            <a:r>
              <a:rPr lang="tr-TR" dirty="0" err="1"/>
              <a:t>point</a:t>
            </a:r>
            <a:r>
              <a:rPr lang="tr-TR" dirty="0"/>
              <a:t> aracılığıyla misafir ağlar oluşturabilir, dilerseniz oluşturduğunuz bu misafir ağlar için oturum süresi de belirleyebilirsiniz. Bu misafir ağlar sayesinde kişisel bilgilerinize erişim olanağını tamamen ortadan kaldırmış olursunuz.</a:t>
            </a:r>
          </a:p>
        </p:txBody>
      </p:sp>
    </p:spTree>
    <p:extLst>
      <p:ext uri="{BB962C8B-B14F-4D97-AF65-F5344CB8AC3E}">
        <p14:creationId xmlns:p14="http://schemas.microsoft.com/office/powerpoint/2010/main" val="3199424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6- ACCESS POINT </a:t>
            </a:r>
            <a:endParaRPr lang="tr-TR" sz="3600" b="1" dirty="0"/>
          </a:p>
        </p:txBody>
      </p:sp>
      <p:pic>
        <p:nvPicPr>
          <p:cNvPr id="4098" name="Picture 2" descr="C:\Users\tmyo312\Desktop\ağ temelleri\cisco access 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300" y="2080995"/>
            <a:ext cx="5081423" cy="381106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myo312\Desktop\ağ temelleri\c0367357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495" y="1370862"/>
            <a:ext cx="60198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46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7</a:t>
            </a:r>
            <a:r>
              <a:rPr lang="tr-TR" sz="3600" b="1" dirty="0" smtClean="0"/>
              <a:t>- ACCESS POINT CONTROLLER </a:t>
            </a:r>
            <a:endParaRPr lang="tr-TR" sz="3600" b="1" dirty="0"/>
          </a:p>
        </p:txBody>
      </p:sp>
      <p:pic>
        <p:nvPicPr>
          <p:cNvPr id="1026" name="Picture 2" descr="C:\Users\tmyo312\Desktop\ağ temelleri\AP CONTRO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123" y="1686911"/>
            <a:ext cx="6738087" cy="409514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67104" y="1978683"/>
            <a:ext cx="4572000" cy="646331"/>
          </a:xfrm>
          <a:prstGeom prst="rect">
            <a:avLst/>
          </a:prstGeom>
        </p:spPr>
        <p:txBody>
          <a:bodyPr wrap="square">
            <a:spAutoFit/>
          </a:bodyPr>
          <a:lstStyle/>
          <a:p>
            <a:r>
              <a:rPr lang="tr-TR" dirty="0" err="1" smtClean="0"/>
              <a:t>Acces</a:t>
            </a:r>
            <a:r>
              <a:rPr lang="tr-TR" dirty="0" smtClean="0"/>
              <a:t> </a:t>
            </a:r>
            <a:r>
              <a:rPr lang="tr-TR" dirty="0" err="1" smtClean="0"/>
              <a:t>pointleri</a:t>
            </a:r>
            <a:r>
              <a:rPr lang="tr-TR" dirty="0" smtClean="0"/>
              <a:t> kontrol etmek, </a:t>
            </a:r>
            <a:r>
              <a:rPr lang="tr-TR" dirty="0" err="1" smtClean="0"/>
              <a:t>konfigüre</a:t>
            </a:r>
            <a:r>
              <a:rPr lang="tr-TR" dirty="0" smtClean="0"/>
              <a:t> etmek, yönetmek için kullanılan ağ cihazlarıdır.</a:t>
            </a:r>
            <a:endParaRPr lang="tr-TR" dirty="0"/>
          </a:p>
        </p:txBody>
      </p:sp>
    </p:spTree>
    <p:extLst>
      <p:ext uri="{BB962C8B-B14F-4D97-AF65-F5344CB8AC3E}">
        <p14:creationId xmlns:p14="http://schemas.microsoft.com/office/powerpoint/2010/main" val="1198326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a:t>7</a:t>
            </a:r>
            <a:r>
              <a:rPr lang="tr-TR" sz="3600" b="1" dirty="0" smtClean="0"/>
              <a:t>- ACCESS POINT CONTROLLER </a:t>
            </a:r>
            <a:endParaRPr lang="tr-TR" sz="3600" b="1" dirty="0"/>
          </a:p>
        </p:txBody>
      </p:sp>
      <p:pic>
        <p:nvPicPr>
          <p:cNvPr id="3074" name="Picture 2" descr="C:\Users\tmyo312\Desktop\ağ temelleri\IMG-20161018-W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27" y="890739"/>
            <a:ext cx="10026869" cy="533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68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8- MODEM </a:t>
            </a:r>
            <a:endParaRPr lang="tr-TR" sz="3600" b="1" dirty="0"/>
          </a:p>
        </p:txBody>
      </p:sp>
      <p:sp>
        <p:nvSpPr>
          <p:cNvPr id="3" name="Dikdörtgen 2"/>
          <p:cNvSpPr/>
          <p:nvPr/>
        </p:nvSpPr>
        <p:spPr>
          <a:xfrm>
            <a:off x="651641" y="1769156"/>
            <a:ext cx="5859517" cy="3139321"/>
          </a:xfrm>
          <a:prstGeom prst="rect">
            <a:avLst/>
          </a:prstGeom>
        </p:spPr>
        <p:txBody>
          <a:bodyPr wrap="square">
            <a:spAutoFit/>
          </a:bodyPr>
          <a:lstStyle/>
          <a:p>
            <a:r>
              <a:rPr lang="tr-TR" dirty="0"/>
              <a:t>Modemler bilgisayardaki verileri yani </a:t>
            </a:r>
            <a:r>
              <a:rPr lang="tr-TR" dirty="0" err="1"/>
              <a:t>digital</a:t>
            </a:r>
            <a:r>
              <a:rPr lang="tr-TR" dirty="0"/>
              <a:t> sinyali, analog sinyale çevirerek </a:t>
            </a:r>
            <a:r>
              <a:rPr lang="tr-TR" dirty="0" smtClean="0"/>
              <a:t>kablo üzerinden </a:t>
            </a:r>
            <a:r>
              <a:rPr lang="tr-TR" dirty="0"/>
              <a:t>iletilmesini sağlayan cihazlardır</a:t>
            </a:r>
            <a:r>
              <a:rPr lang="tr-TR" dirty="0" smtClean="0"/>
              <a:t>.</a:t>
            </a:r>
          </a:p>
          <a:p>
            <a:endParaRPr lang="tr-TR" dirty="0"/>
          </a:p>
          <a:p>
            <a:r>
              <a:rPr lang="tr-TR" dirty="0"/>
              <a:t>Standart telefon hatları sadece ses transferi yapabilir. İşte bu noktada modem </a:t>
            </a:r>
            <a:r>
              <a:rPr lang="tr-TR" dirty="0" smtClean="0"/>
              <a:t>devreye girer</a:t>
            </a:r>
            <a:r>
              <a:rPr lang="tr-TR" dirty="0"/>
              <a:t>. Modem </a:t>
            </a:r>
            <a:r>
              <a:rPr lang="tr-TR" dirty="0" smtClean="0"/>
              <a:t> bilgisayardaki </a:t>
            </a:r>
            <a:r>
              <a:rPr lang="tr-TR" dirty="0" err="1"/>
              <a:t>digital</a:t>
            </a:r>
            <a:r>
              <a:rPr lang="tr-TR" dirty="0"/>
              <a:t> bilgiyi analog bilgiye çevirir buna </a:t>
            </a:r>
            <a:r>
              <a:rPr lang="tr-TR" dirty="0" smtClean="0"/>
              <a:t>modülasyon (</a:t>
            </a:r>
            <a:r>
              <a:rPr lang="tr-TR" dirty="0" err="1" smtClean="0"/>
              <a:t>modulation</a:t>
            </a:r>
            <a:r>
              <a:rPr lang="tr-TR" dirty="0"/>
              <a:t>), karşı taraftaki modemle hattan aldığı analog bilgiyi </a:t>
            </a:r>
            <a:r>
              <a:rPr lang="tr-TR" dirty="0" err="1"/>
              <a:t>digitale</a:t>
            </a:r>
            <a:r>
              <a:rPr lang="tr-TR" dirty="0"/>
              <a:t> yani </a:t>
            </a:r>
            <a:r>
              <a:rPr lang="tr-TR" dirty="0" smtClean="0"/>
              <a:t>bilgisayarın anlayacağı </a:t>
            </a:r>
            <a:r>
              <a:rPr lang="tr-TR" dirty="0"/>
              <a:t>dile çevirmesine de </a:t>
            </a:r>
            <a:r>
              <a:rPr lang="tr-TR" dirty="0" err="1"/>
              <a:t>demodülasyon</a:t>
            </a:r>
            <a:r>
              <a:rPr lang="tr-TR" dirty="0"/>
              <a:t> (</a:t>
            </a:r>
            <a:r>
              <a:rPr lang="tr-TR" dirty="0" err="1"/>
              <a:t>demodulation</a:t>
            </a:r>
            <a:r>
              <a:rPr lang="tr-TR" dirty="0"/>
              <a:t>) denir. Modem bu kelimelerin</a:t>
            </a:r>
          </a:p>
          <a:p>
            <a:r>
              <a:rPr lang="tr-TR" dirty="0"/>
              <a:t>birleştirilmesi ile oluşmuş bir kelimedir.</a:t>
            </a:r>
          </a:p>
        </p:txBody>
      </p:sp>
      <p:pic>
        <p:nvPicPr>
          <p:cNvPr id="2050" name="Picture 2" descr="C:\Users\tmyo312\Desktop\ağ temelleri\modem.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11" r="19935"/>
          <a:stretch/>
        </p:blipFill>
        <p:spPr bwMode="auto">
          <a:xfrm>
            <a:off x="6711732" y="993228"/>
            <a:ext cx="4786329" cy="43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23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smtClean="0"/>
              <a:t>Dial-</a:t>
            </a:r>
            <a:r>
              <a:rPr lang="tr-TR" sz="3600" b="1" dirty="0" err="1" smtClean="0"/>
              <a:t>Up</a:t>
            </a:r>
            <a:r>
              <a:rPr lang="tr-TR" sz="3600" b="1" dirty="0" smtClean="0"/>
              <a:t> Modem</a:t>
            </a:r>
            <a:endParaRPr lang="tr-TR" sz="3600" b="1" dirty="0"/>
          </a:p>
        </p:txBody>
      </p:sp>
      <p:sp>
        <p:nvSpPr>
          <p:cNvPr id="3" name="Dikdörtgen 2"/>
          <p:cNvSpPr/>
          <p:nvPr/>
        </p:nvSpPr>
        <p:spPr>
          <a:xfrm>
            <a:off x="346841" y="1769156"/>
            <a:ext cx="5659821" cy="4093428"/>
          </a:xfrm>
          <a:prstGeom prst="rect">
            <a:avLst/>
          </a:prstGeom>
        </p:spPr>
        <p:txBody>
          <a:bodyPr wrap="square">
            <a:spAutoFit/>
          </a:bodyPr>
          <a:lstStyle/>
          <a:p>
            <a:r>
              <a:rPr lang="tr-TR" sz="2000" dirty="0"/>
              <a:t>Bu modemler internet servis sağlayıcılarının (ISS) belirledikleri telefon </a:t>
            </a:r>
            <a:r>
              <a:rPr lang="tr-TR" sz="2000" dirty="0" smtClean="0"/>
              <a:t>numaralarını çevirerek </a:t>
            </a:r>
            <a:r>
              <a:rPr lang="tr-TR" sz="2000" dirty="0"/>
              <a:t>bağlantılarını sağlarlar. Bu bağlantıya çevirmeli ağ da denir. </a:t>
            </a:r>
            <a:r>
              <a:rPr lang="tr-TR" sz="2000" dirty="0" smtClean="0"/>
              <a:t>Geliştirilen protokoller </a:t>
            </a:r>
            <a:r>
              <a:rPr lang="tr-TR" sz="2000" dirty="0"/>
              <a:t>ile önce karşıdaki modem ile tanışır daha sonra oturumu açarlar. </a:t>
            </a:r>
            <a:endParaRPr lang="tr-TR" sz="2000" dirty="0" smtClean="0"/>
          </a:p>
          <a:p>
            <a:endParaRPr lang="tr-TR" sz="2000" dirty="0"/>
          </a:p>
          <a:p>
            <a:r>
              <a:rPr lang="tr-TR" sz="2000" dirty="0" smtClean="0"/>
              <a:t>Dial </a:t>
            </a:r>
            <a:r>
              <a:rPr lang="tr-TR" sz="2000" dirty="0" err="1" smtClean="0"/>
              <a:t>Up</a:t>
            </a:r>
            <a:r>
              <a:rPr lang="tr-TR" sz="2000" dirty="0" smtClean="0"/>
              <a:t> modemlerin </a:t>
            </a:r>
            <a:r>
              <a:rPr lang="tr-TR" sz="2000" dirty="0"/>
              <a:t>en büyük mahzurlarından birisi bağlantı halindeyken telefon hattını </a:t>
            </a:r>
            <a:r>
              <a:rPr lang="tr-TR" sz="2000" dirty="0" smtClean="0"/>
              <a:t>meşgul etmeleridir.</a:t>
            </a:r>
          </a:p>
          <a:p>
            <a:endParaRPr lang="tr-TR" sz="2000" dirty="0"/>
          </a:p>
          <a:p>
            <a:r>
              <a:rPr lang="es-ES" sz="2000" dirty="0"/>
              <a:t>Dial Up modemler 2400, 9600, 14400, 28800, 33600 ve 56000 bps </a:t>
            </a:r>
            <a:r>
              <a:rPr lang="es-ES" sz="2000" dirty="0" smtClean="0"/>
              <a:t>hızlara</a:t>
            </a:r>
            <a:r>
              <a:rPr lang="tr-TR" sz="2000" dirty="0" smtClean="0"/>
              <a:t> ulaşabilirler</a:t>
            </a:r>
            <a:r>
              <a:rPr lang="tr-TR" sz="2000" dirty="0"/>
              <a:t>. Şu anda piyasada satılan Dial </a:t>
            </a:r>
            <a:r>
              <a:rPr lang="tr-TR" sz="2000" dirty="0" err="1"/>
              <a:t>Up</a:t>
            </a:r>
            <a:r>
              <a:rPr lang="tr-TR" sz="2000" dirty="0"/>
              <a:t> modemler 56 </a:t>
            </a:r>
            <a:r>
              <a:rPr lang="tr-TR" sz="2000" dirty="0" err="1"/>
              <a:t>Kbps</a:t>
            </a:r>
            <a:r>
              <a:rPr lang="tr-TR" sz="2000" dirty="0"/>
              <a:t> hızındadır.</a:t>
            </a:r>
          </a:p>
        </p:txBody>
      </p:sp>
      <p:pic>
        <p:nvPicPr>
          <p:cNvPr id="4098" name="Picture 2" descr="C:\Users\tmyo312\Desktop\ağ temelleri\dial-up_mod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441" y="163567"/>
            <a:ext cx="4796276" cy="359720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myo312\Desktop\ağ temelleri\dialup-modem-back-panel.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92" t="23046" r="6111" b="17911"/>
          <a:stretch/>
        </p:blipFill>
        <p:spPr bwMode="auto">
          <a:xfrm>
            <a:off x="6425379" y="4075386"/>
            <a:ext cx="5423338" cy="197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50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9555" y="708338"/>
            <a:ext cx="9924245" cy="982350"/>
          </a:xfrm>
        </p:spPr>
        <p:txBody>
          <a:bodyPr>
            <a:normAutofit/>
          </a:bodyPr>
          <a:lstStyle/>
          <a:p>
            <a:pPr marL="514350" indent="-514350"/>
            <a:r>
              <a:rPr lang="tr-TR" sz="3600" b="1" dirty="0" err="1" smtClean="0"/>
              <a:t>Internal</a:t>
            </a:r>
            <a:r>
              <a:rPr lang="tr-TR" sz="3600" b="1" dirty="0" smtClean="0"/>
              <a:t> ve </a:t>
            </a:r>
            <a:r>
              <a:rPr lang="tr-TR" sz="3600" b="1" dirty="0" err="1" smtClean="0"/>
              <a:t>External</a:t>
            </a:r>
            <a:r>
              <a:rPr lang="tr-TR" sz="3600" b="1" dirty="0" smtClean="0"/>
              <a:t> </a:t>
            </a:r>
            <a:r>
              <a:rPr lang="tr-TR" sz="3600" b="1" dirty="0" err="1" smtClean="0"/>
              <a:t>Modeml</a:t>
            </a:r>
            <a:endParaRPr lang="tr-TR" sz="3600" b="1" dirty="0"/>
          </a:p>
        </p:txBody>
      </p:sp>
      <p:sp>
        <p:nvSpPr>
          <p:cNvPr id="3" name="Dikdörtgen 2"/>
          <p:cNvSpPr/>
          <p:nvPr/>
        </p:nvSpPr>
        <p:spPr>
          <a:xfrm>
            <a:off x="1103586" y="1769156"/>
            <a:ext cx="10011104" cy="3046988"/>
          </a:xfrm>
          <a:prstGeom prst="rect">
            <a:avLst/>
          </a:prstGeom>
        </p:spPr>
        <p:txBody>
          <a:bodyPr wrap="square">
            <a:spAutoFit/>
          </a:bodyPr>
          <a:lstStyle/>
          <a:p>
            <a:r>
              <a:rPr lang="tr-TR" sz="2400" b="1" dirty="0" smtClean="0"/>
              <a:t>Dahili modemler: </a:t>
            </a:r>
            <a:r>
              <a:rPr lang="tr-TR" sz="2400" dirty="0" smtClean="0"/>
              <a:t>Bilgisayarın </a:t>
            </a:r>
            <a:r>
              <a:rPr lang="tr-TR" sz="2400" dirty="0"/>
              <a:t>ana veri yoluna direkt monte edilebildiklerinden daha aktif </a:t>
            </a:r>
            <a:r>
              <a:rPr lang="tr-TR" sz="2400" dirty="0" smtClean="0"/>
              <a:t>görev yaparlar</a:t>
            </a:r>
            <a:r>
              <a:rPr lang="tr-TR" sz="2400" dirty="0"/>
              <a:t>. Cihazın seri portlarını meşgul etmeyip </a:t>
            </a:r>
            <a:r>
              <a:rPr lang="tr-TR" sz="2400" dirty="0" err="1"/>
              <a:t>yazılımsal</a:t>
            </a:r>
            <a:r>
              <a:rPr lang="tr-TR" sz="2400" dirty="0"/>
              <a:t> COM port üzerinde </a:t>
            </a:r>
            <a:r>
              <a:rPr lang="tr-TR" sz="2400" dirty="0" smtClean="0"/>
              <a:t>de çalışabilirler.</a:t>
            </a:r>
          </a:p>
          <a:p>
            <a:endParaRPr lang="tr-TR" sz="2400" dirty="0"/>
          </a:p>
          <a:p>
            <a:r>
              <a:rPr lang="tr-TR" sz="2400" b="1" dirty="0" smtClean="0"/>
              <a:t>Harici modemler: </a:t>
            </a:r>
            <a:r>
              <a:rPr lang="tr-TR" sz="2400" dirty="0" smtClean="0"/>
              <a:t>Bilgisayara </a:t>
            </a:r>
            <a:r>
              <a:rPr lang="tr-TR" sz="2400" dirty="0"/>
              <a:t>dışarıdan kabloyla bağlanan modemlerdir. Harici modemlerin </a:t>
            </a:r>
            <a:r>
              <a:rPr lang="tr-TR" sz="2400" dirty="0" smtClean="0"/>
              <a:t>üzerlerinde, telefon </a:t>
            </a:r>
            <a:r>
              <a:rPr lang="tr-TR" sz="2400" dirty="0"/>
              <a:t>hattının ve modemin bilgisayarla bağlantısını sağlayan kablonun (Ethernet </a:t>
            </a:r>
            <a:r>
              <a:rPr lang="tr-TR" sz="2400" dirty="0" smtClean="0"/>
              <a:t>kablosu veya </a:t>
            </a:r>
            <a:r>
              <a:rPr lang="tr-TR" sz="2400" dirty="0"/>
              <a:t>USB kablosu) takılacağı giriş-çıkış birimleri ile modemin güç besleme girişi bulunur.</a:t>
            </a:r>
          </a:p>
        </p:txBody>
      </p:sp>
    </p:spTree>
    <p:extLst>
      <p:ext uri="{BB962C8B-B14F-4D97-AF65-F5344CB8AC3E}">
        <p14:creationId xmlns:p14="http://schemas.microsoft.com/office/powerpoint/2010/main" val="208389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pPr marL="514350" indent="-514350"/>
            <a:r>
              <a:rPr lang="tr-TR" sz="2800" b="1" dirty="0"/>
              <a:t>ADSL (</a:t>
            </a:r>
            <a:r>
              <a:rPr lang="tr-TR" sz="2800" b="1" dirty="0" err="1"/>
              <a:t>Asymetric</a:t>
            </a:r>
            <a:r>
              <a:rPr lang="tr-TR" sz="2800" b="1" dirty="0"/>
              <a:t> </a:t>
            </a:r>
            <a:r>
              <a:rPr lang="tr-TR" sz="2800" b="1" dirty="0" err="1"/>
              <a:t>Digital</a:t>
            </a:r>
            <a:r>
              <a:rPr lang="tr-TR" sz="2800" b="1" dirty="0"/>
              <a:t> </a:t>
            </a:r>
            <a:r>
              <a:rPr lang="tr-TR" sz="2800" b="1" dirty="0" err="1"/>
              <a:t>Subscriber</a:t>
            </a:r>
            <a:r>
              <a:rPr lang="tr-TR" sz="2800" b="1" dirty="0"/>
              <a:t> </a:t>
            </a:r>
            <a:r>
              <a:rPr lang="tr-TR" sz="2800" b="1" dirty="0" err="1"/>
              <a:t>Line</a:t>
            </a:r>
            <a:r>
              <a:rPr lang="tr-TR" sz="2800" b="1" dirty="0"/>
              <a:t>–Asimetrik Sayısal Abone Hattı)</a:t>
            </a:r>
          </a:p>
        </p:txBody>
      </p:sp>
      <p:sp>
        <p:nvSpPr>
          <p:cNvPr id="3" name="Dikdörtgen 2"/>
          <p:cNvSpPr/>
          <p:nvPr/>
        </p:nvSpPr>
        <p:spPr>
          <a:xfrm>
            <a:off x="1103586" y="1769156"/>
            <a:ext cx="6968359" cy="3785652"/>
          </a:xfrm>
          <a:prstGeom prst="rect">
            <a:avLst/>
          </a:prstGeom>
        </p:spPr>
        <p:txBody>
          <a:bodyPr wrap="square">
            <a:spAutoFit/>
          </a:bodyPr>
          <a:lstStyle/>
          <a:p>
            <a:r>
              <a:rPr lang="tr-TR" sz="2400" dirty="0"/>
              <a:t>Günümüzde internet bağlantısı için en çok kullanılan bağlantı tekniğidir. </a:t>
            </a:r>
            <a:r>
              <a:rPr lang="tr-TR" sz="2400" dirty="0" smtClean="0"/>
              <a:t>Asimetrik kelimesi</a:t>
            </a:r>
            <a:r>
              <a:rPr lang="tr-TR" sz="2400" dirty="0"/>
              <a:t>, veri transfer hızının, gönderim ve alım için eşit olmadığını belirtir. </a:t>
            </a:r>
            <a:r>
              <a:rPr lang="tr-TR" sz="2400" dirty="0" smtClean="0"/>
              <a:t>Kullanıcının veri </a:t>
            </a:r>
            <a:r>
              <a:rPr lang="tr-TR" sz="2400" dirty="0"/>
              <a:t>alım hızı, gönderim hızından yüksek olur</a:t>
            </a:r>
            <a:r>
              <a:rPr lang="tr-TR" sz="2400" dirty="0" smtClean="0"/>
              <a:t>.</a:t>
            </a:r>
          </a:p>
          <a:p>
            <a:endParaRPr lang="tr-TR" sz="2400" dirty="0"/>
          </a:p>
          <a:p>
            <a:r>
              <a:rPr lang="tr-TR" sz="2400" dirty="0"/>
              <a:t>ADSL modemler </a:t>
            </a:r>
            <a:r>
              <a:rPr lang="tr-TR" sz="2400" dirty="0" err="1"/>
              <a:t>digital</a:t>
            </a:r>
            <a:r>
              <a:rPr lang="tr-TR" sz="2400" dirty="0"/>
              <a:t> kodlama tekniği ile telefon hatlarını % 99 verimle </a:t>
            </a:r>
            <a:r>
              <a:rPr lang="tr-TR" sz="2400" dirty="0" smtClean="0"/>
              <a:t>kullanırlar. Bağlantı </a:t>
            </a:r>
            <a:r>
              <a:rPr lang="tr-TR" sz="2400" dirty="0"/>
              <a:t>sağlandığında ayırıcı (</a:t>
            </a:r>
            <a:r>
              <a:rPr lang="tr-TR" sz="2400" dirty="0" err="1"/>
              <a:t>splitter</a:t>
            </a:r>
            <a:r>
              <a:rPr lang="tr-TR" sz="2400" dirty="0"/>
              <a:t>) (Resim 2.9.) adlı cihaz sayesinde telefon </a:t>
            </a:r>
            <a:r>
              <a:rPr lang="tr-TR" sz="2400" dirty="0" smtClean="0"/>
              <a:t>hattını meşgul </a:t>
            </a:r>
            <a:r>
              <a:rPr lang="tr-TR" sz="2400" dirty="0"/>
              <a:t>etmez.</a:t>
            </a:r>
          </a:p>
        </p:txBody>
      </p:sp>
      <p:pic>
        <p:nvPicPr>
          <p:cNvPr id="5122" name="Picture 2" descr="C:\Users\tmyo312\Desktop\ağ temelleri\spli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945" y="2382674"/>
            <a:ext cx="40640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0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lstStyle/>
          <a:p>
            <a:pPr marL="514350" indent="-514350"/>
            <a:r>
              <a:rPr lang="tr-TR" b="1" dirty="0"/>
              <a:t>LAN (</a:t>
            </a:r>
            <a:r>
              <a:rPr lang="tr-TR" b="1" dirty="0" err="1"/>
              <a:t>Local</a:t>
            </a:r>
            <a:r>
              <a:rPr lang="tr-TR" b="1" dirty="0"/>
              <a:t> </a:t>
            </a:r>
            <a:r>
              <a:rPr lang="tr-TR" b="1" dirty="0" err="1"/>
              <a:t>Area</a:t>
            </a:r>
            <a:r>
              <a:rPr lang="tr-TR" b="1" dirty="0"/>
              <a:t> </a:t>
            </a:r>
            <a:r>
              <a:rPr lang="tr-TR" b="1" dirty="0" smtClean="0"/>
              <a:t>Network – Yerel Alan Ağı)</a:t>
            </a:r>
            <a:endParaRPr lang="tr-TR" b="1" dirty="0"/>
          </a:p>
        </p:txBody>
      </p:sp>
      <p:sp>
        <p:nvSpPr>
          <p:cNvPr id="3" name="Content Placeholder 2"/>
          <p:cNvSpPr>
            <a:spLocks noGrp="1"/>
          </p:cNvSpPr>
          <p:nvPr>
            <p:ph idx="1"/>
          </p:nvPr>
        </p:nvSpPr>
        <p:spPr>
          <a:xfrm>
            <a:off x="838202" y="1825625"/>
            <a:ext cx="7314126" cy="4351338"/>
          </a:xfrm>
        </p:spPr>
        <p:txBody>
          <a:bodyPr>
            <a:normAutofit fontScale="92500"/>
          </a:bodyPr>
          <a:lstStyle/>
          <a:p>
            <a:pPr marL="0" indent="0">
              <a:buNone/>
            </a:pPr>
            <a:r>
              <a:rPr lang="tr-TR" dirty="0" smtClean="0"/>
              <a:t>Yerel Alan Ağları, adından </a:t>
            </a:r>
            <a:r>
              <a:rPr lang="tr-TR" dirty="0"/>
              <a:t>da anlaşılabileceği gibi </a:t>
            </a:r>
            <a:r>
              <a:rPr lang="tr-TR" dirty="0" smtClean="0"/>
              <a:t>bir yerleşke </a:t>
            </a:r>
            <a:r>
              <a:rPr lang="tr-TR" dirty="0"/>
              <a:t>veya bir kurum içerisinde oluşturulan, dışa kapalı ağlardır. Bilgisayarlar </a:t>
            </a:r>
            <a:r>
              <a:rPr lang="tr-TR" dirty="0" smtClean="0"/>
              <a:t>arası uzaklık </a:t>
            </a:r>
            <a:r>
              <a:rPr lang="tr-TR" dirty="0"/>
              <a:t>birkaç kilometreden fazla değildir. İstasyonlar küçük bir coğrafi alan içerisindedir</a:t>
            </a:r>
            <a:r>
              <a:rPr lang="tr-TR" dirty="0" smtClean="0"/>
              <a:t>.</a:t>
            </a:r>
          </a:p>
          <a:p>
            <a:pPr marL="0" indent="0">
              <a:buNone/>
            </a:pPr>
            <a:endParaRPr lang="tr-TR" dirty="0"/>
          </a:p>
          <a:p>
            <a:pPr marL="0" indent="0">
              <a:buNone/>
            </a:pPr>
            <a:r>
              <a:rPr lang="tr-TR" dirty="0" smtClean="0"/>
              <a:t>Örnek </a:t>
            </a:r>
            <a:r>
              <a:rPr lang="tr-TR" dirty="0"/>
              <a:t>olarak, evlerde veya işyerlerinde oluşturulan ağlar yerel alan ağlarına </a:t>
            </a:r>
            <a:r>
              <a:rPr lang="tr-TR" dirty="0" smtClean="0"/>
              <a:t>girer. Genellikle </a:t>
            </a:r>
            <a:r>
              <a:rPr lang="tr-TR" dirty="0"/>
              <a:t>internet paylaşımının gerçekleştirilmesi, çok kullanıcılı basit </a:t>
            </a:r>
            <a:r>
              <a:rPr lang="tr-TR" dirty="0" smtClean="0"/>
              <a:t>programların kullanılması </a:t>
            </a:r>
            <a:r>
              <a:rPr lang="tr-TR" dirty="0"/>
              <a:t>veya çok kullanıcılı oyunların oynandığı ağlardır.	</a:t>
            </a:r>
          </a:p>
          <a:p>
            <a:pPr marL="0" indent="0">
              <a:buNone/>
            </a:pPr>
            <a:endParaRPr lang="tr-TR" dirty="0"/>
          </a:p>
        </p:txBody>
      </p:sp>
      <p:pic>
        <p:nvPicPr>
          <p:cNvPr id="2050" name="Picture 2" descr="C:\Users\tmyo312\Desktop\ağ temelleri\la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355" y="2426613"/>
            <a:ext cx="3991355" cy="27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35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a:t>Bağlantı Şekillerine Göre ADSL Modemler</a:t>
            </a:r>
          </a:p>
        </p:txBody>
      </p:sp>
      <p:sp>
        <p:nvSpPr>
          <p:cNvPr id="3" name="Dikdörtgen 2"/>
          <p:cNvSpPr/>
          <p:nvPr/>
        </p:nvSpPr>
        <p:spPr>
          <a:xfrm>
            <a:off x="1087820" y="1611501"/>
            <a:ext cx="10405241" cy="3785652"/>
          </a:xfrm>
          <a:prstGeom prst="rect">
            <a:avLst/>
          </a:prstGeom>
        </p:spPr>
        <p:txBody>
          <a:bodyPr wrap="square">
            <a:spAutoFit/>
          </a:bodyPr>
          <a:lstStyle/>
          <a:p>
            <a:r>
              <a:rPr lang="tr-TR" sz="2400" b="1" dirty="0" smtClean="0"/>
              <a:t>Ethernet </a:t>
            </a:r>
            <a:r>
              <a:rPr lang="tr-TR" sz="2400" b="1" dirty="0"/>
              <a:t>modemler </a:t>
            </a:r>
            <a:r>
              <a:rPr lang="tr-TR" sz="2400" dirty="0"/>
              <a:t>: Bilgisayarla olan bağlantılarını üzerinde </a:t>
            </a:r>
            <a:r>
              <a:rPr lang="tr-TR" sz="2400" dirty="0" smtClean="0"/>
              <a:t>bulunan Ethernet </a:t>
            </a:r>
            <a:r>
              <a:rPr lang="tr-TR" sz="2400" dirty="0"/>
              <a:t>portları ile sağlar. Bu sebeple bilgisayarınızda Ethernet </a:t>
            </a:r>
            <a:r>
              <a:rPr lang="tr-TR" sz="2400" dirty="0" smtClean="0"/>
              <a:t>kartı bulunmalıdır</a:t>
            </a:r>
            <a:r>
              <a:rPr lang="tr-TR" sz="2400" dirty="0"/>
              <a:t>.</a:t>
            </a:r>
          </a:p>
          <a:p>
            <a:r>
              <a:rPr lang="tr-TR" sz="2400" b="1" dirty="0" smtClean="0"/>
              <a:t>USB </a:t>
            </a:r>
            <a:r>
              <a:rPr lang="tr-TR" sz="2400" b="1" dirty="0"/>
              <a:t>modemler</a:t>
            </a:r>
            <a:r>
              <a:rPr lang="tr-TR" sz="2400" dirty="0"/>
              <a:t>: Bilgisayarla olan bağlantısını USB portu </a:t>
            </a:r>
            <a:r>
              <a:rPr lang="tr-TR" sz="2400" dirty="0" smtClean="0"/>
              <a:t>üzerinden gerçekleştirir</a:t>
            </a:r>
            <a:r>
              <a:rPr lang="tr-TR" sz="2400" dirty="0"/>
              <a:t>. Gücünü USB üzerinden aldığı için bilgisayarın </a:t>
            </a:r>
            <a:r>
              <a:rPr lang="tr-TR" sz="2400" dirty="0" smtClean="0"/>
              <a:t>kapanması durumunda </a:t>
            </a:r>
            <a:r>
              <a:rPr lang="tr-TR" sz="2400" dirty="0"/>
              <a:t>modem de kapanır.</a:t>
            </a:r>
          </a:p>
          <a:p>
            <a:r>
              <a:rPr lang="tr-TR" sz="2400" b="1" dirty="0" smtClean="0"/>
              <a:t>PCI </a:t>
            </a:r>
            <a:r>
              <a:rPr lang="tr-TR" sz="2400" b="1" dirty="0"/>
              <a:t>modemler: </a:t>
            </a:r>
            <a:r>
              <a:rPr lang="tr-TR" sz="2400" dirty="0"/>
              <a:t>Kart halinde PCI yuvalarına takılan dahili modemlerdir</a:t>
            </a:r>
            <a:r>
              <a:rPr lang="tr-TR" sz="2400" dirty="0" smtClean="0"/>
              <a:t>.</a:t>
            </a:r>
          </a:p>
          <a:p>
            <a:r>
              <a:rPr lang="tr-TR" sz="2400" b="1" dirty="0" smtClean="0"/>
              <a:t>Kablosuz </a:t>
            </a:r>
            <a:r>
              <a:rPr lang="tr-TR" sz="2400" b="1" dirty="0"/>
              <a:t>modemler: </a:t>
            </a:r>
            <a:r>
              <a:rPr lang="tr-TR" sz="2400" dirty="0"/>
              <a:t>Yapısı itibariyle bu kablosuz (</a:t>
            </a:r>
            <a:r>
              <a:rPr lang="tr-TR" sz="2400" dirty="0" err="1"/>
              <a:t>wireless</a:t>
            </a:r>
            <a:r>
              <a:rPr lang="tr-TR" sz="2400" dirty="0"/>
              <a:t>) </a:t>
            </a:r>
            <a:r>
              <a:rPr lang="tr-TR" sz="2400" dirty="0" smtClean="0"/>
              <a:t>modemler, evlerde </a:t>
            </a:r>
            <a:r>
              <a:rPr lang="tr-TR" sz="2400" dirty="0"/>
              <a:t>yada işletmelerde her derde deva oluyor. Aynı anda hem kablo </a:t>
            </a:r>
            <a:r>
              <a:rPr lang="tr-TR" sz="2400" dirty="0" smtClean="0"/>
              <a:t>ile bilgisayarlara </a:t>
            </a:r>
            <a:r>
              <a:rPr lang="tr-TR" sz="2400" dirty="0"/>
              <a:t>bağlanarak ağ oluşturuyor ve interneti dağıtıyor, hem </a:t>
            </a:r>
            <a:r>
              <a:rPr lang="tr-TR" sz="2400" dirty="0" smtClean="0"/>
              <a:t>de aynı </a:t>
            </a:r>
            <a:r>
              <a:rPr lang="tr-TR" sz="2400" dirty="0"/>
              <a:t>ortamdaki kablosuz ağ kartına sahip bilgisayarları da bu ağa </a:t>
            </a:r>
            <a:r>
              <a:rPr lang="tr-TR" sz="2400" dirty="0" smtClean="0"/>
              <a:t>dahil ederek </a:t>
            </a:r>
            <a:r>
              <a:rPr lang="tr-TR" sz="2400" dirty="0"/>
              <a:t>internete sokuyor.</a:t>
            </a:r>
          </a:p>
        </p:txBody>
      </p:sp>
    </p:spTree>
    <p:extLst>
      <p:ext uri="{BB962C8B-B14F-4D97-AF65-F5344CB8AC3E}">
        <p14:creationId xmlns:p14="http://schemas.microsoft.com/office/powerpoint/2010/main" val="3591896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sv-SE" sz="2800" b="1" dirty="0"/>
              <a:t>Intranet / Extranet (İç Ağ / Dış Ağ)</a:t>
            </a:r>
            <a:endParaRPr lang="tr-TR" sz="2800" b="1" dirty="0"/>
          </a:p>
        </p:txBody>
      </p:sp>
      <p:sp>
        <p:nvSpPr>
          <p:cNvPr id="3" name="Dikdörtgen 2"/>
          <p:cNvSpPr/>
          <p:nvPr/>
        </p:nvSpPr>
        <p:spPr>
          <a:xfrm>
            <a:off x="1087820" y="1611501"/>
            <a:ext cx="10405241" cy="3785652"/>
          </a:xfrm>
          <a:prstGeom prst="rect">
            <a:avLst/>
          </a:prstGeom>
        </p:spPr>
        <p:txBody>
          <a:bodyPr wrap="square">
            <a:spAutoFit/>
          </a:bodyPr>
          <a:lstStyle/>
          <a:p>
            <a:r>
              <a:rPr lang="tr-TR" sz="2400" b="1" dirty="0"/>
              <a:t>İç ağ (</a:t>
            </a:r>
            <a:r>
              <a:rPr lang="tr-TR" sz="2400" b="1" dirty="0" smtClean="0"/>
              <a:t>Intranet), </a:t>
            </a:r>
            <a:r>
              <a:rPr lang="tr-TR" sz="2400" dirty="0"/>
              <a:t>TCP/IP protokol kümesi ve web teknolojisine dayanan</a:t>
            </a:r>
          </a:p>
          <a:p>
            <a:r>
              <a:rPr lang="tr-TR" sz="2400" dirty="0"/>
              <a:t>kurum içi özel iletişim ağıdır. Temel olarak, </a:t>
            </a:r>
            <a:r>
              <a:rPr lang="tr-TR" sz="2400" dirty="0" err="1"/>
              <a:t>internet'te</a:t>
            </a:r>
            <a:r>
              <a:rPr lang="tr-TR" sz="2400" dirty="0"/>
              <a:t> kullanılan protokol ve </a:t>
            </a:r>
            <a:r>
              <a:rPr lang="tr-TR" sz="2400" dirty="0" smtClean="0"/>
              <a:t>hizmetleri herkes </a:t>
            </a:r>
            <a:r>
              <a:rPr lang="tr-TR" sz="2400" dirty="0"/>
              <a:t>açık değil de kurum içinde özel amaçlı kullanmaya dayanır. Kurumlar sahip </a:t>
            </a:r>
            <a:r>
              <a:rPr lang="tr-TR" sz="2400" dirty="0" smtClean="0"/>
              <a:t>oldukları iç </a:t>
            </a:r>
            <a:r>
              <a:rPr lang="tr-TR" sz="2400" dirty="0"/>
              <a:t>ağlarını bir güvenlik duvarı aracılığıyla internete bağlayabilir; böylece kurum </a:t>
            </a:r>
            <a:r>
              <a:rPr lang="tr-TR" sz="2400" dirty="0" smtClean="0"/>
              <a:t>içinden </a:t>
            </a:r>
            <a:r>
              <a:rPr lang="tr-TR" sz="2400" dirty="0" err="1" smtClean="0"/>
              <a:t>internet'e</a:t>
            </a:r>
            <a:r>
              <a:rPr lang="tr-TR" sz="2400" dirty="0" smtClean="0"/>
              <a:t> </a:t>
            </a:r>
            <a:r>
              <a:rPr lang="tr-TR" sz="2400" dirty="0"/>
              <a:t>erişimler sağlanabildiği gibi, dışarıya yapılacak erişimlere de belirli </a:t>
            </a:r>
            <a:r>
              <a:rPr lang="tr-TR" sz="2400" dirty="0" smtClean="0"/>
              <a:t>sınırlamalar altında </a:t>
            </a:r>
            <a:r>
              <a:rPr lang="tr-TR" sz="2400" dirty="0"/>
              <a:t>izin verilebilir. </a:t>
            </a:r>
            <a:endParaRPr lang="tr-TR" sz="2400" dirty="0" smtClean="0"/>
          </a:p>
          <a:p>
            <a:endParaRPr lang="tr-TR" sz="2400" dirty="0"/>
          </a:p>
          <a:p>
            <a:r>
              <a:rPr lang="tr-TR" sz="2400" b="1" dirty="0" smtClean="0"/>
              <a:t>Dış </a:t>
            </a:r>
            <a:r>
              <a:rPr lang="tr-TR" sz="2400" b="1" dirty="0"/>
              <a:t>ağ (</a:t>
            </a:r>
            <a:r>
              <a:rPr lang="tr-TR" sz="2400" b="1" dirty="0" err="1"/>
              <a:t>Extranet</a:t>
            </a:r>
            <a:r>
              <a:rPr lang="tr-TR" sz="2400" b="1" dirty="0"/>
              <a:t>), </a:t>
            </a:r>
            <a:r>
              <a:rPr lang="tr-TR" sz="2400" dirty="0"/>
              <a:t>kurumların iç ağlarını oluştururken, uzakta </a:t>
            </a:r>
            <a:r>
              <a:rPr lang="tr-TR" sz="2400" dirty="0" smtClean="0"/>
              <a:t>bulunan şube </a:t>
            </a:r>
            <a:r>
              <a:rPr lang="tr-TR" sz="2400" dirty="0"/>
              <a:t>veya ofislerini internet gibi herkese açık bir iletişim ortamı üzerinden bağlamalarıyla</a:t>
            </a:r>
          </a:p>
          <a:p>
            <a:r>
              <a:rPr lang="tr-TR" sz="2400" dirty="0"/>
              <a:t>oluşan özel ağdır.</a:t>
            </a:r>
          </a:p>
        </p:txBody>
      </p:sp>
    </p:spTree>
    <p:extLst>
      <p:ext uri="{BB962C8B-B14F-4D97-AF65-F5344CB8AC3E}">
        <p14:creationId xmlns:p14="http://schemas.microsoft.com/office/powerpoint/2010/main" val="338816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a:t>Bant Genişliği </a:t>
            </a:r>
            <a:r>
              <a:rPr lang="tr-TR" sz="2800" b="1" dirty="0" smtClean="0"/>
              <a:t>(</a:t>
            </a:r>
            <a:r>
              <a:rPr lang="tr-TR" sz="2800" b="1" dirty="0" err="1"/>
              <a:t>B</a:t>
            </a:r>
            <a:r>
              <a:rPr lang="tr-TR" sz="2800" b="1" dirty="0" err="1" smtClean="0"/>
              <a:t>andwidth</a:t>
            </a:r>
            <a:r>
              <a:rPr lang="tr-TR" sz="2800" b="1" dirty="0" smtClean="0"/>
              <a:t>)</a:t>
            </a:r>
            <a:endParaRPr lang="tr-TR" sz="2800" b="1" dirty="0"/>
          </a:p>
        </p:txBody>
      </p:sp>
      <p:sp>
        <p:nvSpPr>
          <p:cNvPr id="3" name="Dikdörtgen 2"/>
          <p:cNvSpPr/>
          <p:nvPr/>
        </p:nvSpPr>
        <p:spPr>
          <a:xfrm>
            <a:off x="1087821" y="1611501"/>
            <a:ext cx="6416566" cy="3785652"/>
          </a:xfrm>
          <a:prstGeom prst="rect">
            <a:avLst/>
          </a:prstGeom>
        </p:spPr>
        <p:txBody>
          <a:bodyPr wrap="square">
            <a:spAutoFit/>
          </a:bodyPr>
          <a:lstStyle/>
          <a:p>
            <a:r>
              <a:rPr lang="tr-TR" sz="2400" dirty="0"/>
              <a:t>Bant genişliği, iletişim kanalının kapasitesini belirler; bant genişliği ne kadar </a:t>
            </a:r>
            <a:r>
              <a:rPr lang="tr-TR" sz="2400" dirty="0" smtClean="0"/>
              <a:t>büyükse, belli </a:t>
            </a:r>
            <a:r>
              <a:rPr lang="tr-TR" sz="2400" dirty="0"/>
              <a:t>bir süre içinde aktarılabilecek verinin hacmi de o kadar büyük olur</a:t>
            </a:r>
            <a:r>
              <a:rPr lang="tr-TR" sz="2400" dirty="0" smtClean="0"/>
              <a:t>.</a:t>
            </a:r>
          </a:p>
          <a:p>
            <a:endParaRPr lang="tr-TR" sz="2400" dirty="0"/>
          </a:p>
          <a:p>
            <a:r>
              <a:rPr lang="tr-TR" sz="2400" b="1" dirty="0" err="1"/>
              <a:t>Digital</a:t>
            </a:r>
            <a:r>
              <a:rPr lang="tr-TR" sz="2400" b="1" dirty="0"/>
              <a:t> Bant Genişliği: </a:t>
            </a:r>
            <a:r>
              <a:rPr lang="tr-TR" sz="2400" dirty="0"/>
              <a:t>Dijital bant genişliği saniyedeki bit </a:t>
            </a:r>
            <a:r>
              <a:rPr lang="tr-TR" sz="2400" dirty="0" smtClean="0"/>
              <a:t>sayısı cinsinden </a:t>
            </a:r>
            <a:r>
              <a:rPr lang="tr-TR" sz="2400" dirty="0"/>
              <a:t>ölçülür</a:t>
            </a:r>
            <a:r>
              <a:rPr lang="tr-TR" sz="2400" dirty="0" smtClean="0"/>
              <a:t>.</a:t>
            </a:r>
          </a:p>
          <a:p>
            <a:endParaRPr lang="tr-TR" sz="2400" dirty="0"/>
          </a:p>
          <a:p>
            <a:r>
              <a:rPr lang="tr-TR" sz="2400" b="1" dirty="0" smtClean="0"/>
              <a:t>Analog </a:t>
            </a:r>
            <a:r>
              <a:rPr lang="tr-TR" sz="2400" b="1" dirty="0"/>
              <a:t>Bant Genişliği: </a:t>
            </a:r>
            <a:r>
              <a:rPr lang="tr-TR" sz="2400" dirty="0"/>
              <a:t>Analog bant genişliği Hertz (Hz) veya </a:t>
            </a:r>
            <a:r>
              <a:rPr lang="tr-TR" sz="2400" dirty="0" smtClean="0"/>
              <a:t>saniyedeki dalga </a:t>
            </a:r>
            <a:r>
              <a:rPr lang="tr-TR" sz="2400" dirty="0"/>
              <a:t>sayısı cinsinden ölçülür.</a:t>
            </a:r>
          </a:p>
        </p:txBody>
      </p:sp>
      <p:pic>
        <p:nvPicPr>
          <p:cNvPr id="6146" name="Picture 2" descr="C:\Users\tmyo312\Desktop\ağ temelleri\bandwid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2" y="1813035"/>
            <a:ext cx="4215526" cy="316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99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smtClean="0"/>
              <a:t>ISP (Internet Service Provider) – İSS (İnternet Servis Sağlayıcı)</a:t>
            </a:r>
            <a:endParaRPr lang="tr-TR" sz="2800" b="1" dirty="0"/>
          </a:p>
        </p:txBody>
      </p:sp>
      <p:sp>
        <p:nvSpPr>
          <p:cNvPr id="3" name="Dikdörtgen 2"/>
          <p:cNvSpPr/>
          <p:nvPr/>
        </p:nvSpPr>
        <p:spPr>
          <a:xfrm>
            <a:off x="1087820" y="1611501"/>
            <a:ext cx="9553903" cy="830997"/>
          </a:xfrm>
          <a:prstGeom prst="rect">
            <a:avLst/>
          </a:prstGeom>
        </p:spPr>
        <p:txBody>
          <a:bodyPr wrap="square">
            <a:spAutoFit/>
          </a:bodyPr>
          <a:lstStyle/>
          <a:p>
            <a:r>
              <a:rPr lang="tr-TR" sz="2400" b="1" dirty="0"/>
              <a:t>İnternet servis sağlayıcısı</a:t>
            </a:r>
            <a:r>
              <a:rPr lang="tr-TR" sz="2400" dirty="0"/>
              <a:t> şirketlere ve kişilere İnternet bağlantısı sağlayan kurumlardır. </a:t>
            </a:r>
          </a:p>
        </p:txBody>
      </p:sp>
    </p:spTree>
    <p:extLst>
      <p:ext uri="{BB962C8B-B14F-4D97-AF65-F5344CB8AC3E}">
        <p14:creationId xmlns:p14="http://schemas.microsoft.com/office/powerpoint/2010/main" val="7006661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smtClean="0"/>
              <a:t>ISP Hizmetleri</a:t>
            </a:r>
            <a:endParaRPr lang="tr-TR" sz="2800" b="1" dirty="0"/>
          </a:p>
        </p:txBody>
      </p:sp>
      <p:sp>
        <p:nvSpPr>
          <p:cNvPr id="3" name="Dikdörtgen 2"/>
          <p:cNvSpPr/>
          <p:nvPr/>
        </p:nvSpPr>
        <p:spPr>
          <a:xfrm>
            <a:off x="1087820" y="1611501"/>
            <a:ext cx="9553903" cy="4154984"/>
          </a:xfrm>
          <a:prstGeom prst="rect">
            <a:avLst/>
          </a:prstGeom>
        </p:spPr>
        <p:txBody>
          <a:bodyPr wrap="square">
            <a:spAutoFit/>
          </a:bodyPr>
          <a:lstStyle/>
          <a:p>
            <a:pPr marL="342900" indent="-342900">
              <a:buFont typeface="Wingdings" panose="05000000000000000000" pitchFamily="2" charset="2"/>
              <a:buChar char="v"/>
            </a:pPr>
            <a:r>
              <a:rPr lang="tr-TR" sz="2400" dirty="0"/>
              <a:t>ADSL</a:t>
            </a:r>
          </a:p>
          <a:p>
            <a:pPr marL="342900" indent="-342900">
              <a:buFont typeface="Wingdings" panose="05000000000000000000" pitchFamily="2" charset="2"/>
              <a:buChar char="v"/>
            </a:pPr>
            <a:r>
              <a:rPr lang="tr-TR" sz="2400" dirty="0" err="1"/>
              <a:t>Colocation</a:t>
            </a:r>
            <a:endParaRPr lang="tr-TR" sz="2400" dirty="0"/>
          </a:p>
          <a:p>
            <a:pPr marL="342900" indent="-342900">
              <a:buFont typeface="Wingdings" panose="05000000000000000000" pitchFamily="2" charset="2"/>
              <a:buChar char="v"/>
            </a:pPr>
            <a:r>
              <a:rPr lang="tr-TR" sz="2400" dirty="0" err="1"/>
              <a:t>Dedicated</a:t>
            </a:r>
            <a:r>
              <a:rPr lang="tr-TR" sz="2400" dirty="0"/>
              <a:t> sunucular</a:t>
            </a:r>
          </a:p>
          <a:p>
            <a:pPr marL="342900" indent="-342900">
              <a:buFont typeface="Wingdings" panose="05000000000000000000" pitchFamily="2" charset="2"/>
              <a:buChar char="v"/>
            </a:pPr>
            <a:r>
              <a:rPr lang="tr-TR" sz="2400" dirty="0"/>
              <a:t>Dial-</a:t>
            </a:r>
            <a:r>
              <a:rPr lang="tr-TR" sz="2400" dirty="0" err="1"/>
              <a:t>up</a:t>
            </a:r>
            <a:endParaRPr lang="tr-TR" sz="2400" dirty="0"/>
          </a:p>
          <a:p>
            <a:pPr marL="342900" indent="-342900">
              <a:buFont typeface="Wingdings" panose="05000000000000000000" pitchFamily="2" charset="2"/>
              <a:buChar char="v"/>
            </a:pPr>
            <a:r>
              <a:rPr lang="tr-TR" sz="2400" dirty="0"/>
              <a:t>Elektronik posta</a:t>
            </a:r>
          </a:p>
          <a:p>
            <a:pPr marL="342900" indent="-342900">
              <a:buFont typeface="Wingdings" panose="05000000000000000000" pitchFamily="2" charset="2"/>
              <a:buChar char="v"/>
            </a:pPr>
            <a:r>
              <a:rPr lang="tr-TR" sz="2400" dirty="0"/>
              <a:t>Geniş bant</a:t>
            </a:r>
          </a:p>
          <a:p>
            <a:pPr marL="342900" indent="-342900">
              <a:buFont typeface="Wingdings" panose="05000000000000000000" pitchFamily="2" charset="2"/>
              <a:buChar char="v"/>
            </a:pPr>
            <a:r>
              <a:rPr lang="tr-TR" sz="2400" dirty="0"/>
              <a:t>Kablolu İnternet</a:t>
            </a:r>
          </a:p>
          <a:p>
            <a:pPr marL="342900" indent="-342900">
              <a:buFont typeface="Wingdings" panose="05000000000000000000" pitchFamily="2" charset="2"/>
              <a:buChar char="v"/>
            </a:pPr>
            <a:r>
              <a:rPr lang="tr-TR" sz="2400" dirty="0"/>
              <a:t>Kablosuz (GPRS, EDGE, 3G veya </a:t>
            </a:r>
            <a:r>
              <a:rPr lang="tr-TR" sz="2400" dirty="0" err="1"/>
              <a:t>Wi</a:t>
            </a:r>
            <a:r>
              <a:rPr lang="tr-TR" sz="2400" dirty="0"/>
              <a:t>-Fi) servis sağlayıcı</a:t>
            </a:r>
          </a:p>
          <a:p>
            <a:pPr marL="342900" indent="-342900">
              <a:buFont typeface="Wingdings" panose="05000000000000000000" pitchFamily="2" charset="2"/>
              <a:buChar char="v"/>
            </a:pPr>
            <a:r>
              <a:rPr lang="tr-TR" sz="2400" dirty="0"/>
              <a:t>Kişisel Web alanı</a:t>
            </a:r>
          </a:p>
          <a:p>
            <a:pPr marL="342900" indent="-342900">
              <a:buFont typeface="Wingdings" panose="05000000000000000000" pitchFamily="2" charset="2"/>
              <a:buChar char="v"/>
            </a:pPr>
            <a:r>
              <a:rPr lang="tr-TR" sz="2400" dirty="0"/>
              <a:t>Veri merkezi hizmetleri</a:t>
            </a:r>
          </a:p>
          <a:p>
            <a:pPr marL="342900" indent="-342900">
              <a:buFont typeface="Wingdings" panose="05000000000000000000" pitchFamily="2" charset="2"/>
              <a:buChar char="v"/>
            </a:pPr>
            <a:r>
              <a:rPr lang="tr-TR" sz="2400" dirty="0" err="1"/>
              <a:t>VoIP</a:t>
            </a:r>
            <a:endParaRPr lang="tr-TR" sz="2400" dirty="0"/>
          </a:p>
        </p:txBody>
      </p:sp>
    </p:spTree>
    <p:extLst>
      <p:ext uri="{BB962C8B-B14F-4D97-AF65-F5344CB8AC3E}">
        <p14:creationId xmlns:p14="http://schemas.microsoft.com/office/powerpoint/2010/main" val="1344207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smtClean="0"/>
              <a:t>ISP Hizmetleri – </a:t>
            </a:r>
            <a:r>
              <a:rPr lang="tr-TR" sz="2800" b="1" dirty="0" err="1" smtClean="0"/>
              <a:t>Co</a:t>
            </a:r>
            <a:r>
              <a:rPr lang="tr-TR" sz="2800" b="1" dirty="0" smtClean="0"/>
              <a:t> </a:t>
            </a:r>
            <a:r>
              <a:rPr lang="tr-TR" sz="2800" b="1" dirty="0" err="1" smtClean="0"/>
              <a:t>Location</a:t>
            </a:r>
            <a:endParaRPr lang="tr-TR" sz="2800" b="1" dirty="0"/>
          </a:p>
        </p:txBody>
      </p:sp>
      <p:sp>
        <p:nvSpPr>
          <p:cNvPr id="3" name="Dikdörtgen 2"/>
          <p:cNvSpPr/>
          <p:nvPr/>
        </p:nvSpPr>
        <p:spPr>
          <a:xfrm>
            <a:off x="1087820" y="1611501"/>
            <a:ext cx="9553903" cy="4524315"/>
          </a:xfrm>
          <a:prstGeom prst="rect">
            <a:avLst/>
          </a:prstGeom>
        </p:spPr>
        <p:txBody>
          <a:bodyPr wrap="square">
            <a:spAutoFit/>
          </a:bodyPr>
          <a:lstStyle/>
          <a:p>
            <a:r>
              <a:rPr lang="tr-TR" sz="2400" dirty="0"/>
              <a:t>Sunucu barındırma hizmeti yani </a:t>
            </a:r>
            <a:r>
              <a:rPr lang="tr-TR" sz="2400" dirty="0" err="1"/>
              <a:t>Co-Location</a:t>
            </a:r>
            <a:r>
              <a:rPr lang="tr-TR" sz="2400" dirty="0"/>
              <a:t> hizmeti sahip olduğunuz donanımların bir veri merkezinde çalıştırılması, gerekli enerji, soğutma, internet ve benzeri ekstra hizmetlerin veri merkezi üzerinden sağlanması hizmetidir</a:t>
            </a:r>
            <a:r>
              <a:rPr lang="tr-TR" sz="2400" dirty="0" smtClean="0"/>
              <a:t>. </a:t>
            </a:r>
          </a:p>
          <a:p>
            <a:endParaRPr lang="tr-TR" sz="2400" dirty="0" smtClean="0"/>
          </a:p>
          <a:p>
            <a:r>
              <a:rPr lang="tr-TR" sz="2400" dirty="0"/>
              <a:t>Kiralık sunucu yani yabancı adı ile </a:t>
            </a:r>
            <a:r>
              <a:rPr lang="tr-TR" sz="2400" dirty="0" err="1"/>
              <a:t>Dedicated</a:t>
            </a:r>
            <a:r>
              <a:rPr lang="tr-TR" sz="2400" dirty="0"/>
              <a:t> hizmetinden farklı olarak kullanılan donanımlar size aittir. </a:t>
            </a:r>
            <a:endParaRPr lang="tr-TR" sz="2400" dirty="0" smtClean="0"/>
          </a:p>
          <a:p>
            <a:endParaRPr lang="tr-TR" sz="2400" dirty="0" smtClean="0"/>
          </a:p>
          <a:p>
            <a:r>
              <a:rPr lang="tr-TR" sz="2400" dirty="0" smtClean="0"/>
              <a:t>Sürekli </a:t>
            </a:r>
            <a:r>
              <a:rPr lang="tr-TR" sz="2400" dirty="0"/>
              <a:t>olarak bir </a:t>
            </a:r>
            <a:r>
              <a:rPr lang="tr-TR" sz="2400" dirty="0" err="1"/>
              <a:t>hosting</a:t>
            </a:r>
            <a:r>
              <a:rPr lang="tr-TR" sz="2400" dirty="0"/>
              <a:t> hizmetine ihtiyacınız varsa, yada uygulamalarınızı sürekli olarak bir sunucuda çalıştırmanız gerekiyorsa sunucu kiralamak yerine bu yatırımı siz üstlenip bir sunucu almak ve barındırmak uzun vade de daha karlı bir iş olabilir. </a:t>
            </a:r>
          </a:p>
        </p:txBody>
      </p:sp>
    </p:spTree>
    <p:extLst>
      <p:ext uri="{BB962C8B-B14F-4D97-AF65-F5344CB8AC3E}">
        <p14:creationId xmlns:p14="http://schemas.microsoft.com/office/powerpoint/2010/main" val="2705636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smtClean="0"/>
              <a:t>ISP Hizmetleri – </a:t>
            </a:r>
            <a:r>
              <a:rPr lang="tr-TR" sz="2800" b="1" dirty="0" err="1" smtClean="0"/>
              <a:t>Dedicated</a:t>
            </a:r>
            <a:r>
              <a:rPr lang="tr-TR" sz="2800" b="1" dirty="0" smtClean="0"/>
              <a:t> Sunucu</a:t>
            </a:r>
            <a:endParaRPr lang="tr-TR" sz="2800" b="1" dirty="0"/>
          </a:p>
        </p:txBody>
      </p:sp>
      <p:sp>
        <p:nvSpPr>
          <p:cNvPr id="3" name="Dikdörtgen 2"/>
          <p:cNvSpPr/>
          <p:nvPr/>
        </p:nvSpPr>
        <p:spPr>
          <a:xfrm>
            <a:off x="1087820" y="1611501"/>
            <a:ext cx="9553903" cy="2308324"/>
          </a:xfrm>
          <a:prstGeom prst="rect">
            <a:avLst/>
          </a:prstGeom>
        </p:spPr>
        <p:txBody>
          <a:bodyPr wrap="square">
            <a:spAutoFit/>
          </a:bodyPr>
          <a:lstStyle/>
          <a:p>
            <a:r>
              <a:rPr lang="tr-TR" sz="2400" b="1" dirty="0" err="1"/>
              <a:t>Dedicated</a:t>
            </a:r>
            <a:r>
              <a:rPr lang="tr-TR" sz="2400" b="1" dirty="0"/>
              <a:t> server</a:t>
            </a:r>
            <a:r>
              <a:rPr lang="tr-TR" sz="2400" dirty="0"/>
              <a:t> (kiralık sunucu) sadece bir müşteri için ayrılmış web sunucusudur. Normal (</a:t>
            </a:r>
            <a:r>
              <a:rPr lang="tr-TR" sz="2400" dirty="0" err="1"/>
              <a:t>shared</a:t>
            </a:r>
            <a:r>
              <a:rPr lang="tr-TR" sz="2400" dirty="0"/>
              <a:t>) </a:t>
            </a:r>
            <a:r>
              <a:rPr lang="tr-TR" sz="2400" dirty="0" err="1"/>
              <a:t>hostinde</a:t>
            </a:r>
            <a:r>
              <a:rPr lang="tr-TR" sz="2400" dirty="0"/>
              <a:t> yüzlerce site aynı sunucuda barındırılırken </a:t>
            </a:r>
            <a:r>
              <a:rPr lang="tr-TR" sz="2400" dirty="0" err="1"/>
              <a:t>dedicated</a:t>
            </a:r>
            <a:r>
              <a:rPr lang="tr-TR" sz="2400" dirty="0"/>
              <a:t> serverlar sadece bir müşteriye hizmet eder. </a:t>
            </a:r>
            <a:endParaRPr lang="tr-TR" sz="2400" dirty="0" smtClean="0"/>
          </a:p>
          <a:p>
            <a:endParaRPr lang="tr-TR" sz="2400" dirty="0"/>
          </a:p>
          <a:p>
            <a:r>
              <a:rPr lang="tr-TR" sz="2400" dirty="0" err="1" smtClean="0"/>
              <a:t>Co-location’dan</a:t>
            </a:r>
            <a:r>
              <a:rPr lang="tr-TR" sz="2400" dirty="0" smtClean="0"/>
              <a:t> </a:t>
            </a:r>
            <a:r>
              <a:rPr lang="tr-TR" sz="2400" dirty="0"/>
              <a:t>farkı müşteri kendi donanımını sağlamak zorunda değildir. Donanım </a:t>
            </a:r>
            <a:r>
              <a:rPr lang="tr-TR" sz="2400" dirty="0" err="1"/>
              <a:t>hosting</a:t>
            </a:r>
            <a:r>
              <a:rPr lang="tr-TR" sz="2400" dirty="0"/>
              <a:t> firması tarafından sağlanır.</a:t>
            </a:r>
          </a:p>
        </p:txBody>
      </p:sp>
    </p:spTree>
    <p:extLst>
      <p:ext uri="{BB962C8B-B14F-4D97-AF65-F5344CB8AC3E}">
        <p14:creationId xmlns:p14="http://schemas.microsoft.com/office/powerpoint/2010/main" val="2914402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5477" y="804040"/>
            <a:ext cx="10108324" cy="886647"/>
          </a:xfrm>
        </p:spPr>
        <p:txBody>
          <a:bodyPr>
            <a:normAutofit/>
          </a:bodyPr>
          <a:lstStyle/>
          <a:p>
            <a:r>
              <a:rPr lang="tr-TR" sz="2800" b="1" dirty="0" smtClean="0"/>
              <a:t>ISP Hizmetleri – </a:t>
            </a:r>
            <a:r>
              <a:rPr lang="tr-TR" sz="2800" b="1" dirty="0" err="1"/>
              <a:t>VoIP</a:t>
            </a:r>
            <a:r>
              <a:rPr lang="tr-TR" sz="2800" dirty="0"/>
              <a:t> (</a:t>
            </a:r>
            <a:r>
              <a:rPr lang="tr-TR" sz="2800" b="1" dirty="0"/>
              <a:t>Voice </a:t>
            </a:r>
            <a:r>
              <a:rPr lang="tr-TR" sz="2800" b="1" dirty="0" err="1"/>
              <a:t>Over</a:t>
            </a:r>
            <a:r>
              <a:rPr lang="tr-TR" sz="2800" b="1" dirty="0"/>
              <a:t> Internet Protocol</a:t>
            </a:r>
            <a:r>
              <a:rPr lang="tr-TR" sz="2800" dirty="0"/>
              <a:t>)</a:t>
            </a:r>
            <a:endParaRPr lang="tr-TR" sz="2800" b="1" dirty="0"/>
          </a:p>
        </p:txBody>
      </p:sp>
      <p:sp>
        <p:nvSpPr>
          <p:cNvPr id="3" name="Dikdörtgen 2"/>
          <p:cNvSpPr/>
          <p:nvPr/>
        </p:nvSpPr>
        <p:spPr>
          <a:xfrm>
            <a:off x="1087820" y="1611501"/>
            <a:ext cx="6921063" cy="3785652"/>
          </a:xfrm>
          <a:prstGeom prst="rect">
            <a:avLst/>
          </a:prstGeom>
        </p:spPr>
        <p:txBody>
          <a:bodyPr wrap="square">
            <a:spAutoFit/>
          </a:bodyPr>
          <a:lstStyle/>
          <a:p>
            <a:r>
              <a:rPr lang="tr-TR" sz="2400" dirty="0"/>
              <a:t>IP üzerinden ses verisi gönderilmesidir. Bu, ücretsiz uluslararası telefon görüşmesi yapmanın bir yoludur. Diğer bir </a:t>
            </a:r>
            <a:r>
              <a:rPr lang="tr-TR" sz="2400" dirty="0" err="1"/>
              <a:t>ifadeyle,voip</a:t>
            </a:r>
            <a:r>
              <a:rPr lang="tr-TR" sz="2400" dirty="0"/>
              <a:t> bilgisayarınız üzerinden </a:t>
            </a:r>
            <a:r>
              <a:rPr lang="tr-TR" sz="2400" dirty="0" smtClean="0"/>
              <a:t>telefon görüşmesi </a:t>
            </a:r>
            <a:r>
              <a:rPr lang="tr-TR" sz="2400" dirty="0"/>
              <a:t>yapmaktır. Kullanışlı ve ucuzdur. </a:t>
            </a:r>
            <a:endParaRPr lang="tr-TR" sz="2400" dirty="0" smtClean="0"/>
          </a:p>
          <a:p>
            <a:endParaRPr lang="tr-TR" sz="2400" dirty="0"/>
          </a:p>
          <a:p>
            <a:r>
              <a:rPr lang="tr-TR" sz="2400" dirty="0" smtClean="0"/>
              <a:t>Bazı </a:t>
            </a:r>
            <a:r>
              <a:rPr lang="tr-TR" sz="2400" dirty="0"/>
              <a:t>servisler, sizin sadece aynı servisi kullanan kişiler ile görüşmenize izin verir, fakat bazıları ise uluslararası dahil herhangi bir telefon numarası olan herkesi aramanızı destekler. </a:t>
            </a:r>
            <a:r>
              <a:rPr lang="tr-TR" sz="2400" dirty="0" err="1"/>
              <a:t>VoIP</a:t>
            </a:r>
            <a:r>
              <a:rPr lang="tr-TR" sz="2400" dirty="0"/>
              <a:t>, sesinizi internet üzerinde yolculuk yapan dijital sinyallere çevirir. </a:t>
            </a:r>
          </a:p>
        </p:txBody>
      </p:sp>
      <p:pic>
        <p:nvPicPr>
          <p:cNvPr id="7170" name="Picture 2" descr="C:\Users\tmyo312\Desktop\ağ temelleri\800px-114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917" y="1653588"/>
            <a:ext cx="3483712" cy="399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39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40876" y="2714187"/>
            <a:ext cx="6760779" cy="1325563"/>
          </a:xfrm>
        </p:spPr>
        <p:txBody>
          <a:bodyPr/>
          <a:lstStyle/>
          <a:p>
            <a:pPr algn="ctr"/>
            <a:r>
              <a:rPr lang="tr-TR" dirty="0" smtClean="0"/>
              <a:t>Teşekkürler…</a:t>
            </a:r>
            <a:endParaRPr lang="tr-TR" dirty="0"/>
          </a:p>
        </p:txBody>
      </p:sp>
      <p:sp>
        <p:nvSpPr>
          <p:cNvPr id="3" name="İçerik Yer Tutucusu 2"/>
          <p:cNvSpPr>
            <a:spLocks noGrp="1"/>
          </p:cNvSpPr>
          <p:nvPr>
            <p:ph idx="1"/>
          </p:nvPr>
        </p:nvSpPr>
        <p:spPr>
          <a:xfrm>
            <a:off x="838200" y="4761185"/>
            <a:ext cx="10515600" cy="1415777"/>
          </a:xfrm>
        </p:spPr>
        <p:txBody>
          <a:bodyPr/>
          <a:lstStyle/>
          <a:p>
            <a:pPr marL="0" indent="0" algn="ctr">
              <a:buNone/>
            </a:pPr>
            <a:r>
              <a:rPr lang="tr-TR" dirty="0" smtClean="0">
                <a:hlinkClick r:id="rId2"/>
              </a:rPr>
              <a:t>www.aliosmangokcan.com</a:t>
            </a:r>
            <a:endParaRPr lang="tr-TR" dirty="0" smtClean="0"/>
          </a:p>
          <a:p>
            <a:pPr marL="0" indent="0" algn="ctr">
              <a:buNone/>
            </a:pPr>
            <a:r>
              <a:rPr lang="tr-TR" dirty="0" smtClean="0"/>
              <a:t>mail@aliosmangokcan.com</a:t>
            </a:r>
            <a:endParaRPr lang="tr-TR" dirty="0"/>
          </a:p>
        </p:txBody>
      </p:sp>
    </p:spTree>
    <p:extLst>
      <p:ext uri="{BB962C8B-B14F-4D97-AF65-F5344CB8AC3E}">
        <p14:creationId xmlns:p14="http://schemas.microsoft.com/office/powerpoint/2010/main" val="24207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4000" b="1" dirty="0" smtClean="0"/>
              <a:t>WAN (</a:t>
            </a:r>
            <a:r>
              <a:rPr lang="tr-TR" sz="4000" b="1" dirty="0" err="1" smtClean="0"/>
              <a:t>Wide</a:t>
            </a:r>
            <a:r>
              <a:rPr lang="tr-TR" sz="4000" b="1" dirty="0" smtClean="0"/>
              <a:t> </a:t>
            </a:r>
            <a:r>
              <a:rPr lang="tr-TR" sz="4000" b="1" dirty="0" err="1" smtClean="0"/>
              <a:t>Area</a:t>
            </a:r>
            <a:r>
              <a:rPr lang="tr-TR" sz="4000" b="1" dirty="0" smtClean="0"/>
              <a:t> Network – Geniş Alan Ağı)</a:t>
            </a:r>
            <a:endParaRPr lang="tr-TR" sz="4000" b="1" dirty="0"/>
          </a:p>
        </p:txBody>
      </p:sp>
      <p:sp>
        <p:nvSpPr>
          <p:cNvPr id="3" name="Content Placeholder 2"/>
          <p:cNvSpPr>
            <a:spLocks noGrp="1"/>
          </p:cNvSpPr>
          <p:nvPr>
            <p:ph idx="1"/>
          </p:nvPr>
        </p:nvSpPr>
        <p:spPr>
          <a:xfrm>
            <a:off x="5847009" y="1562041"/>
            <a:ext cx="5962918" cy="4351338"/>
          </a:xfrm>
        </p:spPr>
        <p:txBody>
          <a:bodyPr>
            <a:normAutofit fontScale="92500" lnSpcReduction="10000"/>
          </a:bodyPr>
          <a:lstStyle/>
          <a:p>
            <a:pPr>
              <a:buFont typeface="Wingdings" panose="05000000000000000000" pitchFamily="2" charset="2"/>
              <a:buChar char="ü"/>
            </a:pPr>
            <a:r>
              <a:rPr lang="tr-TR" dirty="0" smtClean="0"/>
              <a:t> Birbirlerine </a:t>
            </a:r>
            <a:r>
              <a:rPr lang="tr-TR" dirty="0"/>
              <a:t>çok uzak yerel ağların bir araya gelerek oluşturduğu geniş ağlardır. </a:t>
            </a:r>
            <a:endParaRPr lang="tr-TR" dirty="0" smtClean="0"/>
          </a:p>
          <a:p>
            <a:pPr>
              <a:buFont typeface="Wingdings" panose="05000000000000000000" pitchFamily="2" charset="2"/>
              <a:buChar char="ü"/>
            </a:pPr>
            <a:r>
              <a:rPr lang="tr-TR" dirty="0" smtClean="0"/>
              <a:t>Ağlar </a:t>
            </a:r>
            <a:r>
              <a:rPr lang="tr-TR" dirty="0"/>
              <a:t>arası bağlantı fiber optik bir kablo ile olabileceği gibi </a:t>
            </a:r>
            <a:r>
              <a:rPr lang="tr-TR" dirty="0" smtClean="0"/>
              <a:t>uydular üzerinden </a:t>
            </a:r>
            <a:r>
              <a:rPr lang="tr-TR" dirty="0"/>
              <a:t>de sağlanabilir. </a:t>
            </a:r>
            <a:endParaRPr lang="tr-TR" dirty="0" smtClean="0"/>
          </a:p>
          <a:p>
            <a:pPr>
              <a:buFont typeface="Wingdings" panose="05000000000000000000" pitchFamily="2" charset="2"/>
              <a:buChar char="ü"/>
            </a:pPr>
            <a:r>
              <a:rPr lang="tr-TR" dirty="0" smtClean="0"/>
              <a:t>Bu </a:t>
            </a:r>
            <a:r>
              <a:rPr lang="tr-TR" dirty="0"/>
              <a:t>ağlarda kullanılan teknolojiler </a:t>
            </a:r>
            <a:r>
              <a:rPr lang="tr-TR" dirty="0" err="1"/>
              <a:t>LAN’lardan</a:t>
            </a:r>
            <a:r>
              <a:rPr lang="tr-TR" dirty="0"/>
              <a:t> </a:t>
            </a:r>
            <a:r>
              <a:rPr lang="tr-TR" dirty="0" smtClean="0"/>
              <a:t>farklıdır. Yönlendirici </a:t>
            </a:r>
            <a:r>
              <a:rPr lang="tr-TR" dirty="0"/>
              <a:t>(</a:t>
            </a:r>
            <a:r>
              <a:rPr lang="tr-TR" dirty="0" err="1"/>
              <a:t>router</a:t>
            </a:r>
            <a:r>
              <a:rPr lang="tr-TR" dirty="0"/>
              <a:t>) ve </a:t>
            </a:r>
            <a:r>
              <a:rPr lang="tr-TR" dirty="0" err="1"/>
              <a:t>çoklayıcı</a:t>
            </a:r>
            <a:r>
              <a:rPr lang="tr-TR" dirty="0"/>
              <a:t> (</a:t>
            </a:r>
            <a:r>
              <a:rPr lang="tr-TR" dirty="0" err="1"/>
              <a:t>repeater</a:t>
            </a:r>
            <a:r>
              <a:rPr lang="tr-TR" dirty="0"/>
              <a:t>) gibi ağ elemanlarının kullanılması gerekir.</a:t>
            </a:r>
          </a:p>
          <a:p>
            <a:pPr>
              <a:buFont typeface="Wingdings" panose="05000000000000000000" pitchFamily="2" charset="2"/>
              <a:buChar char="ü"/>
            </a:pPr>
            <a:r>
              <a:rPr lang="tr-TR" dirty="0"/>
              <a:t>İstasyonlar çok geniş bir coğrafi alana yayılmıştır.	</a:t>
            </a:r>
          </a:p>
          <a:p>
            <a:pPr marL="0" indent="0">
              <a:buNone/>
            </a:pP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51" y="1792011"/>
            <a:ext cx="5851407" cy="411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30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3600" b="1" dirty="0"/>
              <a:t>M</a:t>
            </a:r>
            <a:r>
              <a:rPr lang="tr-TR" sz="3600" b="1" dirty="0" smtClean="0"/>
              <a:t>AN (Metropol </a:t>
            </a:r>
            <a:r>
              <a:rPr lang="tr-TR" sz="3600" b="1" dirty="0" err="1" smtClean="0"/>
              <a:t>Area</a:t>
            </a:r>
            <a:r>
              <a:rPr lang="tr-TR" sz="3600" b="1" dirty="0" smtClean="0"/>
              <a:t> Network – Metropol Alan Ağı)</a:t>
            </a:r>
            <a:endParaRPr lang="tr-TR" sz="3600" b="1" dirty="0"/>
          </a:p>
        </p:txBody>
      </p:sp>
      <p:sp>
        <p:nvSpPr>
          <p:cNvPr id="3" name="Content Placeholder 2"/>
          <p:cNvSpPr>
            <a:spLocks noGrp="1"/>
          </p:cNvSpPr>
          <p:nvPr>
            <p:ph idx="1"/>
          </p:nvPr>
        </p:nvSpPr>
        <p:spPr>
          <a:xfrm>
            <a:off x="1493949" y="2060619"/>
            <a:ext cx="9221274" cy="3852759"/>
          </a:xfrm>
        </p:spPr>
        <p:txBody>
          <a:bodyPr>
            <a:normAutofit/>
          </a:bodyPr>
          <a:lstStyle/>
          <a:p>
            <a:pPr>
              <a:buFont typeface="Wingdings" panose="05000000000000000000" pitchFamily="2" charset="2"/>
              <a:buChar char="Ø"/>
            </a:pPr>
            <a:r>
              <a:rPr lang="tr-TR" dirty="0" err="1"/>
              <a:t>Metropolitan</a:t>
            </a:r>
            <a:r>
              <a:rPr lang="tr-TR" dirty="0"/>
              <a:t> </a:t>
            </a:r>
            <a:r>
              <a:rPr lang="tr-TR" dirty="0" smtClean="0"/>
              <a:t>ağlar </a:t>
            </a:r>
            <a:r>
              <a:rPr lang="tr-TR" dirty="0"/>
              <a:t>yerel </a:t>
            </a:r>
            <a:r>
              <a:rPr lang="tr-TR" dirty="0" smtClean="0"/>
              <a:t>alan ağlarından biraz daha </a:t>
            </a:r>
            <a:r>
              <a:rPr lang="tr-TR" dirty="0"/>
              <a:t>büyük ağlardır. </a:t>
            </a:r>
            <a:endParaRPr lang="tr-TR" dirty="0" smtClean="0"/>
          </a:p>
          <a:p>
            <a:pPr>
              <a:buFont typeface="Wingdings" panose="05000000000000000000" pitchFamily="2" charset="2"/>
              <a:buChar char="Ø"/>
            </a:pPr>
            <a:r>
              <a:rPr lang="tr-TR" dirty="0" smtClean="0"/>
              <a:t>Üniversitelerde</a:t>
            </a:r>
            <a:r>
              <a:rPr lang="tr-TR" dirty="0"/>
              <a:t>, büyük iş yerlerinde oluşturulan ağlar bu </a:t>
            </a:r>
            <a:r>
              <a:rPr lang="tr-TR" dirty="0" smtClean="0"/>
              <a:t>kategoriye girer</a:t>
            </a:r>
            <a:r>
              <a:rPr lang="tr-TR" dirty="0"/>
              <a:t>. </a:t>
            </a:r>
            <a:endParaRPr lang="tr-TR" dirty="0" smtClean="0"/>
          </a:p>
          <a:p>
            <a:pPr>
              <a:buFont typeface="Wingdings" panose="05000000000000000000" pitchFamily="2" charset="2"/>
              <a:buChar char="Ø"/>
            </a:pPr>
            <a:r>
              <a:rPr lang="tr-TR" dirty="0" smtClean="0"/>
              <a:t>Ülke </a:t>
            </a:r>
            <a:r>
              <a:rPr lang="tr-TR" dirty="0"/>
              <a:t>çapına yayılmış organizasyonların belirli birimleri arasında sağlanan veri </a:t>
            </a:r>
            <a:r>
              <a:rPr lang="tr-TR" dirty="0" smtClean="0"/>
              <a:t>iletişimi ile </a:t>
            </a:r>
            <a:r>
              <a:rPr lang="tr-TR" dirty="0"/>
              <a:t>oluşan ağlardır.</a:t>
            </a:r>
          </a:p>
        </p:txBody>
      </p:sp>
    </p:spTree>
    <p:extLst>
      <p:ext uri="{BB962C8B-B14F-4D97-AF65-F5344CB8AC3E}">
        <p14:creationId xmlns:p14="http://schemas.microsoft.com/office/powerpoint/2010/main" val="367933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3600" b="1" dirty="0" smtClean="0"/>
              <a:t>SAN (Storage </a:t>
            </a:r>
            <a:r>
              <a:rPr lang="tr-TR" sz="3600" b="1" dirty="0" err="1" smtClean="0"/>
              <a:t>Area</a:t>
            </a:r>
            <a:r>
              <a:rPr lang="tr-TR" sz="3600" b="1" dirty="0" smtClean="0"/>
              <a:t> Network – Yedekleme Alan Ağı)</a:t>
            </a:r>
            <a:endParaRPr lang="tr-TR" sz="3600" b="1" dirty="0"/>
          </a:p>
        </p:txBody>
      </p:sp>
      <p:sp>
        <p:nvSpPr>
          <p:cNvPr id="3" name="Content Placeholder 2"/>
          <p:cNvSpPr>
            <a:spLocks noGrp="1"/>
          </p:cNvSpPr>
          <p:nvPr>
            <p:ph idx="1"/>
          </p:nvPr>
        </p:nvSpPr>
        <p:spPr>
          <a:xfrm>
            <a:off x="927279" y="2060619"/>
            <a:ext cx="9787944" cy="3852759"/>
          </a:xfrm>
        </p:spPr>
        <p:txBody>
          <a:bodyPr>
            <a:normAutofit fontScale="92500" lnSpcReduction="10000"/>
          </a:bodyPr>
          <a:lstStyle/>
          <a:p>
            <a:pPr marL="0" indent="0">
              <a:buNone/>
            </a:pPr>
            <a:r>
              <a:rPr lang="tr-TR" dirty="0"/>
              <a:t>Sunucular, saklama ortamı olarak üzerlerine düşen görevi yapmasına </a:t>
            </a:r>
            <a:r>
              <a:rPr lang="tr-TR" dirty="0" smtClean="0"/>
              <a:t>karşılık, kapasiteleri </a:t>
            </a:r>
            <a:r>
              <a:rPr lang="tr-TR" dirty="0"/>
              <a:t>sınırlıdır ve aynı bilgiye birçok kişi erişmeye çalıştığında </a:t>
            </a:r>
            <a:r>
              <a:rPr lang="tr-TR" dirty="0" smtClean="0"/>
              <a:t>sorun olabilir. Bu yüzden </a:t>
            </a:r>
            <a:r>
              <a:rPr lang="tr-TR" dirty="0"/>
              <a:t>birçok kuruluşta teyp üniteleri, RAID diskler ve optik saklama sistemleri </a:t>
            </a:r>
            <a:r>
              <a:rPr lang="tr-TR" dirty="0" smtClean="0"/>
              <a:t>gibi çevrebirimi </a:t>
            </a:r>
            <a:r>
              <a:rPr lang="tr-TR" dirty="0"/>
              <a:t>saklama aygıtları kullanılmaktadır. Bu tür aygıtlar verinin </a:t>
            </a:r>
            <a:r>
              <a:rPr lang="tr-TR" dirty="0" smtClean="0"/>
              <a:t>çevrimiçi yedeklenmesinde </a:t>
            </a:r>
            <a:r>
              <a:rPr lang="tr-TR" dirty="0"/>
              <a:t>ve büyük miktarlarda bilginin saklanmasında etkin rol oynarlar. </a:t>
            </a:r>
            <a:endParaRPr lang="tr-TR" dirty="0" smtClean="0"/>
          </a:p>
          <a:p>
            <a:pPr marL="0" indent="0">
              <a:buNone/>
            </a:pPr>
            <a:r>
              <a:rPr lang="tr-TR" dirty="0" smtClean="0"/>
              <a:t>Sunucu boyutları </a:t>
            </a:r>
            <a:r>
              <a:rPr lang="tr-TR" dirty="0"/>
              <a:t>ve yoğun uygulamalar arttıkça yukarıda sözü edilen geleneksel saklama </a:t>
            </a:r>
            <a:r>
              <a:rPr lang="tr-TR" dirty="0" smtClean="0"/>
              <a:t>ortamı stratejileri </a:t>
            </a:r>
            <a:r>
              <a:rPr lang="tr-TR" dirty="0"/>
              <a:t>iflas etmektedir. Çünkü bu çevrebirimi aygıtlarına erişim yavaştır ve </a:t>
            </a:r>
            <a:r>
              <a:rPr lang="tr-TR" dirty="0" smtClean="0"/>
              <a:t>her kullanıcının </a:t>
            </a:r>
            <a:r>
              <a:rPr lang="tr-TR" dirty="0"/>
              <a:t>bu saklama aygıtlarına saydam bir şekilde erişimi mümkün olamayabilir.</a:t>
            </a:r>
          </a:p>
        </p:txBody>
      </p:sp>
    </p:spTree>
    <p:extLst>
      <p:ext uri="{BB962C8B-B14F-4D97-AF65-F5344CB8AC3E}">
        <p14:creationId xmlns:p14="http://schemas.microsoft.com/office/powerpoint/2010/main" val="215357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3600" b="1" dirty="0" smtClean="0"/>
              <a:t>SAN (Storage </a:t>
            </a:r>
            <a:r>
              <a:rPr lang="tr-TR" sz="3600" b="1" dirty="0" err="1" smtClean="0"/>
              <a:t>Area</a:t>
            </a:r>
            <a:r>
              <a:rPr lang="tr-TR" sz="3600" b="1" dirty="0" smtClean="0"/>
              <a:t> Network – Yedekleme Alan Ağı)</a:t>
            </a:r>
            <a:endParaRPr lang="tr-TR" sz="3600" b="1" dirty="0"/>
          </a:p>
        </p:txBody>
      </p:sp>
      <p:sp>
        <p:nvSpPr>
          <p:cNvPr id="3" name="Content Placeholder 2"/>
          <p:cNvSpPr>
            <a:spLocks noGrp="1"/>
          </p:cNvSpPr>
          <p:nvPr>
            <p:ph idx="1"/>
          </p:nvPr>
        </p:nvSpPr>
        <p:spPr>
          <a:xfrm>
            <a:off x="927279" y="2060619"/>
            <a:ext cx="9787944" cy="3852759"/>
          </a:xfrm>
        </p:spPr>
        <p:txBody>
          <a:bodyPr>
            <a:normAutofit fontScale="92500"/>
          </a:bodyPr>
          <a:lstStyle/>
          <a:p>
            <a:pPr marL="0" indent="0">
              <a:buNone/>
            </a:pPr>
            <a:r>
              <a:rPr lang="tr-TR" dirty="0"/>
              <a:t>SAN </a:t>
            </a:r>
            <a:r>
              <a:rPr lang="tr-TR" dirty="0" smtClean="0"/>
              <a:t>’</a:t>
            </a:r>
            <a:r>
              <a:rPr lang="tr-TR" dirty="0" err="1" smtClean="0"/>
              <a:t>lar</a:t>
            </a:r>
            <a:r>
              <a:rPr lang="tr-TR" dirty="0" smtClean="0"/>
              <a:t> </a:t>
            </a:r>
            <a:r>
              <a:rPr lang="tr-TR" dirty="0"/>
              <a:t>verilere daha hızlı erişim ve daha fazla </a:t>
            </a:r>
            <a:r>
              <a:rPr lang="tr-TR" dirty="0" smtClean="0"/>
              <a:t>seçenek sunmaktadır</a:t>
            </a:r>
            <a:r>
              <a:rPr lang="tr-TR" dirty="0"/>
              <a:t>. Veri depolama ağları, her bir sunucunun veri depolama sistemi ile bir </a:t>
            </a:r>
            <a:r>
              <a:rPr lang="tr-TR" dirty="0" smtClean="0"/>
              <a:t>teyp yedekleme </a:t>
            </a:r>
            <a:r>
              <a:rPr lang="tr-TR" dirty="0"/>
              <a:t>kütüphanesi arasında yüksek hızlı ve doğrudan fiber kanal bağlantısı sağlayabilir.</a:t>
            </a:r>
          </a:p>
          <a:p>
            <a:pPr marL="0" indent="0">
              <a:buNone/>
            </a:pPr>
            <a:r>
              <a:rPr lang="tr-TR" dirty="0"/>
              <a:t>Bunun anlamı, yerel ağın, bundan böyle yedekleme ve geri yükleme sürecinde </a:t>
            </a:r>
            <a:r>
              <a:rPr lang="tr-TR" dirty="0" smtClean="0"/>
              <a:t>verileri taşımak </a:t>
            </a:r>
            <a:r>
              <a:rPr lang="tr-TR" dirty="0"/>
              <a:t>için kullanılmayacağı, böylece yerel ağ üzerindeki hizmetler ve kullanıcılar </a:t>
            </a:r>
            <a:r>
              <a:rPr lang="tr-TR" dirty="0" smtClean="0"/>
              <a:t>için performansın </a:t>
            </a:r>
            <a:r>
              <a:rPr lang="tr-TR" dirty="0"/>
              <a:t>arttırılmasıdır. Bu tür teyp depolama uygulaması, yerel ağdan bağımsız (</a:t>
            </a:r>
            <a:r>
              <a:rPr lang="tr-TR" dirty="0" err="1" smtClean="0"/>
              <a:t>LANfree</a:t>
            </a:r>
            <a:r>
              <a:rPr lang="tr-TR" dirty="0" smtClean="0"/>
              <a:t>) yedekleme </a:t>
            </a:r>
            <a:r>
              <a:rPr lang="tr-TR" dirty="0"/>
              <a:t>çözümü olarak anılmaktadır. Kısa zamanda fazla veri </a:t>
            </a:r>
            <a:r>
              <a:rPr lang="tr-TR" dirty="0" smtClean="0"/>
              <a:t>depolanmasını sağlamakta </a:t>
            </a:r>
            <a:r>
              <a:rPr lang="tr-TR" dirty="0"/>
              <a:t>ve merkezi bir yönetime olanak vermektedir.</a:t>
            </a:r>
          </a:p>
        </p:txBody>
      </p:sp>
    </p:spTree>
    <p:extLst>
      <p:ext uri="{BB962C8B-B14F-4D97-AF65-F5344CB8AC3E}">
        <p14:creationId xmlns:p14="http://schemas.microsoft.com/office/powerpoint/2010/main" val="1121631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3600" b="1" dirty="0" smtClean="0"/>
              <a:t>SAN (Storage </a:t>
            </a:r>
            <a:r>
              <a:rPr lang="tr-TR" sz="3600" b="1" dirty="0" err="1" smtClean="0"/>
              <a:t>Area</a:t>
            </a:r>
            <a:r>
              <a:rPr lang="tr-TR" sz="3600" b="1" dirty="0" smtClean="0"/>
              <a:t> Network – Yedekleme Alan Ağı)</a:t>
            </a:r>
            <a:endParaRPr lang="tr-TR" sz="3600" b="1" dirty="0"/>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3111" y="1825625"/>
            <a:ext cx="7485777" cy="4351338"/>
          </a:xfrm>
        </p:spPr>
      </p:pic>
    </p:spTree>
    <p:extLst>
      <p:ext uri="{BB962C8B-B14F-4D97-AF65-F5344CB8AC3E}">
        <p14:creationId xmlns:p14="http://schemas.microsoft.com/office/powerpoint/2010/main" val="179509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7840" y="365125"/>
            <a:ext cx="9585960" cy="1325563"/>
          </a:xfrm>
        </p:spPr>
        <p:txBody>
          <a:bodyPr>
            <a:normAutofit/>
          </a:bodyPr>
          <a:lstStyle/>
          <a:p>
            <a:pPr marL="514350" indent="-514350"/>
            <a:r>
              <a:rPr lang="tr-TR" sz="3600" b="1" dirty="0" smtClean="0"/>
              <a:t>VPN (</a:t>
            </a:r>
            <a:r>
              <a:rPr lang="tr-TR" sz="3600" b="1" dirty="0"/>
              <a:t>Virtual </a:t>
            </a:r>
            <a:r>
              <a:rPr lang="tr-TR" sz="3600" b="1" dirty="0" err="1"/>
              <a:t>Private</a:t>
            </a:r>
            <a:r>
              <a:rPr lang="tr-TR" sz="3600" b="1" dirty="0"/>
              <a:t> Network</a:t>
            </a:r>
            <a:r>
              <a:rPr lang="tr-TR" sz="3600" b="1" dirty="0" smtClean="0"/>
              <a:t>– Sanal Özel Ağ)</a:t>
            </a:r>
            <a:endParaRPr lang="tr-TR" sz="3600" b="1" dirty="0"/>
          </a:p>
        </p:txBody>
      </p:sp>
      <p:sp>
        <p:nvSpPr>
          <p:cNvPr id="3" name="İçerik Yer Tutucusu 2"/>
          <p:cNvSpPr>
            <a:spLocks noGrp="1"/>
          </p:cNvSpPr>
          <p:nvPr>
            <p:ph idx="1"/>
          </p:nvPr>
        </p:nvSpPr>
        <p:spPr/>
        <p:txBody>
          <a:bodyPr/>
          <a:lstStyle/>
          <a:p>
            <a:pPr marL="0" indent="0">
              <a:buNone/>
            </a:pPr>
            <a:r>
              <a:rPr lang="tr-TR" dirty="0"/>
              <a:t>Sanal ve özel ağlar (VPN - Virtual </a:t>
            </a:r>
            <a:r>
              <a:rPr lang="tr-TR" dirty="0" err="1"/>
              <a:t>Private</a:t>
            </a:r>
            <a:r>
              <a:rPr lang="tr-TR" dirty="0"/>
              <a:t> Network), yerel internet servis sağlayıcı </a:t>
            </a:r>
            <a:r>
              <a:rPr lang="tr-TR" dirty="0" smtClean="0"/>
              <a:t>ve kurumsal </a:t>
            </a:r>
            <a:r>
              <a:rPr lang="tr-TR" dirty="0"/>
              <a:t>yerel ağlar arasında güvenli bir tünel üzerinden veri iletimi gerçekleştirerek çalışır.</a:t>
            </a:r>
          </a:p>
          <a:p>
            <a:pPr marL="0" indent="0">
              <a:buNone/>
            </a:pPr>
            <a:r>
              <a:rPr lang="tr-TR" dirty="0"/>
              <a:t>VPN istemcisi, TCP/IP (tünel protokolleri) tabanlı sanal bir bağlantı noktasına sanal bir arama gerçekleştirir. </a:t>
            </a:r>
            <a:r>
              <a:rPr lang="tr-TR" dirty="0" smtClean="0"/>
              <a:t>Böylece internet </a:t>
            </a:r>
            <a:r>
              <a:rPr lang="tr-TR" dirty="0"/>
              <a:t>üzerinden bağlantı kurmak istediği kaynakla sanal </a:t>
            </a:r>
            <a:r>
              <a:rPr lang="tr-TR" dirty="0" smtClean="0"/>
              <a:t>bir </a:t>
            </a:r>
            <a:r>
              <a:rPr lang="tr-TR" dirty="0"/>
              <a:t>noktadan noktaya bağlantı kurar, kaynak ya da uzaktan erişime geçmek istediği sunucu kimlik bilgilerini kontrol eder ve doğruladıktan sonra VPN istemcisiyle uzaktan erişime geçtiği sunucuyla veri akışı gerçekleşir.</a:t>
            </a:r>
          </a:p>
          <a:p>
            <a:pPr marL="0" indent="0">
              <a:buNone/>
            </a:pPr>
            <a:endParaRPr lang="tr-TR" dirty="0"/>
          </a:p>
        </p:txBody>
      </p:sp>
    </p:spTree>
    <p:extLst>
      <p:ext uri="{BB962C8B-B14F-4D97-AF65-F5344CB8AC3E}">
        <p14:creationId xmlns:p14="http://schemas.microsoft.com/office/powerpoint/2010/main" val="1830298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1784</Words>
  <Application>Microsoft Office PowerPoint</Application>
  <PresentationFormat>Özel</PresentationFormat>
  <Paragraphs>145</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Theme</vt:lpstr>
      <vt:lpstr> Ağ Çeşitleri Ağ Cihazları</vt:lpstr>
      <vt:lpstr>Ağ Çeşitleri</vt:lpstr>
      <vt:lpstr>LAN (Local Area Network – Yerel Alan Ağı)</vt:lpstr>
      <vt:lpstr>WAN (Wide Area Network – Geniş Alan Ağı)</vt:lpstr>
      <vt:lpstr>MAN (Metropol Area Network – Metropol Alan Ağı)</vt:lpstr>
      <vt:lpstr>SAN (Storage Area Network – Yedekleme Alan Ağı)</vt:lpstr>
      <vt:lpstr>SAN (Storage Area Network – Yedekleme Alan Ağı)</vt:lpstr>
      <vt:lpstr>SAN (Storage Area Network – Yedekleme Alan Ağı)</vt:lpstr>
      <vt:lpstr>VPN (Virtual Private Network– Sanal Özel Ağ)</vt:lpstr>
      <vt:lpstr>Ağ Cihazları</vt:lpstr>
      <vt:lpstr>1- NIC (Network Interface Card – Ağ Kartı)</vt:lpstr>
      <vt:lpstr>Ethernet Kablo Teknolojileri</vt:lpstr>
      <vt:lpstr>2- HUB</vt:lpstr>
      <vt:lpstr>2- HUB</vt:lpstr>
      <vt:lpstr>3- SWITCH (Anahtar)</vt:lpstr>
      <vt:lpstr>3- SWITCH (Anahtar)</vt:lpstr>
      <vt:lpstr>4- ROUTER (Yönlendirici)</vt:lpstr>
      <vt:lpstr>4- ROUTER (Yönlendirici)</vt:lpstr>
      <vt:lpstr>5- FIREWALL </vt:lpstr>
      <vt:lpstr>5- FIREWALL </vt:lpstr>
      <vt:lpstr>6- ACCESS POINT </vt:lpstr>
      <vt:lpstr>6- ACCESS POINT </vt:lpstr>
      <vt:lpstr>6- ACCESS POINT </vt:lpstr>
      <vt:lpstr>7- ACCESS POINT CONTROLLER </vt:lpstr>
      <vt:lpstr>7- ACCESS POINT CONTROLLER </vt:lpstr>
      <vt:lpstr>8- MODEM </vt:lpstr>
      <vt:lpstr>Dial-Up Modem</vt:lpstr>
      <vt:lpstr>Internal ve External Modeml</vt:lpstr>
      <vt:lpstr>ADSL (Asymetric Digital Subscriber Line–Asimetrik Sayısal Abone Hattı)</vt:lpstr>
      <vt:lpstr>Bağlantı Şekillerine Göre ADSL Modemler</vt:lpstr>
      <vt:lpstr>Intranet / Extranet (İç Ağ / Dış Ağ)</vt:lpstr>
      <vt:lpstr>Bant Genişliği (Bandwidth)</vt:lpstr>
      <vt:lpstr>ISP (Internet Service Provider) – İSS (İnternet Servis Sağlayıcı)</vt:lpstr>
      <vt:lpstr>ISP Hizmetleri</vt:lpstr>
      <vt:lpstr>ISP Hizmetleri – Co Location</vt:lpstr>
      <vt:lpstr>ISP Hizmetleri – Dedicated Sunucu</vt:lpstr>
      <vt:lpstr>ISP Hizmetleri – VoIP (Voice Over Internet Protocol)</vt:lpstr>
      <vt:lpstr>Teşekkürler…</vt:lpstr>
    </vt:vector>
  </TitlesOfParts>
  <Manager>www.aliosmangokcan.com</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dc:title>
  <dc:creator>Uzem PC</dc:creator>
  <cp:lastModifiedBy>tmyo312</cp:lastModifiedBy>
  <cp:revision>40</cp:revision>
  <dcterms:created xsi:type="dcterms:W3CDTF">2016-09-07T14:12:43Z</dcterms:created>
  <dcterms:modified xsi:type="dcterms:W3CDTF">2016-12-26T15:15:53Z</dcterms:modified>
</cp:coreProperties>
</file>