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792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3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46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46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1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4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59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57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04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79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60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33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53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Network ve Kablo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 Dersi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82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8981440" cy="1325563"/>
          </a:xfrm>
        </p:spPr>
        <p:txBody>
          <a:bodyPr>
            <a:normAutofit/>
          </a:bodyPr>
          <a:lstStyle/>
          <a:p>
            <a:r>
              <a:rPr lang="tr-TR" sz="3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2-</a:t>
            </a:r>
            <a:r>
              <a:rPr lang="tr-TR" sz="3400" b="1" dirty="0">
                <a:latin typeface="Palatino Linotype" panose="02040502050505030304" pitchFamily="18" charset="0"/>
              </a:rPr>
              <a:t> ÇİFT BÜKÜMLÜ KABLO (</a:t>
            </a:r>
            <a:r>
              <a:rPr lang="tr-TR" sz="3400" b="1" dirty="0" err="1">
                <a:latin typeface="Palatino Linotype" panose="02040502050505030304" pitchFamily="18" charset="0"/>
              </a:rPr>
              <a:t>Twisted</a:t>
            </a:r>
            <a:r>
              <a:rPr lang="tr-TR" sz="3400" b="1" dirty="0">
                <a:latin typeface="Palatino Linotype" panose="02040502050505030304" pitchFamily="18" charset="0"/>
              </a:rPr>
              <a:t> </a:t>
            </a:r>
            <a:r>
              <a:rPr lang="tr-TR" sz="3400" b="1" dirty="0" err="1">
                <a:latin typeface="Palatino Linotype" panose="02040502050505030304" pitchFamily="18" charset="0"/>
              </a:rPr>
              <a:t>Pair</a:t>
            </a:r>
            <a:r>
              <a:rPr lang="tr-TR" sz="3400" b="1" dirty="0">
                <a:latin typeface="Palatino Linotype" panose="0204050205050503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3544"/>
            <a:ext cx="9509760" cy="44532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600" dirty="0" smtClean="0">
                <a:latin typeface="Palatino Linotype" panose="02040502050505030304" pitchFamily="18" charset="0"/>
              </a:rPr>
              <a:t>Bükümlü </a:t>
            </a:r>
            <a:r>
              <a:rPr lang="tr-TR" sz="1600" dirty="0">
                <a:latin typeface="Palatino Linotype" panose="02040502050505030304" pitchFamily="18" charset="0"/>
              </a:rPr>
              <a:t>çift kablo telefon sistemlerinde de kullanılır. Bu tür kablolarda </a:t>
            </a:r>
            <a:r>
              <a:rPr lang="tr-TR" sz="1600" dirty="0" smtClean="0">
                <a:latin typeface="Palatino Linotype" panose="02040502050505030304" pitchFamily="18" charset="0"/>
              </a:rPr>
              <a:t>çıplak kabloların </a:t>
            </a:r>
            <a:r>
              <a:rPr lang="tr-TR" sz="1600" dirty="0">
                <a:latin typeface="Palatino Linotype" panose="02040502050505030304" pitchFamily="18" charset="0"/>
              </a:rPr>
              <a:t>her biri bir yalıtım malzemesi (örneğin plastik) ile giydirilir ve kablolar </a:t>
            </a:r>
            <a:r>
              <a:rPr lang="tr-TR" sz="1600" dirty="0" smtClean="0">
                <a:latin typeface="Palatino Linotype" panose="02040502050505030304" pitchFamily="18" charset="0"/>
              </a:rPr>
              <a:t>çiftler halinde </a:t>
            </a:r>
            <a:r>
              <a:rPr lang="tr-TR" sz="1600" dirty="0">
                <a:latin typeface="Palatino Linotype" panose="02040502050505030304" pitchFamily="18" charset="0"/>
              </a:rPr>
              <a:t>birbirine bükülür.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600" dirty="0">
                <a:latin typeface="Palatino Linotype" panose="02040502050505030304" pitchFamily="18" charset="0"/>
              </a:rPr>
              <a:t>Bu şekildeki basit bükümler,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1600" dirty="0" smtClean="0">
                <a:latin typeface="Palatino Linotype" panose="02040502050505030304" pitchFamily="18" charset="0"/>
              </a:rPr>
              <a:t>Çıplak </a:t>
            </a:r>
            <a:r>
              <a:rPr lang="tr-TR" sz="1600" dirty="0">
                <a:latin typeface="Palatino Linotype" panose="02040502050505030304" pitchFamily="18" charset="0"/>
              </a:rPr>
              <a:t>kablonun ürettiği elektromanyetik alanın etkisini sınırlayıp </a:t>
            </a:r>
            <a:r>
              <a:rPr lang="tr-TR" sz="1600" dirty="0" smtClean="0">
                <a:latin typeface="Palatino Linotype" panose="02040502050505030304" pitchFamily="18" charset="0"/>
              </a:rPr>
              <a:t>diğer kablolarda </a:t>
            </a:r>
            <a:r>
              <a:rPr lang="tr-TR" sz="1600" dirty="0">
                <a:latin typeface="Palatino Linotype" panose="02040502050505030304" pitchFamily="18" charset="0"/>
              </a:rPr>
              <a:t>parazit oluşumunu </a:t>
            </a:r>
            <a:r>
              <a:rPr lang="tr-TR" sz="1600" dirty="0" smtClean="0">
                <a:latin typeface="Palatino Linotype" panose="02040502050505030304" pitchFamily="18" charset="0"/>
              </a:rPr>
              <a:t>önler,</a:t>
            </a:r>
            <a:endParaRPr lang="tr-TR" sz="1600" dirty="0">
              <a:latin typeface="Palatino Linotype" panose="0204050205050503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tr-TR" sz="1600" dirty="0" smtClean="0">
                <a:latin typeface="Palatino Linotype" panose="02040502050505030304" pitchFamily="18" charset="0"/>
              </a:rPr>
              <a:t>Kablo </a:t>
            </a:r>
            <a:r>
              <a:rPr lang="tr-TR" sz="1600" dirty="0">
                <a:latin typeface="Palatino Linotype" panose="02040502050505030304" pitchFamily="18" charset="0"/>
              </a:rPr>
              <a:t>çiftini elektromanyetik alanın etkisine karşı daha az duyarlı yapıp </a:t>
            </a:r>
            <a:r>
              <a:rPr lang="tr-TR" sz="1600" dirty="0" smtClean="0">
                <a:latin typeface="Palatino Linotype" panose="02040502050505030304" pitchFamily="18" charset="0"/>
              </a:rPr>
              <a:t>diğer kablolardan </a:t>
            </a:r>
            <a:r>
              <a:rPr lang="tr-TR" sz="1600" dirty="0">
                <a:latin typeface="Palatino Linotype" panose="02040502050505030304" pitchFamily="18" charset="0"/>
              </a:rPr>
              <a:t>kaynaklanan paraziti </a:t>
            </a:r>
            <a:r>
              <a:rPr lang="tr-TR" sz="1600" dirty="0" smtClean="0">
                <a:latin typeface="Palatino Linotype" panose="02040502050505030304" pitchFamily="18" charset="0"/>
              </a:rPr>
              <a:t>önler</a:t>
            </a:r>
          </a:p>
          <a:p>
            <a:pPr marL="0" indent="0">
              <a:lnSpc>
                <a:spcPct val="120000"/>
              </a:lnSpc>
              <a:buNone/>
            </a:pPr>
            <a:endParaRPr lang="tr-TR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5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8981440" cy="1325563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latin typeface="Palatino Linotype" panose="02040502050505030304" pitchFamily="18" charset="0"/>
              </a:rPr>
              <a:t>ÇİFT BÜKÜMLÜ KABLO ÇEŞİTLERİ</a:t>
            </a:r>
            <a:endParaRPr lang="tr-TR" sz="3200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649" y="1693544"/>
            <a:ext cx="9381507" cy="44532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600" dirty="0" smtClean="0">
                <a:latin typeface="Palatino Linotype" panose="02040502050505030304" pitchFamily="18" charset="0"/>
              </a:rPr>
              <a:t>Bükümlü </a:t>
            </a:r>
            <a:r>
              <a:rPr lang="tr-TR" sz="1600" dirty="0">
                <a:latin typeface="Palatino Linotype" panose="02040502050505030304" pitchFamily="18" charset="0"/>
              </a:rPr>
              <a:t>çift kablonun metal koruyucu ile sarılmış haline Korumalı </a:t>
            </a:r>
            <a:r>
              <a:rPr lang="tr-TR" sz="1600" dirty="0" smtClean="0">
                <a:latin typeface="Palatino Linotype" panose="02040502050505030304" pitchFamily="18" charset="0"/>
              </a:rPr>
              <a:t>Çift Bükümlü Kablo </a:t>
            </a:r>
            <a:r>
              <a:rPr lang="tr-TR" sz="1600" dirty="0">
                <a:latin typeface="Palatino Linotype" panose="02040502050505030304" pitchFamily="18" charset="0"/>
              </a:rPr>
              <a:t>denir. İzole edilmiş bükümlü çiftlerin etrafına sarılmış metal koruyucu ile, </a:t>
            </a:r>
            <a:r>
              <a:rPr lang="tr-TR" sz="1600" dirty="0" smtClean="0">
                <a:latin typeface="Palatino Linotype" panose="02040502050505030304" pitchFamily="18" charset="0"/>
              </a:rPr>
              <a:t>kablo elektromanyetik </a:t>
            </a:r>
            <a:r>
              <a:rPr lang="tr-TR" sz="1600" dirty="0">
                <a:latin typeface="Palatino Linotype" panose="02040502050505030304" pitchFamily="18" charset="0"/>
              </a:rPr>
              <a:t>alandan daha iyi korunmakta ve verilerin daha uzun mesafelere </a:t>
            </a:r>
            <a:r>
              <a:rPr lang="tr-TR" sz="1600" dirty="0" smtClean="0">
                <a:latin typeface="Palatino Linotype" panose="02040502050505030304" pitchFamily="18" charset="0"/>
              </a:rPr>
              <a:t>iletilmesine olanak </a:t>
            </a:r>
            <a:r>
              <a:rPr lang="tr-TR" sz="1600" dirty="0">
                <a:latin typeface="Palatino Linotype" panose="02040502050505030304" pitchFamily="18" charset="0"/>
              </a:rPr>
              <a:t>sağlamaktadır</a:t>
            </a:r>
            <a:r>
              <a:rPr lang="tr-TR" sz="1600" dirty="0" smtClean="0">
                <a:latin typeface="Palatino Linotype" panose="0204050205050503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tr-TR" sz="16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600" dirty="0" smtClean="0">
                <a:latin typeface="Palatino Linotype" panose="02040502050505030304" pitchFamily="18" charset="0"/>
              </a:rPr>
              <a:t>İki çeşittir: </a:t>
            </a:r>
          </a:p>
          <a:p>
            <a:pPr marL="342900" indent="-342900">
              <a:lnSpc>
                <a:spcPct val="120000"/>
              </a:lnSpc>
              <a:buAutoNum type="alphaLcParenR"/>
            </a:pPr>
            <a:r>
              <a:rPr lang="tr-TR" sz="1600" dirty="0" smtClean="0">
                <a:latin typeface="Palatino Linotype" panose="02040502050505030304" pitchFamily="18" charset="0"/>
              </a:rPr>
              <a:t>STP </a:t>
            </a:r>
            <a:r>
              <a:rPr lang="tr-TR" sz="1600" dirty="0">
                <a:latin typeface="Palatino Linotype" panose="02040502050505030304" pitchFamily="18" charset="0"/>
              </a:rPr>
              <a:t>Kablo </a:t>
            </a:r>
            <a:r>
              <a:rPr lang="tr-TR" sz="1600" dirty="0" smtClean="0">
                <a:latin typeface="Palatino Linotype" panose="02040502050505030304" pitchFamily="18" charset="0"/>
              </a:rPr>
              <a:t>- Korunmalı </a:t>
            </a:r>
            <a:r>
              <a:rPr lang="tr-TR" sz="1600" dirty="0">
                <a:latin typeface="Palatino Linotype" panose="02040502050505030304" pitchFamily="18" charset="0"/>
              </a:rPr>
              <a:t>Çift Bükümlü </a:t>
            </a:r>
            <a:r>
              <a:rPr lang="tr-TR" sz="1600" dirty="0" smtClean="0">
                <a:latin typeface="Palatino Linotype" panose="02040502050505030304" pitchFamily="18" charset="0"/>
              </a:rPr>
              <a:t>Kablo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600" dirty="0">
                <a:latin typeface="Palatino Linotype" panose="02040502050505030304" pitchFamily="18" charset="0"/>
              </a:rPr>
              <a:t> </a:t>
            </a:r>
            <a:r>
              <a:rPr lang="tr-TR" sz="1600" dirty="0" smtClean="0">
                <a:latin typeface="Palatino Linotype" panose="02040502050505030304" pitchFamily="18" charset="0"/>
              </a:rPr>
              <a:t>        (</a:t>
            </a:r>
            <a:r>
              <a:rPr lang="tr-TR" sz="1600" dirty="0" err="1" smtClean="0">
                <a:latin typeface="Palatino Linotype" panose="02040502050505030304" pitchFamily="18" charset="0"/>
              </a:rPr>
              <a:t>Shielded</a:t>
            </a:r>
            <a:r>
              <a:rPr lang="tr-TR" sz="1600" dirty="0" smtClean="0">
                <a:latin typeface="Palatino Linotype" panose="02040502050505030304" pitchFamily="18" charset="0"/>
              </a:rPr>
              <a:t> </a:t>
            </a:r>
            <a:r>
              <a:rPr lang="tr-TR" sz="1600" dirty="0" err="1">
                <a:latin typeface="Palatino Linotype" panose="02040502050505030304" pitchFamily="18" charset="0"/>
              </a:rPr>
              <a:t>Twisted</a:t>
            </a:r>
            <a:r>
              <a:rPr lang="tr-TR" sz="1600" dirty="0">
                <a:latin typeface="Palatino Linotype" panose="02040502050505030304" pitchFamily="18" charset="0"/>
              </a:rPr>
              <a:t> </a:t>
            </a:r>
            <a:r>
              <a:rPr lang="tr-TR" sz="1600" dirty="0" err="1" smtClean="0">
                <a:latin typeface="Palatino Linotype" panose="02040502050505030304" pitchFamily="18" charset="0"/>
              </a:rPr>
              <a:t>Pair</a:t>
            </a:r>
            <a:r>
              <a:rPr lang="tr-TR" sz="1600" dirty="0" smtClean="0">
                <a:latin typeface="Palatino Linotype" panose="02040502050505030304" pitchFamily="18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600" dirty="0" smtClean="0">
                <a:latin typeface="Palatino Linotype" panose="02040502050505030304" pitchFamily="18" charset="0"/>
              </a:rPr>
              <a:t>b)    UTP </a:t>
            </a:r>
            <a:r>
              <a:rPr lang="tr-TR" sz="1600" dirty="0">
                <a:latin typeface="Palatino Linotype" panose="02040502050505030304" pitchFamily="18" charset="0"/>
              </a:rPr>
              <a:t>Kablo </a:t>
            </a:r>
            <a:r>
              <a:rPr lang="tr-TR" sz="1600" dirty="0" smtClean="0">
                <a:latin typeface="Palatino Linotype" panose="02040502050505030304" pitchFamily="18" charset="0"/>
              </a:rPr>
              <a:t>- Korunmasız </a:t>
            </a:r>
            <a:r>
              <a:rPr lang="tr-TR" sz="1600" dirty="0">
                <a:latin typeface="Palatino Linotype" panose="02040502050505030304" pitchFamily="18" charset="0"/>
              </a:rPr>
              <a:t>Çift Bükümlü Kablo </a:t>
            </a:r>
            <a:r>
              <a:rPr lang="tr-TR" sz="1600" dirty="0" smtClean="0">
                <a:latin typeface="Palatino Linotype" panose="0204050205050503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600" dirty="0">
                <a:latin typeface="Palatino Linotype" panose="02040502050505030304" pitchFamily="18" charset="0"/>
              </a:rPr>
              <a:t> </a:t>
            </a:r>
            <a:r>
              <a:rPr lang="tr-TR" sz="1600" dirty="0" smtClean="0">
                <a:latin typeface="Palatino Linotype" panose="02040502050505030304" pitchFamily="18" charset="0"/>
              </a:rPr>
              <a:t>        (</a:t>
            </a:r>
            <a:r>
              <a:rPr lang="tr-TR" sz="1600" dirty="0" err="1" smtClean="0">
                <a:latin typeface="Palatino Linotype" panose="02040502050505030304" pitchFamily="18" charset="0"/>
              </a:rPr>
              <a:t>Unshielded</a:t>
            </a:r>
            <a:r>
              <a:rPr lang="tr-TR" sz="1600" dirty="0" smtClean="0">
                <a:latin typeface="Palatino Linotype" panose="02040502050505030304" pitchFamily="18" charset="0"/>
              </a:rPr>
              <a:t> </a:t>
            </a:r>
            <a:r>
              <a:rPr lang="tr-TR" sz="1600" dirty="0" err="1">
                <a:latin typeface="Palatino Linotype" panose="02040502050505030304" pitchFamily="18" charset="0"/>
              </a:rPr>
              <a:t>Twisted</a:t>
            </a:r>
            <a:r>
              <a:rPr lang="tr-TR" sz="1600" dirty="0">
                <a:latin typeface="Palatino Linotype" panose="02040502050505030304" pitchFamily="18" charset="0"/>
              </a:rPr>
              <a:t> </a:t>
            </a:r>
            <a:r>
              <a:rPr lang="tr-TR" sz="1600" dirty="0" err="1">
                <a:latin typeface="Palatino Linotype" panose="02040502050505030304" pitchFamily="18" charset="0"/>
              </a:rPr>
              <a:t>Pair</a:t>
            </a:r>
            <a:r>
              <a:rPr lang="tr-TR" sz="1600" dirty="0" smtClean="0">
                <a:latin typeface="Palatino Linotype" panose="02040502050505030304" pitchFamily="18" charset="0"/>
              </a:rPr>
              <a:t>)</a:t>
            </a:r>
          </a:p>
          <a:p>
            <a:pPr marL="342900" indent="-342900">
              <a:lnSpc>
                <a:spcPct val="120000"/>
              </a:lnSpc>
              <a:buAutoNum type="alphaLcParenR"/>
            </a:pPr>
            <a:endParaRPr lang="tr-TR" sz="1600" dirty="0" smtClean="0">
              <a:latin typeface="Palatino Linotype" panose="02040502050505030304" pitchFamily="18" charset="0"/>
            </a:endParaRPr>
          </a:p>
        </p:txBody>
      </p:sp>
      <p:pic>
        <p:nvPicPr>
          <p:cNvPr id="8194" name="Picture 2" descr="C:\Users\tmyo312\Desktop\ağ temelleri\cat4-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523" y="2838204"/>
            <a:ext cx="6235385" cy="294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9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8981440" cy="132556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</a:pPr>
            <a:r>
              <a:rPr lang="tr-TR" sz="3200" b="1" dirty="0" smtClean="0">
                <a:latin typeface="Palatino Linotype" panose="02040502050505030304" pitchFamily="18" charset="0"/>
              </a:rPr>
              <a:t>STP ve UTP Kablo</a:t>
            </a:r>
            <a:endParaRPr lang="tr-TR" sz="3200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649" y="1693544"/>
            <a:ext cx="9381507" cy="4453256"/>
          </a:xfrm>
        </p:spPr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AutoNum type="alphaLcParenR"/>
            </a:pPr>
            <a:r>
              <a:rPr lang="tr-TR" sz="1600" b="1" dirty="0">
                <a:latin typeface="Palatino Linotype" panose="02040502050505030304" pitchFamily="18" charset="0"/>
              </a:rPr>
              <a:t>STP Kablo - </a:t>
            </a:r>
            <a:r>
              <a:rPr lang="tr-TR" sz="1600" b="1" dirty="0" err="1" smtClean="0">
                <a:latin typeface="Palatino Linotype" panose="02040502050505030304" pitchFamily="18" charset="0"/>
              </a:rPr>
              <a:t>Shielded</a:t>
            </a:r>
            <a:r>
              <a:rPr lang="tr-TR" sz="1600" b="1" dirty="0" smtClean="0">
                <a:latin typeface="Palatino Linotype" panose="02040502050505030304" pitchFamily="18" charset="0"/>
              </a:rPr>
              <a:t> </a:t>
            </a:r>
            <a:r>
              <a:rPr lang="tr-TR" sz="1600" b="1" dirty="0" err="1">
                <a:latin typeface="Palatino Linotype" panose="02040502050505030304" pitchFamily="18" charset="0"/>
              </a:rPr>
              <a:t>Twisted</a:t>
            </a:r>
            <a:r>
              <a:rPr lang="tr-TR" sz="1600" b="1" dirty="0">
                <a:latin typeface="Palatino Linotype" panose="02040502050505030304" pitchFamily="18" charset="0"/>
              </a:rPr>
              <a:t> </a:t>
            </a:r>
            <a:r>
              <a:rPr lang="tr-TR" sz="1600" b="1" dirty="0" err="1" smtClean="0">
                <a:latin typeface="Palatino Linotype" panose="02040502050505030304" pitchFamily="18" charset="0"/>
              </a:rPr>
              <a:t>Pair</a:t>
            </a:r>
            <a:r>
              <a:rPr lang="tr-TR" sz="1600" b="1" dirty="0" smtClean="0">
                <a:latin typeface="Palatino Linotype" panose="02040502050505030304" pitchFamily="18" charset="0"/>
              </a:rPr>
              <a:t> : </a:t>
            </a:r>
            <a:r>
              <a:rPr lang="tr-TR" sz="1600" dirty="0" smtClean="0">
                <a:latin typeface="Palatino Linotype" panose="02040502050505030304" pitchFamily="18" charset="0"/>
              </a:rPr>
              <a:t>Bu </a:t>
            </a:r>
            <a:r>
              <a:rPr lang="tr-TR" sz="1600" dirty="0">
                <a:latin typeface="Palatino Linotype" panose="02040502050505030304" pitchFamily="18" charset="0"/>
              </a:rPr>
              <a:t>tip kabloda dolanmış tel çiftleri </a:t>
            </a:r>
            <a:r>
              <a:rPr lang="tr-TR" sz="1600" dirty="0" err="1">
                <a:latin typeface="Palatino Linotype" panose="02040502050505030304" pitchFamily="18" charset="0"/>
              </a:rPr>
              <a:t>koaksiyel</a:t>
            </a:r>
            <a:r>
              <a:rPr lang="tr-TR" sz="1600" dirty="0">
                <a:latin typeface="Palatino Linotype" panose="02040502050505030304" pitchFamily="18" charset="0"/>
              </a:rPr>
              <a:t> kabloda olduğu gibi metal bir </a:t>
            </a:r>
            <a:r>
              <a:rPr lang="tr-TR" sz="1600" dirty="0" smtClean="0">
                <a:latin typeface="Palatino Linotype" panose="02040502050505030304" pitchFamily="18" charset="0"/>
              </a:rPr>
              <a:t>zırh (lifler</a:t>
            </a:r>
            <a:r>
              <a:rPr lang="tr-TR" sz="1600" dirty="0">
                <a:latin typeface="Palatino Linotype" panose="02040502050505030304" pitchFamily="18" charset="0"/>
              </a:rPr>
              <a:t>) ile kaplıdır. Dışarıdan gelen her türlü gürültüye karşı korumalı bir kablo çeşididir</a:t>
            </a:r>
            <a:r>
              <a:rPr lang="tr-TR" sz="1600" dirty="0" smtClean="0">
                <a:latin typeface="Palatino Linotype" panose="02040502050505030304" pitchFamily="18" charset="0"/>
              </a:rPr>
              <a:t>.</a:t>
            </a:r>
            <a:endParaRPr lang="tr-TR" sz="16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600" dirty="0">
                <a:latin typeface="Palatino Linotype" panose="02040502050505030304" pitchFamily="18" charset="0"/>
              </a:rPr>
              <a:t>TP kablolar ilk kullanılmaya başlandığı dönemlerde (belki de </a:t>
            </a:r>
            <a:r>
              <a:rPr lang="tr-TR" sz="1600" dirty="0" err="1">
                <a:latin typeface="Palatino Linotype" panose="02040502050505030304" pitchFamily="18" charset="0"/>
              </a:rPr>
              <a:t>koaksiyelden</a:t>
            </a:r>
            <a:r>
              <a:rPr lang="tr-TR" sz="1600" dirty="0">
                <a:latin typeface="Palatino Linotype" panose="02040502050505030304" pitchFamily="18" charset="0"/>
              </a:rPr>
              <a:t> </a:t>
            </a:r>
            <a:r>
              <a:rPr lang="tr-TR" sz="1600" dirty="0" smtClean="0">
                <a:latin typeface="Palatino Linotype" panose="02040502050505030304" pitchFamily="18" charset="0"/>
              </a:rPr>
              <a:t>geçiş aşamasında</a:t>
            </a:r>
            <a:r>
              <a:rPr lang="tr-TR" sz="1600" dirty="0">
                <a:latin typeface="Palatino Linotype" panose="02040502050505030304" pitchFamily="18" charset="0"/>
              </a:rPr>
              <a:t>) STP kablo çok güvenli kabul edilmiştir. En dıştaki metal </a:t>
            </a:r>
            <a:r>
              <a:rPr lang="tr-TR" sz="1600" dirty="0" err="1" smtClean="0">
                <a:latin typeface="Palatino Linotype" panose="02040502050505030304" pitchFamily="18" charset="0"/>
              </a:rPr>
              <a:t>zırh'ın</a:t>
            </a:r>
            <a:r>
              <a:rPr lang="tr-TR" sz="1600" dirty="0" smtClean="0">
                <a:latin typeface="Palatino Linotype" panose="02040502050505030304" pitchFamily="18" charset="0"/>
              </a:rPr>
              <a:t> elektromanyetik </a:t>
            </a:r>
            <a:r>
              <a:rPr lang="tr-TR" sz="1600" dirty="0">
                <a:latin typeface="Palatino Linotype" panose="02040502050505030304" pitchFamily="18" charset="0"/>
              </a:rPr>
              <a:t>alanlardan geçerken kablo içindeki sinyalin bozulmasına mani </a:t>
            </a:r>
            <a:r>
              <a:rPr lang="tr-TR" sz="1600" dirty="0" smtClean="0">
                <a:latin typeface="Palatino Linotype" panose="02040502050505030304" pitchFamily="18" charset="0"/>
              </a:rPr>
              <a:t>olması beklenir</a:t>
            </a:r>
            <a:r>
              <a:rPr lang="tr-TR" sz="1600" dirty="0">
                <a:latin typeface="Palatino Linotype" panose="02040502050505030304" pitchFamily="18" charset="0"/>
              </a:rPr>
              <a:t>. Ancak STP ilk dönemlerde pahalı olmasıyla yaygınlaşamamıştır</a:t>
            </a:r>
            <a:r>
              <a:rPr lang="tr-TR" sz="1600" dirty="0" smtClean="0">
                <a:latin typeface="Palatino Linotype" panose="0204050205050503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600" b="1" dirty="0">
                <a:latin typeface="Palatino Linotype" panose="02040502050505030304" pitchFamily="18" charset="0"/>
              </a:rPr>
              <a:t>b) UTP Kablo - </a:t>
            </a:r>
            <a:r>
              <a:rPr lang="tr-TR" sz="1600" b="1" dirty="0" err="1">
                <a:latin typeface="Palatino Linotype" panose="02040502050505030304" pitchFamily="18" charset="0"/>
              </a:rPr>
              <a:t>Unshielded</a:t>
            </a:r>
            <a:r>
              <a:rPr lang="tr-TR" sz="1600" b="1" dirty="0">
                <a:latin typeface="Palatino Linotype" panose="02040502050505030304" pitchFamily="18" charset="0"/>
              </a:rPr>
              <a:t> </a:t>
            </a:r>
            <a:r>
              <a:rPr lang="tr-TR" sz="1600" b="1" dirty="0" err="1">
                <a:latin typeface="Palatino Linotype" panose="02040502050505030304" pitchFamily="18" charset="0"/>
              </a:rPr>
              <a:t>Twisted</a:t>
            </a:r>
            <a:r>
              <a:rPr lang="tr-TR" sz="1600" b="1" dirty="0">
                <a:latin typeface="Palatino Linotype" panose="02040502050505030304" pitchFamily="18" charset="0"/>
              </a:rPr>
              <a:t> </a:t>
            </a:r>
            <a:r>
              <a:rPr lang="tr-TR" sz="1600" b="1" dirty="0" err="1">
                <a:latin typeface="Palatino Linotype" panose="02040502050505030304" pitchFamily="18" charset="0"/>
              </a:rPr>
              <a:t>Pair</a:t>
            </a:r>
            <a:r>
              <a:rPr lang="tr-TR" sz="1600" b="1" dirty="0">
                <a:latin typeface="Palatino Linotype" panose="02040502050505030304" pitchFamily="18" charset="0"/>
              </a:rPr>
              <a:t>: </a:t>
            </a:r>
            <a:r>
              <a:rPr lang="tr-TR" sz="1600" dirty="0">
                <a:latin typeface="Palatino Linotype" panose="02040502050505030304" pitchFamily="18" charset="0"/>
              </a:rPr>
              <a:t>Yapısı </a:t>
            </a:r>
            <a:r>
              <a:rPr lang="tr-TR" sz="1600" dirty="0" err="1">
                <a:latin typeface="Palatino Linotype" panose="02040502050505030304" pitchFamily="18" charset="0"/>
              </a:rPr>
              <a:t>koaksiyel</a:t>
            </a:r>
            <a:r>
              <a:rPr lang="tr-TR" sz="1600" dirty="0">
                <a:latin typeface="Palatino Linotype" panose="02040502050505030304" pitchFamily="18" charset="0"/>
              </a:rPr>
              <a:t> kabloya göre oldukça basit olan bakır </a:t>
            </a:r>
            <a:r>
              <a:rPr lang="tr-TR" sz="1600" dirty="0" smtClean="0">
                <a:latin typeface="Palatino Linotype" panose="02040502050505030304" pitchFamily="18" charset="0"/>
              </a:rPr>
              <a:t>     kablo </a:t>
            </a:r>
            <a:r>
              <a:rPr lang="tr-TR" sz="1600" dirty="0" err="1">
                <a:latin typeface="Palatino Linotype" panose="02040502050505030304" pitchFamily="18" charset="0"/>
              </a:rPr>
              <a:t>çeşitidir</a:t>
            </a:r>
            <a:r>
              <a:rPr lang="tr-TR" sz="1600" dirty="0">
                <a:latin typeface="Palatino Linotype" panose="02040502050505030304" pitchFamily="18" charset="0"/>
              </a:rPr>
              <a:t>. İçerisinde 4 </a:t>
            </a:r>
            <a:r>
              <a:rPr lang="tr-TR" sz="1600" dirty="0" smtClean="0">
                <a:latin typeface="Palatino Linotype" panose="02040502050505030304" pitchFamily="18" charset="0"/>
              </a:rPr>
              <a:t>çift bakır </a:t>
            </a:r>
            <a:r>
              <a:rPr lang="tr-TR" sz="1600" dirty="0">
                <a:latin typeface="Palatino Linotype" panose="02040502050505030304" pitchFamily="18" charset="0"/>
              </a:rPr>
              <a:t>kablo bulunur. Kabloların birbirleri üzerindeki elektromanyetik etkisini azaltmak </a:t>
            </a:r>
            <a:r>
              <a:rPr lang="tr-TR" sz="1600" dirty="0" smtClean="0">
                <a:latin typeface="Palatino Linotype" panose="02040502050505030304" pitchFamily="18" charset="0"/>
              </a:rPr>
              <a:t>için, bakır </a:t>
            </a:r>
            <a:r>
              <a:rPr lang="tr-TR" sz="1600" dirty="0">
                <a:latin typeface="Palatino Linotype" panose="02040502050505030304" pitchFamily="18" charset="0"/>
              </a:rPr>
              <a:t>kablolar ikişer ikişer sarılı durumdadırlar. Çevresinin küçük olmasından dolayı </a:t>
            </a:r>
            <a:r>
              <a:rPr lang="tr-TR" sz="1600" dirty="0" smtClean="0">
                <a:latin typeface="Palatino Linotype" panose="02040502050505030304" pitchFamily="18" charset="0"/>
              </a:rPr>
              <a:t>kablo kanallarında </a:t>
            </a:r>
            <a:r>
              <a:rPr lang="tr-TR" sz="1600" dirty="0">
                <a:latin typeface="Palatino Linotype" panose="02040502050505030304" pitchFamily="18" charset="0"/>
              </a:rPr>
              <a:t>daha az yer kaplamakta ve büyük ağ kurulumlarında çok avantaj sağlamaktadır.</a:t>
            </a:r>
          </a:p>
          <a:p>
            <a:pPr marL="0" indent="0">
              <a:lnSpc>
                <a:spcPct val="120000"/>
              </a:lnSpc>
              <a:buNone/>
            </a:pPr>
            <a:endParaRPr lang="tr-TR" sz="1600" dirty="0" smtClean="0">
              <a:latin typeface="Palatino Linotype" panose="020405020505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tr-TR" sz="16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tr-TR" sz="1600" dirty="0" smtClean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9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8981440" cy="132556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</a:pPr>
            <a:r>
              <a:rPr lang="tr-TR" sz="3200" b="1" dirty="0" smtClean="0">
                <a:latin typeface="Palatino Linotype" panose="02040502050505030304" pitchFamily="18" charset="0"/>
              </a:rPr>
              <a:t>UTP Kablo Kategorileri</a:t>
            </a:r>
            <a:endParaRPr lang="tr-TR" sz="3200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649" y="1693544"/>
            <a:ext cx="9381507" cy="44532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600" dirty="0">
                <a:latin typeface="Palatino Linotype" panose="02040502050505030304" pitchFamily="18" charset="0"/>
              </a:rPr>
              <a:t>UTP kablolar, belirli bir mesafe için üzerinden geçirebilecekleri veri miktarına </a:t>
            </a:r>
            <a:r>
              <a:rPr lang="tr-TR" sz="1600" dirty="0" smtClean="0">
                <a:latin typeface="Palatino Linotype" panose="02040502050505030304" pitchFamily="18" charset="0"/>
              </a:rPr>
              <a:t>göre kategorilere </a:t>
            </a:r>
            <a:r>
              <a:rPr lang="tr-TR" sz="1600" dirty="0">
                <a:latin typeface="Palatino Linotype" panose="02040502050505030304" pitchFamily="18" charset="0"/>
              </a:rPr>
              <a:t>ayrılırlar. Bu kategoriler: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600" b="1" dirty="0" smtClean="0">
                <a:latin typeface="Palatino Linotype" panose="02040502050505030304" pitchFamily="18" charset="0"/>
              </a:rPr>
              <a:t>Kategori </a:t>
            </a:r>
            <a:r>
              <a:rPr lang="tr-TR" sz="1600" b="1" dirty="0">
                <a:latin typeface="Palatino Linotype" panose="02040502050505030304" pitchFamily="18" charset="0"/>
              </a:rPr>
              <a:t>5 (CAT5 ve CAT5e): </a:t>
            </a:r>
            <a:r>
              <a:rPr lang="tr-TR" sz="1600" dirty="0">
                <a:latin typeface="Palatino Linotype" panose="02040502050505030304" pitchFamily="18" charset="0"/>
              </a:rPr>
              <a:t>Yerel ağ bağlantıları </a:t>
            </a:r>
            <a:r>
              <a:rPr lang="tr-TR" sz="1600" dirty="0" smtClean="0">
                <a:latin typeface="Palatino Linotype" panose="02040502050505030304" pitchFamily="18" charset="0"/>
              </a:rPr>
              <a:t>için kullanılır</a:t>
            </a:r>
            <a:r>
              <a:rPr lang="tr-TR" sz="1600" dirty="0">
                <a:latin typeface="Palatino Linotype" panose="02040502050505030304" pitchFamily="18" charset="0"/>
              </a:rPr>
              <a:t>. Günümüzde neredeyse tüm yerel ağ </a:t>
            </a:r>
            <a:r>
              <a:rPr lang="tr-TR" sz="1600" dirty="0" smtClean="0">
                <a:latin typeface="Palatino Linotype" panose="02040502050505030304" pitchFamily="18" charset="0"/>
              </a:rPr>
              <a:t>bağlantıları Kategori </a:t>
            </a:r>
            <a:r>
              <a:rPr lang="tr-TR" sz="1600" dirty="0">
                <a:latin typeface="Palatino Linotype" panose="02040502050505030304" pitchFamily="18" charset="0"/>
              </a:rPr>
              <a:t>5 UTP kablolarıyla yapılmaktadır. 100 </a:t>
            </a:r>
            <a:r>
              <a:rPr lang="tr-TR" sz="1600" dirty="0" smtClean="0">
                <a:latin typeface="Palatino Linotype" panose="02040502050505030304" pitchFamily="18" charset="0"/>
              </a:rPr>
              <a:t>metrelik mesafe </a:t>
            </a:r>
            <a:r>
              <a:rPr lang="tr-TR" sz="1600" dirty="0">
                <a:latin typeface="Palatino Linotype" panose="02040502050505030304" pitchFamily="18" charset="0"/>
              </a:rPr>
              <a:t>aşılmadığı müddetçe 100 </a:t>
            </a:r>
            <a:r>
              <a:rPr lang="tr-TR" sz="1600" dirty="0" err="1">
                <a:latin typeface="Palatino Linotype" panose="02040502050505030304" pitchFamily="18" charset="0"/>
              </a:rPr>
              <a:t>Mbps’lik</a:t>
            </a:r>
            <a:r>
              <a:rPr lang="tr-TR" sz="1600" dirty="0">
                <a:latin typeface="Palatino Linotype" panose="02040502050505030304" pitchFamily="18" charset="0"/>
              </a:rPr>
              <a:t> veri </a:t>
            </a:r>
            <a:r>
              <a:rPr lang="tr-TR" sz="1600" dirty="0" smtClean="0">
                <a:latin typeface="Palatino Linotype" panose="02040502050505030304" pitchFamily="18" charset="0"/>
              </a:rPr>
              <a:t>aktarım kapasitesine </a:t>
            </a:r>
            <a:r>
              <a:rPr lang="tr-TR" sz="1600" dirty="0">
                <a:latin typeface="Palatino Linotype" panose="02040502050505030304" pitchFamily="18" charset="0"/>
              </a:rPr>
              <a:t>sahiptir. Bu nedenle 100 </a:t>
            </a:r>
            <a:r>
              <a:rPr lang="tr-TR" sz="1600" dirty="0" err="1">
                <a:latin typeface="Palatino Linotype" panose="02040502050505030304" pitchFamily="18" charset="0"/>
              </a:rPr>
              <a:t>Mbps</a:t>
            </a:r>
            <a:r>
              <a:rPr lang="tr-TR" sz="1600" dirty="0">
                <a:latin typeface="Palatino Linotype" panose="02040502050505030304" pitchFamily="18" charset="0"/>
              </a:rPr>
              <a:t> </a:t>
            </a:r>
            <a:r>
              <a:rPr lang="tr-TR" sz="1600" dirty="0" smtClean="0">
                <a:latin typeface="Palatino Linotype" panose="02040502050505030304" pitchFamily="18" charset="0"/>
              </a:rPr>
              <a:t>hızını destekleyen </a:t>
            </a:r>
            <a:r>
              <a:rPr lang="tr-TR" sz="1600" dirty="0">
                <a:latin typeface="Palatino Linotype" panose="02040502050505030304" pitchFamily="18" charset="0"/>
              </a:rPr>
              <a:t>Ethernet kartı ile çalışabilecek en </a:t>
            </a:r>
            <a:r>
              <a:rPr lang="tr-TR" sz="1600" dirty="0" smtClean="0">
                <a:latin typeface="Palatino Linotype" panose="02040502050505030304" pitchFamily="18" charset="0"/>
              </a:rPr>
              <a:t>uyumlu kablodur</a:t>
            </a:r>
            <a:r>
              <a:rPr lang="tr-TR" sz="1600" dirty="0">
                <a:latin typeface="Palatino Linotype" panose="02040502050505030304" pitchFamily="18" charset="0"/>
              </a:rPr>
              <a:t>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600" b="1" dirty="0" smtClean="0">
                <a:latin typeface="Palatino Linotype" panose="02040502050505030304" pitchFamily="18" charset="0"/>
              </a:rPr>
              <a:t>Kategori </a:t>
            </a:r>
            <a:r>
              <a:rPr lang="tr-TR" sz="1600" b="1" dirty="0">
                <a:latin typeface="Palatino Linotype" panose="02040502050505030304" pitchFamily="18" charset="0"/>
              </a:rPr>
              <a:t>6 (CAT 6): </a:t>
            </a:r>
            <a:r>
              <a:rPr lang="tr-TR" sz="1600" dirty="0">
                <a:latin typeface="Palatino Linotype" panose="02040502050505030304" pitchFamily="18" charset="0"/>
              </a:rPr>
              <a:t>Kategori 5 kablosuna göre daha </a:t>
            </a:r>
            <a:r>
              <a:rPr lang="tr-TR" sz="1600" dirty="0" smtClean="0">
                <a:latin typeface="Palatino Linotype" panose="02040502050505030304" pitchFamily="18" charset="0"/>
              </a:rPr>
              <a:t>üstün bir </a:t>
            </a:r>
            <a:r>
              <a:rPr lang="tr-TR" sz="1600" dirty="0">
                <a:latin typeface="Palatino Linotype" panose="02040502050505030304" pitchFamily="18" charset="0"/>
              </a:rPr>
              <a:t>üretim tekniği kullanılarak üretilmiş olması </a:t>
            </a:r>
            <a:r>
              <a:rPr lang="tr-TR" sz="1600" dirty="0" smtClean="0">
                <a:latin typeface="Palatino Linotype" panose="02040502050505030304" pitchFamily="18" charset="0"/>
              </a:rPr>
              <a:t>nedeniyle, 1000 </a:t>
            </a:r>
            <a:r>
              <a:rPr lang="tr-TR" sz="1600" dirty="0" err="1">
                <a:latin typeface="Palatino Linotype" panose="02040502050505030304" pitchFamily="18" charset="0"/>
              </a:rPr>
              <a:t>Mbps</a:t>
            </a:r>
            <a:r>
              <a:rPr lang="tr-TR" sz="1600" dirty="0">
                <a:latin typeface="Palatino Linotype" panose="02040502050505030304" pitchFamily="18" charset="0"/>
              </a:rPr>
              <a:t> hızında veri iletimine imkan tanır. </a:t>
            </a:r>
            <a:r>
              <a:rPr lang="tr-TR" sz="1600" dirty="0" err="1" smtClean="0">
                <a:latin typeface="Palatino Linotype" panose="02040502050505030304" pitchFamily="18" charset="0"/>
              </a:rPr>
              <a:t>Gigabit</a:t>
            </a:r>
            <a:r>
              <a:rPr lang="tr-TR" sz="1600" dirty="0" smtClean="0">
                <a:latin typeface="Palatino Linotype" panose="02040502050505030304" pitchFamily="18" charset="0"/>
              </a:rPr>
              <a:t> Ethernet </a:t>
            </a:r>
            <a:r>
              <a:rPr lang="tr-TR" sz="1600" dirty="0">
                <a:latin typeface="Palatino Linotype" panose="02040502050505030304" pitchFamily="18" charset="0"/>
              </a:rPr>
              <a:t>kartlarıyla birlikte kullanılır.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tr-TR" sz="1600" b="1" dirty="0" smtClean="0">
                <a:latin typeface="Palatino Linotype" panose="02040502050505030304" pitchFamily="18" charset="0"/>
              </a:rPr>
              <a:t>Kategori </a:t>
            </a:r>
            <a:r>
              <a:rPr lang="tr-TR" sz="1600" b="1" dirty="0">
                <a:latin typeface="Palatino Linotype" panose="02040502050505030304" pitchFamily="18" charset="0"/>
              </a:rPr>
              <a:t>7 (CAT 7): </a:t>
            </a:r>
            <a:r>
              <a:rPr lang="tr-TR" sz="1600" dirty="0">
                <a:latin typeface="Palatino Linotype" panose="02040502050505030304" pitchFamily="18" charset="0"/>
              </a:rPr>
              <a:t>Kategori 6 kablosuna göre daha üstün bir üretim </a:t>
            </a:r>
            <a:r>
              <a:rPr lang="tr-TR" sz="1600" dirty="0" smtClean="0">
                <a:latin typeface="Palatino Linotype" panose="02040502050505030304" pitchFamily="18" charset="0"/>
              </a:rPr>
              <a:t>tekniği kullanılarak </a:t>
            </a:r>
            <a:r>
              <a:rPr lang="tr-TR" sz="1600" dirty="0">
                <a:latin typeface="Palatino Linotype" panose="02040502050505030304" pitchFamily="18" charset="0"/>
              </a:rPr>
              <a:t>üretilmiş olması nedeniyle, 1200 </a:t>
            </a:r>
            <a:r>
              <a:rPr lang="tr-TR" sz="1600" dirty="0" err="1">
                <a:latin typeface="Palatino Linotype" panose="02040502050505030304" pitchFamily="18" charset="0"/>
              </a:rPr>
              <a:t>Mbps</a:t>
            </a:r>
            <a:r>
              <a:rPr lang="tr-TR" sz="1600" dirty="0">
                <a:latin typeface="Palatino Linotype" panose="02040502050505030304" pitchFamily="18" charset="0"/>
              </a:rPr>
              <a:t> hızında</a:t>
            </a:r>
          </a:p>
          <a:p>
            <a:pPr marL="0" indent="0">
              <a:lnSpc>
                <a:spcPct val="120000"/>
              </a:lnSpc>
              <a:buNone/>
            </a:pPr>
            <a:endParaRPr lang="tr-TR" sz="16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tr-TR" sz="1600" dirty="0" smtClean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9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8981440" cy="132556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</a:pPr>
            <a:r>
              <a:rPr lang="tr-TR" sz="3200" b="1" dirty="0" smtClean="0">
                <a:latin typeface="Palatino Linotype" panose="02040502050505030304" pitchFamily="18" charset="0"/>
              </a:rPr>
              <a:t>Çift Bükümlü Kablo </a:t>
            </a:r>
            <a:r>
              <a:rPr lang="tr-TR" sz="3200" b="1" dirty="0" err="1" smtClean="0">
                <a:latin typeface="Palatino Linotype" panose="02040502050505030304" pitchFamily="18" charset="0"/>
              </a:rPr>
              <a:t>Konnektörleri</a:t>
            </a:r>
            <a:endParaRPr lang="tr-TR" sz="3200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649" y="1693544"/>
            <a:ext cx="9381507" cy="44532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600" dirty="0">
                <a:latin typeface="Palatino Linotype" panose="02040502050505030304" pitchFamily="18" charset="0"/>
              </a:rPr>
              <a:t>Çift bükümlü kabloları sonlandırmak için RJ(</a:t>
            </a:r>
            <a:r>
              <a:rPr lang="tr-TR" sz="1600" dirty="0" err="1">
                <a:latin typeface="Palatino Linotype" panose="02040502050505030304" pitchFamily="18" charset="0"/>
              </a:rPr>
              <a:t>Registered</a:t>
            </a:r>
            <a:r>
              <a:rPr lang="tr-TR" sz="1600" dirty="0">
                <a:latin typeface="Palatino Linotype" panose="02040502050505030304" pitchFamily="18" charset="0"/>
              </a:rPr>
              <a:t> </a:t>
            </a:r>
            <a:r>
              <a:rPr lang="tr-TR" sz="1600" dirty="0" err="1">
                <a:latin typeface="Palatino Linotype" panose="02040502050505030304" pitchFamily="18" charset="0"/>
              </a:rPr>
              <a:t>Jack</a:t>
            </a:r>
            <a:r>
              <a:rPr lang="tr-TR" sz="1600" dirty="0">
                <a:latin typeface="Palatino Linotype" panose="02040502050505030304" pitchFamily="18" charset="0"/>
              </a:rPr>
              <a:t>) serisi </a:t>
            </a:r>
            <a:r>
              <a:rPr lang="tr-TR" sz="1600" dirty="0" err="1" smtClean="0">
                <a:latin typeface="Palatino Linotype" panose="02040502050505030304" pitchFamily="18" charset="0"/>
              </a:rPr>
              <a:t>konnektörler</a:t>
            </a:r>
            <a:r>
              <a:rPr lang="tr-TR" sz="1600" dirty="0" smtClean="0">
                <a:latin typeface="Palatino Linotype" panose="02040502050505030304" pitchFamily="18" charset="0"/>
              </a:rPr>
              <a:t> kullanılır</a:t>
            </a:r>
            <a:r>
              <a:rPr lang="tr-TR" sz="1600" dirty="0">
                <a:latin typeface="Palatino Linotype" panose="02040502050505030304" pitchFamily="18" charset="0"/>
              </a:rPr>
              <a:t>. RJ serisinde onlarca </a:t>
            </a:r>
            <a:r>
              <a:rPr lang="tr-TR" sz="1600" dirty="0" err="1">
                <a:latin typeface="Palatino Linotype" panose="02040502050505030304" pitchFamily="18" charset="0"/>
              </a:rPr>
              <a:t>konnektör</a:t>
            </a:r>
            <a:r>
              <a:rPr lang="tr-TR" sz="1600" dirty="0">
                <a:latin typeface="Palatino Linotype" panose="02040502050505030304" pitchFamily="18" charset="0"/>
              </a:rPr>
              <a:t> çeşidi vardır. Bunların içinde en yaygın </a:t>
            </a:r>
            <a:r>
              <a:rPr lang="tr-TR" sz="1600" dirty="0" smtClean="0">
                <a:latin typeface="Palatino Linotype" panose="02040502050505030304" pitchFamily="18" charset="0"/>
              </a:rPr>
              <a:t>olanları telefon </a:t>
            </a:r>
            <a:r>
              <a:rPr lang="tr-TR" sz="1600" dirty="0">
                <a:latin typeface="Palatino Linotype" panose="02040502050505030304" pitchFamily="18" charset="0"/>
              </a:rPr>
              <a:t>sistemlerinde kullanılan Kategori 2 (Cat2) kabloları sonlandıran RJ-12 ve UTP </a:t>
            </a:r>
            <a:r>
              <a:rPr lang="tr-TR" sz="1600" dirty="0" smtClean="0">
                <a:latin typeface="Palatino Linotype" panose="02040502050505030304" pitchFamily="18" charset="0"/>
              </a:rPr>
              <a:t>ile STP </a:t>
            </a:r>
            <a:r>
              <a:rPr lang="tr-TR" sz="1600" dirty="0">
                <a:latin typeface="Palatino Linotype" panose="02040502050505030304" pitchFamily="18" charset="0"/>
              </a:rPr>
              <a:t>kabloların sonlandırılmasında kullanılan RJ-45 </a:t>
            </a:r>
            <a:r>
              <a:rPr lang="tr-TR" sz="1600" dirty="0" err="1">
                <a:latin typeface="Palatino Linotype" panose="02040502050505030304" pitchFamily="18" charset="0"/>
              </a:rPr>
              <a:t>konnektörleridir</a:t>
            </a:r>
            <a:r>
              <a:rPr lang="tr-TR" sz="1600" dirty="0">
                <a:latin typeface="Palatino Linotype" panose="0204050205050503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tr-TR" sz="1600" dirty="0" smtClean="0">
              <a:latin typeface="Palatino Linotype" panose="02040502050505030304" pitchFamily="18" charset="0"/>
            </a:endParaRPr>
          </a:p>
        </p:txBody>
      </p:sp>
      <p:pic>
        <p:nvPicPr>
          <p:cNvPr id="9218" name="Picture 2" descr="C:\Users\tmyo312\Desktop\ağ temelleri\RJ conne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01" y="3491346"/>
            <a:ext cx="9670502" cy="204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09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>
                <a:latin typeface="Palatino Linotype" panose="02040502050505030304" pitchFamily="18" charset="0"/>
              </a:rPr>
              <a:t>Kablonun Önemi</a:t>
            </a:r>
            <a:endParaRPr lang="tr-TR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59720" cy="1171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latin typeface="Palatino Linotype" panose="02040502050505030304" pitchFamily="18" charset="0"/>
              </a:rPr>
              <a:t>Çeşitli metallerden yapılmış birçok kablo türü olmasına rağmen, ağların çoğunda </a:t>
            </a:r>
            <a:r>
              <a:rPr lang="tr-TR" sz="2000" dirty="0" smtClean="0">
                <a:latin typeface="Palatino Linotype" panose="02040502050505030304" pitchFamily="18" charset="0"/>
              </a:rPr>
              <a:t>bakır kullanılır</a:t>
            </a:r>
            <a:r>
              <a:rPr lang="tr-TR" sz="2000" dirty="0">
                <a:latin typeface="Palatino Linotype" panose="02040502050505030304" pitchFamily="18" charset="0"/>
              </a:rPr>
              <a:t>; çünkü bakırın elektrik akımına karşı olan düşük direnci sinyallerin daha </a:t>
            </a:r>
            <a:r>
              <a:rPr lang="tr-TR" sz="2000" dirty="0" smtClean="0">
                <a:latin typeface="Palatino Linotype" panose="02040502050505030304" pitchFamily="18" charset="0"/>
              </a:rPr>
              <a:t>uzağa taşınmasına </a:t>
            </a:r>
            <a:r>
              <a:rPr lang="tr-TR" sz="2000" dirty="0">
                <a:latin typeface="Palatino Linotype" panose="02040502050505030304" pitchFamily="18" charset="0"/>
              </a:rPr>
              <a:t>olanak verir.</a:t>
            </a:r>
          </a:p>
        </p:txBody>
      </p:sp>
      <p:pic>
        <p:nvPicPr>
          <p:cNvPr id="1026" name="Picture 2" descr="C:\Users\tmyo312\Desktop\ağ temelleri\kablo_karmasasi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083" y="2997199"/>
            <a:ext cx="5464814" cy="348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86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>
                <a:latin typeface="Palatino Linotype" panose="02040502050505030304" pitchFamily="18" charset="0"/>
              </a:rPr>
              <a:t>Kablonun Önemi</a:t>
            </a:r>
            <a:endParaRPr lang="tr-TR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840" y="1825624"/>
            <a:ext cx="9448800" cy="398589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Palatino Linotype" panose="02040502050505030304" pitchFamily="18" charset="0"/>
              </a:rPr>
              <a:t>PARAZİT SORUNU: </a:t>
            </a:r>
            <a:r>
              <a:rPr lang="tr-TR" sz="1100" dirty="0" smtClean="0">
                <a:latin typeface="Palatino Linotype" panose="02040502050505030304" pitchFamily="18" charset="0"/>
              </a:rPr>
              <a:t>Elektrik </a:t>
            </a:r>
            <a:r>
              <a:rPr lang="tr-TR" sz="1100" dirty="0">
                <a:latin typeface="Palatino Linotype" panose="02040502050505030304" pitchFamily="18" charset="0"/>
              </a:rPr>
              <a:t>sinyali bir kablodan geçerken tıpkı bir küçük </a:t>
            </a:r>
            <a:r>
              <a:rPr lang="tr-TR" sz="1100" dirty="0" smtClean="0">
                <a:latin typeface="Palatino Linotype" panose="02040502050505030304" pitchFamily="18" charset="0"/>
              </a:rPr>
              <a:t>radyo istasyonu </a:t>
            </a:r>
            <a:r>
              <a:rPr lang="tr-TR" sz="1100" dirty="0">
                <a:latin typeface="Palatino Linotype" panose="02040502050505030304" pitchFamily="18" charset="0"/>
              </a:rPr>
              <a:t>gibi kablo etrafında elektromanyetik alan oluşturur. Ayrıca söz konusu alan </a:t>
            </a:r>
            <a:r>
              <a:rPr lang="tr-TR" sz="1100" dirty="0" smtClean="0">
                <a:latin typeface="Palatino Linotype" panose="02040502050505030304" pitchFamily="18" charset="0"/>
              </a:rPr>
              <a:t>başka bir </a:t>
            </a:r>
            <a:r>
              <a:rPr lang="tr-TR" sz="1100" dirty="0">
                <a:latin typeface="Palatino Linotype" panose="02040502050505030304" pitchFamily="18" charset="0"/>
              </a:rPr>
              <a:t>kabloyla karşılaştığında elektromanyetik alan, bu kablo içinde küçük bir elektrik </a:t>
            </a:r>
            <a:r>
              <a:rPr lang="tr-TR" sz="1100" dirty="0" smtClean="0">
                <a:latin typeface="Palatino Linotype" panose="02040502050505030304" pitchFamily="18" charset="0"/>
              </a:rPr>
              <a:t>akımı üretir</a:t>
            </a:r>
            <a:r>
              <a:rPr lang="tr-TR" sz="1100" dirty="0">
                <a:latin typeface="Palatino Linotype" panose="02040502050505030304" pitchFamily="18" charset="0"/>
              </a:rPr>
              <a:t>. Üretilen akımın miktarı elektromanyetik alanın kuvvetine ve kablonun </a:t>
            </a:r>
            <a:r>
              <a:rPr lang="tr-TR" sz="1100" dirty="0" smtClean="0">
                <a:latin typeface="Palatino Linotype" panose="02040502050505030304" pitchFamily="18" charset="0"/>
              </a:rPr>
              <a:t>fiziksel durumuna </a:t>
            </a:r>
            <a:r>
              <a:rPr lang="tr-TR" sz="1100" dirty="0">
                <a:latin typeface="Palatino Linotype" panose="02040502050505030304" pitchFamily="18" charset="0"/>
              </a:rPr>
              <a:t>bağımlıdır. Bilgisayarlar normal veya kazara üretilen sinyalleri </a:t>
            </a:r>
            <a:r>
              <a:rPr lang="tr-TR" sz="1100" dirty="0" smtClean="0">
                <a:latin typeface="Palatino Linotype" panose="02040502050505030304" pitchFamily="18" charset="0"/>
              </a:rPr>
              <a:t>ayırt edemediğinden</a:t>
            </a:r>
            <a:r>
              <a:rPr lang="tr-TR" sz="1100" dirty="0">
                <a:latin typeface="Palatino Linotype" panose="02040502050505030304" pitchFamily="18" charset="0"/>
              </a:rPr>
              <a:t>, oluşan akım normal iletişimi bozacak veya önleyecek kadar </a:t>
            </a:r>
            <a:r>
              <a:rPr lang="tr-TR" sz="1100" dirty="0" smtClean="0">
                <a:latin typeface="Palatino Linotype" panose="02040502050505030304" pitchFamily="18" charset="0"/>
              </a:rPr>
              <a:t>kuvvetli olabilir</a:t>
            </a:r>
            <a:r>
              <a:rPr lang="tr-TR" sz="1100" dirty="0">
                <a:latin typeface="Palatino Linotype" panose="02040502050505030304" pitchFamily="18" charset="0"/>
              </a:rPr>
              <a:t>. Ağı oluşturan kablolar birbirlerine paralel olarak bulunduklarından parazit </a:t>
            </a:r>
            <a:r>
              <a:rPr lang="tr-TR" sz="1100" dirty="0" smtClean="0">
                <a:latin typeface="Palatino Linotype" panose="02040502050505030304" pitchFamily="18" charset="0"/>
              </a:rPr>
              <a:t>problemi oldukça önemlidir.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1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200" b="1" dirty="0" smtClean="0">
                <a:latin typeface="Palatino Linotype" panose="02040502050505030304" pitchFamily="18" charset="0"/>
              </a:rPr>
              <a:t>Ağlarda </a:t>
            </a:r>
            <a:r>
              <a:rPr lang="tr-TR" sz="1200" b="1" dirty="0">
                <a:latin typeface="Palatino Linotype" panose="02040502050505030304" pitchFamily="18" charset="0"/>
              </a:rPr>
              <a:t>paraziti minimize etmek için iki esas kablo türünden biri kullanılır.</a:t>
            </a:r>
          </a:p>
          <a:p>
            <a:r>
              <a:rPr lang="tr-TR" sz="1200" dirty="0" err="1" smtClean="0">
                <a:latin typeface="Palatino Linotype" panose="02040502050505030304" pitchFamily="18" charset="0"/>
              </a:rPr>
              <a:t>Koaksiyel</a:t>
            </a:r>
            <a:r>
              <a:rPr lang="tr-TR" sz="1200" dirty="0" smtClean="0">
                <a:latin typeface="Palatino Linotype" panose="02040502050505030304" pitchFamily="18" charset="0"/>
              </a:rPr>
              <a:t> </a:t>
            </a:r>
            <a:r>
              <a:rPr lang="tr-TR" sz="1200" dirty="0">
                <a:latin typeface="Palatino Linotype" panose="02040502050505030304" pitchFamily="18" charset="0"/>
              </a:rPr>
              <a:t>(</a:t>
            </a:r>
            <a:r>
              <a:rPr lang="tr-TR" sz="1200" dirty="0" err="1">
                <a:latin typeface="Palatino Linotype" panose="02040502050505030304" pitchFamily="18" charset="0"/>
              </a:rPr>
              <a:t>Eşeksenli</a:t>
            </a:r>
            <a:r>
              <a:rPr lang="tr-TR" sz="1200" dirty="0">
                <a:latin typeface="Palatino Linotype" panose="02040502050505030304" pitchFamily="18" charset="0"/>
              </a:rPr>
              <a:t>) Kablo</a:t>
            </a:r>
          </a:p>
          <a:p>
            <a:r>
              <a:rPr lang="tr-TR" sz="1200" dirty="0" smtClean="0">
                <a:latin typeface="Palatino Linotype" panose="02040502050505030304" pitchFamily="18" charset="0"/>
              </a:rPr>
              <a:t>Çift </a:t>
            </a:r>
            <a:r>
              <a:rPr lang="tr-TR" sz="1200" dirty="0">
                <a:latin typeface="Palatino Linotype" panose="02040502050505030304" pitchFamily="18" charset="0"/>
              </a:rPr>
              <a:t>Bükümlü Kablo</a:t>
            </a:r>
            <a:endParaRPr lang="tr-TR" sz="1200" dirty="0" smtClean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1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1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1- </a:t>
            </a:r>
            <a:r>
              <a:rPr lang="tr-TR" b="1" dirty="0" err="1" smtClean="0">
                <a:latin typeface="Palatino Linotype" panose="02040502050505030304" pitchFamily="18" charset="0"/>
              </a:rPr>
              <a:t>Koaksiyel</a:t>
            </a:r>
            <a:r>
              <a:rPr lang="tr-TR" b="1" dirty="0" smtClean="0">
                <a:latin typeface="Palatino Linotype" panose="02040502050505030304" pitchFamily="18" charset="0"/>
              </a:rPr>
              <a:t> Kablo</a:t>
            </a:r>
            <a:endParaRPr lang="tr-TR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5624"/>
            <a:ext cx="10099040" cy="398589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1200" dirty="0" err="1">
                <a:latin typeface="Palatino Linotype" panose="02040502050505030304" pitchFamily="18" charset="0"/>
              </a:rPr>
              <a:t>Koaksiyel</a:t>
            </a:r>
            <a:r>
              <a:rPr lang="tr-TR" sz="1200" dirty="0">
                <a:latin typeface="Palatino Linotype" panose="02040502050505030304" pitchFamily="18" charset="0"/>
              </a:rPr>
              <a:t> kablo, elektriksel gürültünün yoğun olduğu çevre şartlarında kullanımı en uygun olan bakır kablo çeşididir. </a:t>
            </a:r>
            <a:endParaRPr lang="tr-TR" sz="1200" dirty="0" smtClean="0">
              <a:latin typeface="Palatino Linotype" panose="0204050205050503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1200" b="1" dirty="0" smtClean="0">
                <a:latin typeface="Palatino Linotype" panose="02040502050505030304" pitchFamily="18" charset="0"/>
              </a:rPr>
              <a:t>Yapısı: </a:t>
            </a:r>
            <a:r>
              <a:rPr lang="tr-TR" sz="1200" dirty="0" smtClean="0">
                <a:latin typeface="Palatino Linotype" panose="02040502050505030304" pitchFamily="18" charset="0"/>
              </a:rPr>
              <a:t>Merkezde </a:t>
            </a:r>
            <a:r>
              <a:rPr lang="tr-TR" sz="1200" dirty="0">
                <a:latin typeface="Palatino Linotype" panose="02040502050505030304" pitchFamily="18" charset="0"/>
              </a:rPr>
              <a:t>iletken bakır, bakırın dışında da yalıtkan bir tabaka, tabakanın </a:t>
            </a:r>
            <a:r>
              <a:rPr lang="tr-TR" sz="1200" dirty="0" smtClean="0">
                <a:latin typeface="Palatino Linotype" panose="02040502050505030304" pitchFamily="18" charset="0"/>
              </a:rPr>
              <a:t>üzerinde alüminyum </a:t>
            </a:r>
            <a:r>
              <a:rPr lang="tr-TR" sz="1200" dirty="0">
                <a:latin typeface="Palatino Linotype" panose="02040502050505030304" pitchFamily="18" charset="0"/>
              </a:rPr>
              <a:t>ya da bakır örgülü bir zırh ve en </a:t>
            </a:r>
            <a:r>
              <a:rPr lang="tr-TR" sz="1200" dirty="0" smtClean="0">
                <a:latin typeface="Palatino Linotype" panose="02040502050505030304" pitchFamily="18" charset="0"/>
              </a:rPr>
              <a:t>üstte yalıtkan </a:t>
            </a:r>
            <a:r>
              <a:rPr lang="tr-TR" sz="1200" dirty="0">
                <a:latin typeface="Palatino Linotype" panose="02040502050505030304" pitchFamily="18" charset="0"/>
              </a:rPr>
              <a:t>bir kılıftan oluşur. </a:t>
            </a:r>
            <a:r>
              <a:rPr lang="tr-TR" sz="1200" dirty="0" err="1" smtClean="0">
                <a:latin typeface="Palatino Linotype" panose="02040502050505030304" pitchFamily="18" charset="0"/>
              </a:rPr>
              <a:t>Koaksiyel</a:t>
            </a:r>
            <a:r>
              <a:rPr lang="tr-TR" sz="1200" dirty="0" smtClean="0">
                <a:latin typeface="Palatino Linotype" panose="02040502050505030304" pitchFamily="18" charset="0"/>
              </a:rPr>
              <a:t> kablonun </a:t>
            </a:r>
            <a:r>
              <a:rPr lang="tr-TR" sz="1200" dirty="0">
                <a:latin typeface="Palatino Linotype" panose="02040502050505030304" pitchFamily="18" charset="0"/>
              </a:rPr>
              <a:t>bu yapısı, merkezdeki iletken üzerinde taşınan sinyalin, elektriksel </a:t>
            </a:r>
            <a:r>
              <a:rPr lang="tr-TR" sz="1200" dirty="0" smtClean="0">
                <a:latin typeface="Palatino Linotype" panose="02040502050505030304" pitchFamily="18" charset="0"/>
              </a:rPr>
              <a:t>gürültülerden etkilenmesini </a:t>
            </a:r>
            <a:r>
              <a:rPr lang="tr-TR" sz="1200" dirty="0">
                <a:latin typeface="Palatino Linotype" panose="02040502050505030304" pitchFamily="18" charset="0"/>
              </a:rPr>
              <a:t>önler.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2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200" dirty="0" smtClean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2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200" dirty="0" smtClean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2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tr-TR" sz="1200" dirty="0" smtClean="0">
              <a:latin typeface="Palatino Linotype" panose="0204050205050503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100" b="1" dirty="0" err="1">
                <a:latin typeface="Palatino Linotype" panose="02040502050505030304" pitchFamily="18" charset="0"/>
              </a:rPr>
              <a:t>Koaksiyel</a:t>
            </a:r>
            <a:r>
              <a:rPr lang="tr-TR" sz="1100" b="1" dirty="0">
                <a:latin typeface="Palatino Linotype" panose="02040502050505030304" pitchFamily="18" charset="0"/>
              </a:rPr>
              <a:t> kabloların uygulama alanları; </a:t>
            </a:r>
            <a:r>
              <a:rPr lang="tr-TR" sz="1100" dirty="0">
                <a:latin typeface="Palatino Linotype" panose="02040502050505030304" pitchFamily="18" charset="0"/>
              </a:rPr>
              <a:t>televizyon, </a:t>
            </a:r>
            <a:r>
              <a:rPr lang="tr-TR" sz="1100" dirty="0" smtClean="0">
                <a:latin typeface="Palatino Linotype" panose="02040502050505030304" pitchFamily="18" charset="0"/>
              </a:rPr>
              <a:t>telefon </a:t>
            </a:r>
            <a:r>
              <a:rPr lang="tr-TR" sz="1100" dirty="0">
                <a:latin typeface="Palatino Linotype" panose="02040502050505030304" pitchFamily="18" charset="0"/>
              </a:rPr>
              <a:t>ağları ve yerel alan ağlarıdır. Bu kablolar uzun mesafeli </a:t>
            </a:r>
            <a:r>
              <a:rPr lang="tr-TR" sz="1100" dirty="0" smtClean="0">
                <a:latin typeface="Palatino Linotype" panose="02040502050505030304" pitchFamily="18" charset="0"/>
              </a:rPr>
              <a:t>telefon ağlarında </a:t>
            </a:r>
            <a:r>
              <a:rPr lang="tr-TR" sz="1100" dirty="0">
                <a:latin typeface="Palatino Linotype" panose="02040502050505030304" pitchFamily="18" charset="0"/>
              </a:rPr>
              <a:t>uzun yıllar yaygın olarak kullanıldı, ancak bu alandaki yerini fiber optik </a:t>
            </a:r>
            <a:r>
              <a:rPr lang="tr-TR" sz="1100" dirty="0" smtClean="0">
                <a:latin typeface="Palatino Linotype" panose="02040502050505030304" pitchFamily="18" charset="0"/>
              </a:rPr>
              <a:t>kablolara ve </a:t>
            </a:r>
            <a:r>
              <a:rPr lang="tr-TR" sz="1100" dirty="0">
                <a:latin typeface="Palatino Linotype" panose="02040502050505030304" pitchFamily="18" charset="0"/>
              </a:rPr>
              <a:t>uydu sistemlerine bırakmıştır. Yerel alan ağlarında ise çift </a:t>
            </a:r>
            <a:r>
              <a:rPr lang="tr-TR" sz="1100" dirty="0" smtClean="0">
                <a:latin typeface="Palatino Linotype" panose="02040502050505030304" pitchFamily="18" charset="0"/>
              </a:rPr>
              <a:t>bükümlü kablolarla olan yarışını </a:t>
            </a:r>
            <a:r>
              <a:rPr lang="tr-TR" sz="1100" dirty="0">
                <a:latin typeface="Palatino Linotype" panose="02040502050505030304" pitchFamily="18" charset="0"/>
              </a:rPr>
              <a:t>kaybetmek üzeredir. Günümüzde ise en yaygın olarak televizyon ve </a:t>
            </a:r>
            <a:r>
              <a:rPr lang="tr-TR" sz="1100" dirty="0" smtClean="0">
                <a:latin typeface="Palatino Linotype" panose="02040502050505030304" pitchFamily="18" charset="0"/>
              </a:rPr>
              <a:t>kamera sistemlerinde </a:t>
            </a:r>
            <a:r>
              <a:rPr lang="tr-TR" sz="1100" dirty="0">
                <a:latin typeface="Palatino Linotype" panose="02040502050505030304" pitchFamily="18" charset="0"/>
              </a:rPr>
              <a:t>kullanılmaktadır.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100" dirty="0">
              <a:latin typeface="Palatino Linotype" panose="02040502050505030304" pitchFamily="18" charset="0"/>
            </a:endParaRPr>
          </a:p>
        </p:txBody>
      </p:sp>
      <p:pic>
        <p:nvPicPr>
          <p:cNvPr id="2050" name="Picture 2" descr="C:\Users\tmyo312\Desktop\ağ temelleri\koaksiyel_coaxial_kablo_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896" y="2774122"/>
            <a:ext cx="5297296" cy="238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6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err="1" smtClean="0">
                <a:latin typeface="Palatino Linotype" panose="02040502050505030304" pitchFamily="18" charset="0"/>
              </a:rPr>
              <a:t>Koaksiyel</a:t>
            </a:r>
            <a:r>
              <a:rPr lang="tr-TR" b="1" dirty="0" smtClean="0">
                <a:latin typeface="Palatino Linotype" panose="02040502050505030304" pitchFamily="18" charset="0"/>
              </a:rPr>
              <a:t> Kabloda Standartlar</a:t>
            </a:r>
            <a:endParaRPr lang="tr-TR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840" y="1825624"/>
            <a:ext cx="9448800" cy="4453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200" dirty="0" err="1">
                <a:latin typeface="Palatino Linotype" panose="02040502050505030304" pitchFamily="18" charset="0"/>
              </a:rPr>
              <a:t>Koaksiyel</a:t>
            </a:r>
            <a:r>
              <a:rPr lang="tr-TR" sz="1200" dirty="0">
                <a:latin typeface="Palatino Linotype" panose="02040502050505030304" pitchFamily="18" charset="0"/>
              </a:rPr>
              <a:t> kablolarda standartların oluşmasını sağlayan ve kabloları birbirinden </a:t>
            </a:r>
            <a:r>
              <a:rPr lang="tr-TR" sz="1200" dirty="0" smtClean="0">
                <a:latin typeface="Palatino Linotype" panose="02040502050505030304" pitchFamily="18" charset="0"/>
              </a:rPr>
              <a:t>ayıran en </a:t>
            </a:r>
            <a:r>
              <a:rPr lang="tr-TR" sz="1200" dirty="0">
                <a:latin typeface="Palatino Linotype" panose="02040502050505030304" pitchFamily="18" charset="0"/>
              </a:rPr>
              <a:t>önemli özelliklerdir</a:t>
            </a:r>
            <a:r>
              <a:rPr lang="tr-TR" sz="1200" dirty="0" smtClean="0">
                <a:latin typeface="Palatino Linotype" panose="02040502050505030304" pitchFamily="18" charset="0"/>
              </a:rPr>
              <a:t>:</a:t>
            </a:r>
          </a:p>
          <a:p>
            <a:pPr marL="0" indent="0">
              <a:buNone/>
            </a:pPr>
            <a:endParaRPr lang="tr-TR" sz="1200" dirty="0"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1200" b="1" dirty="0" smtClean="0">
                <a:latin typeface="Palatino Linotype" panose="02040502050505030304" pitchFamily="18" charset="0"/>
              </a:rPr>
              <a:t>Karakteristik </a:t>
            </a:r>
            <a:r>
              <a:rPr lang="tr-TR" sz="1200" b="1" dirty="0">
                <a:latin typeface="Palatino Linotype" panose="02040502050505030304" pitchFamily="18" charset="0"/>
              </a:rPr>
              <a:t>empedans: </a:t>
            </a:r>
            <a:r>
              <a:rPr lang="tr-TR" sz="1200" dirty="0" err="1">
                <a:latin typeface="Palatino Linotype" panose="02040502050505030304" pitchFamily="18" charset="0"/>
              </a:rPr>
              <a:t>Koaksiyel</a:t>
            </a:r>
            <a:r>
              <a:rPr lang="tr-TR" sz="1200" dirty="0">
                <a:latin typeface="Palatino Linotype" panose="02040502050505030304" pitchFamily="18" charset="0"/>
              </a:rPr>
              <a:t> kabloda empedans kablo boyunca </a:t>
            </a:r>
            <a:r>
              <a:rPr lang="tr-TR" sz="1200" dirty="0" smtClean="0">
                <a:latin typeface="Palatino Linotype" panose="02040502050505030304" pitchFamily="18" charset="0"/>
              </a:rPr>
              <a:t>düzenli olmalıdır</a:t>
            </a:r>
            <a:r>
              <a:rPr lang="tr-TR" sz="1200" dirty="0">
                <a:latin typeface="Palatino Linotype" panose="02040502050505030304" pitchFamily="18" charset="0"/>
              </a:rPr>
              <a:t>. Empedansın düzensiz oluşu zayıflamalara sebep olur. </a:t>
            </a:r>
            <a:r>
              <a:rPr lang="tr-TR" sz="1200" dirty="0" smtClean="0">
                <a:latin typeface="Palatino Linotype" panose="02040502050505030304" pitchFamily="18" charset="0"/>
              </a:rPr>
              <a:t>Genel uygulamalarda </a:t>
            </a:r>
            <a:r>
              <a:rPr lang="tr-TR" sz="1200" dirty="0">
                <a:latin typeface="Palatino Linotype" panose="02040502050505030304" pitchFamily="18" charset="0"/>
              </a:rPr>
              <a:t>karakteristik empedans değerleri aşağıdaki </a:t>
            </a:r>
            <a:r>
              <a:rPr lang="tr-TR" sz="1200" dirty="0" smtClean="0">
                <a:latin typeface="Palatino Linotype" panose="02040502050505030304" pitchFamily="18" charset="0"/>
              </a:rPr>
              <a:t>gibidir:</a:t>
            </a:r>
          </a:p>
          <a:p>
            <a:pPr marL="0" indent="0">
              <a:buNone/>
            </a:pPr>
            <a:r>
              <a:rPr lang="tr-TR" sz="1200" dirty="0">
                <a:latin typeface="Palatino Linotype" panose="02040502050505030304" pitchFamily="18" charset="0"/>
              </a:rPr>
              <a:t>	</a:t>
            </a:r>
            <a:r>
              <a:rPr lang="tr-TR" sz="1200" dirty="0" smtClean="0">
                <a:latin typeface="Palatino Linotype" panose="02040502050505030304" pitchFamily="18" charset="0"/>
              </a:rPr>
              <a:t>CCTV </a:t>
            </a:r>
            <a:r>
              <a:rPr lang="tr-TR" sz="1200" dirty="0">
                <a:latin typeface="Palatino Linotype" panose="02040502050505030304" pitchFamily="18" charset="0"/>
              </a:rPr>
              <a:t>ve Video Sistemlerinde, 75 </a:t>
            </a:r>
            <a:r>
              <a:rPr lang="tr-TR" sz="1200" dirty="0" err="1">
                <a:latin typeface="Palatino Linotype" panose="02040502050505030304" pitchFamily="18" charset="0"/>
              </a:rPr>
              <a:t>Ohm</a:t>
            </a:r>
            <a:endParaRPr lang="tr-TR" sz="12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tr-TR" sz="1200" dirty="0">
                <a:latin typeface="Palatino Linotype" panose="02040502050505030304" pitchFamily="18" charset="0"/>
              </a:rPr>
              <a:t>	</a:t>
            </a:r>
            <a:r>
              <a:rPr lang="tr-TR" sz="1200" dirty="0" smtClean="0">
                <a:latin typeface="Palatino Linotype" panose="02040502050505030304" pitchFamily="18" charset="0"/>
              </a:rPr>
              <a:t>Radyo </a:t>
            </a:r>
            <a:r>
              <a:rPr lang="tr-TR" sz="1200" dirty="0">
                <a:latin typeface="Palatino Linotype" panose="02040502050505030304" pitchFamily="18" charset="0"/>
              </a:rPr>
              <a:t>Yayım Sistemlerinde, 50 </a:t>
            </a:r>
            <a:r>
              <a:rPr lang="tr-TR" sz="1200" dirty="0" err="1">
                <a:latin typeface="Palatino Linotype" panose="02040502050505030304" pitchFamily="18" charset="0"/>
              </a:rPr>
              <a:t>Ohm</a:t>
            </a:r>
            <a:endParaRPr lang="tr-TR" sz="12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tr-TR" sz="1200" dirty="0">
                <a:latin typeface="Palatino Linotype" panose="02040502050505030304" pitchFamily="18" charset="0"/>
              </a:rPr>
              <a:t>	</a:t>
            </a:r>
            <a:r>
              <a:rPr lang="tr-TR" sz="1200" dirty="0" smtClean="0">
                <a:latin typeface="Palatino Linotype" panose="02040502050505030304" pitchFamily="18" charset="0"/>
              </a:rPr>
              <a:t>Yerel </a:t>
            </a:r>
            <a:r>
              <a:rPr lang="tr-TR" sz="1200" dirty="0">
                <a:latin typeface="Palatino Linotype" panose="02040502050505030304" pitchFamily="18" charset="0"/>
              </a:rPr>
              <a:t>Alan Ağı ve Veri İletişim Sistemlerinde, 50-105 </a:t>
            </a:r>
            <a:r>
              <a:rPr lang="tr-TR" sz="1200" dirty="0" err="1">
                <a:latin typeface="Palatino Linotype" panose="02040502050505030304" pitchFamily="18" charset="0"/>
              </a:rPr>
              <a:t>Ohm</a:t>
            </a:r>
            <a:endParaRPr lang="tr-TR" sz="1200" dirty="0"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1200" b="1" dirty="0" err="1" smtClean="0">
                <a:latin typeface="Palatino Linotype" panose="02040502050505030304" pitchFamily="18" charset="0"/>
              </a:rPr>
              <a:t>Kapasitans</a:t>
            </a:r>
            <a:r>
              <a:rPr lang="tr-TR" sz="1200" b="1" dirty="0">
                <a:latin typeface="Palatino Linotype" panose="0204050205050503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1200" b="1" dirty="0" smtClean="0">
                <a:latin typeface="Palatino Linotype" panose="02040502050505030304" pitchFamily="18" charset="0"/>
              </a:rPr>
              <a:t>Zayıflamalar</a:t>
            </a:r>
            <a:r>
              <a:rPr lang="tr-TR" sz="1200" b="1" dirty="0">
                <a:latin typeface="Palatino Linotype" panose="02040502050505030304" pitchFamily="18" charset="0"/>
              </a:rPr>
              <a:t>: </a:t>
            </a:r>
            <a:r>
              <a:rPr lang="tr-TR" sz="1200" dirty="0">
                <a:latin typeface="Palatino Linotype" panose="02040502050505030304" pitchFamily="18" charset="0"/>
              </a:rPr>
              <a:t>Kablo yapısına ve kullanılan malzemelere bağlı olarak </a:t>
            </a:r>
            <a:r>
              <a:rPr lang="tr-TR" sz="1200" dirty="0" smtClean="0">
                <a:latin typeface="Palatino Linotype" panose="02040502050505030304" pitchFamily="18" charset="0"/>
              </a:rPr>
              <a:t>kabloda taşınan </a:t>
            </a:r>
            <a:r>
              <a:rPr lang="tr-TR" sz="1200" dirty="0">
                <a:latin typeface="Palatino Linotype" panose="02040502050505030304" pitchFamily="18" charset="0"/>
              </a:rPr>
              <a:t>sinyaller giriş seviyesine göre çıkışta belli bir miktar zayıflamaktadır.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1200" b="1" dirty="0" smtClean="0">
                <a:latin typeface="Palatino Linotype" panose="02040502050505030304" pitchFamily="18" charset="0"/>
              </a:rPr>
              <a:t>Geri </a:t>
            </a:r>
            <a:r>
              <a:rPr lang="tr-TR" sz="1200" b="1" dirty="0">
                <a:latin typeface="Palatino Linotype" panose="02040502050505030304" pitchFamily="18" charset="0"/>
              </a:rPr>
              <a:t>dönüş kaybı,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1200" b="1" dirty="0" smtClean="0">
                <a:latin typeface="Palatino Linotype" panose="02040502050505030304" pitchFamily="18" charset="0"/>
              </a:rPr>
              <a:t>Yayılma </a:t>
            </a:r>
            <a:r>
              <a:rPr lang="tr-TR" sz="1200" b="1" dirty="0">
                <a:latin typeface="Palatino Linotype" panose="02040502050505030304" pitchFamily="18" charset="0"/>
              </a:rPr>
              <a:t>hızı: </a:t>
            </a:r>
            <a:r>
              <a:rPr lang="tr-TR" sz="1200" dirty="0" err="1">
                <a:latin typeface="Palatino Linotype" panose="02040502050505030304" pitchFamily="18" charset="0"/>
              </a:rPr>
              <a:t>Koaksiyel</a:t>
            </a:r>
            <a:r>
              <a:rPr lang="tr-TR" sz="1200" dirty="0">
                <a:latin typeface="Palatino Linotype" panose="02040502050505030304" pitchFamily="18" charset="0"/>
              </a:rPr>
              <a:t> kablolarda taşınan sinyallerin kablo </a:t>
            </a:r>
            <a:r>
              <a:rPr lang="tr-TR" sz="1200" dirty="0" smtClean="0">
                <a:latin typeface="Palatino Linotype" panose="02040502050505030304" pitchFamily="18" charset="0"/>
              </a:rPr>
              <a:t>içerisindeki hızlarıdır</a:t>
            </a:r>
            <a:r>
              <a:rPr lang="tr-TR" sz="1200" dirty="0">
                <a:latin typeface="Palatino Linotype" panose="02040502050505030304" pitchFamily="18" charset="0"/>
              </a:rPr>
              <a:t>. Yayılma hızı kullanılan malzemelere bağlı olarak değişir. Işık </a:t>
            </a:r>
            <a:r>
              <a:rPr lang="tr-TR" sz="1200" dirty="0" smtClean="0">
                <a:latin typeface="Palatino Linotype" panose="02040502050505030304" pitchFamily="18" charset="0"/>
              </a:rPr>
              <a:t>hızının yüzdesi </a:t>
            </a:r>
            <a:r>
              <a:rPr lang="tr-TR" sz="1200" dirty="0">
                <a:latin typeface="Palatino Linotype" panose="02040502050505030304" pitchFamily="18" charset="0"/>
              </a:rPr>
              <a:t>olarak belirtilir.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1200" b="1" dirty="0" smtClean="0">
                <a:latin typeface="Palatino Linotype" panose="02040502050505030304" pitchFamily="18" charset="0"/>
              </a:rPr>
              <a:t>Kesim Frekansı: </a:t>
            </a:r>
            <a:r>
              <a:rPr lang="tr-TR" sz="1200" dirty="0">
                <a:latin typeface="Palatino Linotype" panose="02040502050505030304" pitchFamily="18" charset="0"/>
              </a:rPr>
              <a:t>Kesim frekansından sonraki frekanslarda, </a:t>
            </a:r>
            <a:r>
              <a:rPr lang="tr-TR" sz="1200" dirty="0" err="1" smtClean="0">
                <a:latin typeface="Palatino Linotype" panose="02040502050505030304" pitchFamily="18" charset="0"/>
              </a:rPr>
              <a:t>koaksiyel</a:t>
            </a:r>
            <a:r>
              <a:rPr lang="tr-TR" sz="1200" dirty="0" smtClean="0">
                <a:latin typeface="Palatino Linotype" panose="02040502050505030304" pitchFamily="18" charset="0"/>
              </a:rPr>
              <a:t> kabloların </a:t>
            </a:r>
            <a:r>
              <a:rPr lang="tr-TR" sz="1200" dirty="0">
                <a:latin typeface="Palatino Linotype" panose="02040502050505030304" pitchFamily="18" charset="0"/>
              </a:rPr>
              <a:t>nominal karakteristik özelliklerinde bozulmalar görülür.</a:t>
            </a:r>
            <a:endParaRPr lang="tr-TR" sz="11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6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err="1" smtClean="0">
                <a:latin typeface="Palatino Linotype" panose="02040502050505030304" pitchFamily="18" charset="0"/>
              </a:rPr>
              <a:t>Koaksiyel</a:t>
            </a:r>
            <a:r>
              <a:rPr lang="tr-TR" b="1" dirty="0" smtClean="0">
                <a:latin typeface="Palatino Linotype" panose="02040502050505030304" pitchFamily="18" charset="0"/>
              </a:rPr>
              <a:t> Kablo Çeşitleri</a:t>
            </a:r>
            <a:endParaRPr lang="tr-TR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160" y="1825624"/>
            <a:ext cx="4897120" cy="44532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400" dirty="0" err="1">
                <a:latin typeface="Palatino Linotype" panose="02040502050505030304" pitchFamily="18" charset="0"/>
              </a:rPr>
              <a:t>Koaksiyel</a:t>
            </a:r>
            <a:r>
              <a:rPr lang="tr-TR" sz="1400" dirty="0">
                <a:latin typeface="Palatino Linotype" panose="02040502050505030304" pitchFamily="18" charset="0"/>
              </a:rPr>
              <a:t> kablo tipleri kendi RG kodlarına sahiptir. </a:t>
            </a:r>
            <a:r>
              <a:rPr lang="tr-TR" sz="1400" dirty="0" err="1">
                <a:latin typeface="Palatino Linotype" panose="02040502050505030304" pitchFamily="18" charset="0"/>
              </a:rPr>
              <a:t>Koaksiyel</a:t>
            </a:r>
            <a:r>
              <a:rPr lang="tr-TR" sz="1400" dirty="0">
                <a:latin typeface="Palatino Linotype" panose="02040502050505030304" pitchFamily="18" charset="0"/>
              </a:rPr>
              <a:t> kabloda bizim </a:t>
            </a:r>
            <a:r>
              <a:rPr lang="tr-TR" sz="1400" dirty="0" smtClean="0">
                <a:latin typeface="Palatino Linotype" panose="02040502050505030304" pitchFamily="18" charset="0"/>
              </a:rPr>
              <a:t>için önemli </a:t>
            </a:r>
            <a:r>
              <a:rPr lang="tr-TR" sz="1400" dirty="0">
                <a:latin typeface="Palatino Linotype" panose="02040502050505030304" pitchFamily="18" charset="0"/>
              </a:rPr>
              <a:t>olan ve değişkenlik </a:t>
            </a:r>
            <a:r>
              <a:rPr lang="tr-TR" sz="1400" dirty="0" err="1">
                <a:latin typeface="Palatino Linotype" panose="02040502050505030304" pitchFamily="18" charset="0"/>
              </a:rPr>
              <a:t>arzeden</a:t>
            </a:r>
            <a:r>
              <a:rPr lang="tr-TR" sz="1400" dirty="0">
                <a:latin typeface="Palatino Linotype" panose="02040502050505030304" pitchFamily="18" charset="0"/>
              </a:rPr>
              <a:t> değer kablonun empedansı veya </a:t>
            </a:r>
            <a:r>
              <a:rPr lang="tr-TR" sz="1400" dirty="0" err="1">
                <a:latin typeface="Palatino Linotype" panose="02040502050505030304" pitchFamily="18" charset="0"/>
              </a:rPr>
              <a:t>omajıdır</a:t>
            </a:r>
            <a:r>
              <a:rPr lang="tr-TR" sz="1400" dirty="0">
                <a:latin typeface="Palatino Linotype" panose="02040502050505030304" pitchFamily="18" charset="0"/>
              </a:rPr>
              <a:t>. Bu </a:t>
            </a:r>
            <a:r>
              <a:rPr lang="tr-TR" sz="1400" dirty="0" smtClean="0">
                <a:latin typeface="Palatino Linotype" panose="02040502050505030304" pitchFamily="18" charset="0"/>
              </a:rPr>
              <a:t>değer kablonun </a:t>
            </a:r>
            <a:r>
              <a:rPr lang="tr-TR" sz="1400" dirty="0">
                <a:latin typeface="Palatino Linotype" panose="02040502050505030304" pitchFamily="18" charset="0"/>
              </a:rPr>
              <a:t>belirli bir uzunlukta elektrik akımına karşı gösterdiği dirençtir</a:t>
            </a:r>
            <a:r>
              <a:rPr lang="tr-TR" sz="1400" dirty="0" smtClean="0">
                <a:latin typeface="Palatino Linotype" panose="02040502050505030304" pitchFamily="18" charset="0"/>
              </a:rPr>
              <a:t>.</a:t>
            </a:r>
          </a:p>
        </p:txBody>
      </p:sp>
      <p:pic>
        <p:nvPicPr>
          <p:cNvPr id="3074" name="Picture 2" descr="C:\Users\tmyo312\Desktop\ağ temelleri\rg-coax-cable-applicat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3569653"/>
            <a:ext cx="9586912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821680" y="1764664"/>
            <a:ext cx="4897120" cy="4453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tr-TR" sz="1400" dirty="0" smtClean="0">
                <a:latin typeface="Palatino Linotype" panose="02040502050505030304" pitchFamily="18" charset="0"/>
              </a:rPr>
              <a:t>Yerel ağlarda kullanılan </a:t>
            </a:r>
            <a:r>
              <a:rPr lang="tr-TR" sz="1400" dirty="0" err="1" smtClean="0">
                <a:latin typeface="Palatino Linotype" panose="02040502050505030304" pitchFamily="18" charset="0"/>
              </a:rPr>
              <a:t>koaksiyel</a:t>
            </a:r>
            <a:r>
              <a:rPr lang="tr-TR" sz="1400" dirty="0" smtClean="0">
                <a:latin typeface="Palatino Linotype" panose="02040502050505030304" pitchFamily="18" charset="0"/>
              </a:rPr>
              <a:t> kablolar genellikle kablonun çapına göre çeşitlere ayrılırlar. Kablonun çapı </a:t>
            </a:r>
            <a:r>
              <a:rPr lang="tr-TR" sz="1400" dirty="0" err="1" smtClean="0">
                <a:latin typeface="Palatino Linotype" panose="02040502050505030304" pitchFamily="18" charset="0"/>
              </a:rPr>
              <a:t>empendansı</a:t>
            </a:r>
            <a:r>
              <a:rPr lang="tr-TR" sz="1400" dirty="0" smtClean="0">
                <a:latin typeface="Palatino Linotype" panose="02040502050505030304" pitchFamily="18" charset="0"/>
              </a:rPr>
              <a:t> ve sinyal yayılma mesafesini de doğrudan etkilemektedir. Buna göre kalın (</a:t>
            </a:r>
            <a:r>
              <a:rPr lang="tr-TR" sz="1400" dirty="0" err="1" smtClean="0">
                <a:latin typeface="Palatino Linotype" panose="02040502050505030304" pitchFamily="18" charset="0"/>
              </a:rPr>
              <a:t>Thicknet</a:t>
            </a:r>
            <a:r>
              <a:rPr lang="tr-TR" sz="1400" dirty="0" smtClean="0">
                <a:latin typeface="Palatino Linotype" panose="02040502050505030304" pitchFamily="18" charset="0"/>
              </a:rPr>
              <a:t>) ve ince(</a:t>
            </a:r>
            <a:r>
              <a:rPr lang="tr-TR" sz="1400" dirty="0" err="1" smtClean="0">
                <a:latin typeface="Palatino Linotype" panose="02040502050505030304" pitchFamily="18" charset="0"/>
              </a:rPr>
              <a:t>Thinnet</a:t>
            </a:r>
            <a:r>
              <a:rPr lang="tr-TR" sz="1400" dirty="0" smtClean="0">
                <a:latin typeface="Palatino Linotype" panose="02040502050505030304" pitchFamily="18" charset="0"/>
              </a:rPr>
              <a:t>) olmak üzere ikiye ayrılır.</a:t>
            </a:r>
            <a:endParaRPr lang="tr-TR" sz="1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>
            <a:normAutofit/>
          </a:bodyPr>
          <a:lstStyle/>
          <a:p>
            <a:r>
              <a:rPr lang="tr-TR" sz="3600" b="1" dirty="0">
                <a:latin typeface="Palatino Linotype" panose="02040502050505030304" pitchFamily="18" charset="0"/>
              </a:rPr>
              <a:t>Kalın </a:t>
            </a:r>
            <a:r>
              <a:rPr lang="tr-TR" sz="3600" b="1" dirty="0" err="1">
                <a:latin typeface="Palatino Linotype" panose="02040502050505030304" pitchFamily="18" charset="0"/>
              </a:rPr>
              <a:t>Koaksiyel</a:t>
            </a:r>
            <a:r>
              <a:rPr lang="tr-TR" sz="3600" b="1" dirty="0">
                <a:latin typeface="Palatino Linotype" panose="02040502050505030304" pitchFamily="18" charset="0"/>
              </a:rPr>
              <a:t> Kablo (Thicknet-10Base5)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160" y="1825624"/>
            <a:ext cx="4897120" cy="44532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400" dirty="0">
                <a:latin typeface="Palatino Linotype" panose="02040502050505030304" pitchFamily="18" charset="0"/>
              </a:rPr>
              <a:t>Kalın </a:t>
            </a:r>
            <a:r>
              <a:rPr lang="tr-TR" sz="1400" dirty="0" err="1">
                <a:latin typeface="Palatino Linotype" panose="02040502050505030304" pitchFamily="18" charset="0"/>
              </a:rPr>
              <a:t>koaksiyel</a:t>
            </a:r>
            <a:r>
              <a:rPr lang="tr-TR" sz="1400" dirty="0">
                <a:latin typeface="Palatino Linotype" panose="02040502050505030304" pitchFamily="18" charset="0"/>
              </a:rPr>
              <a:t> kablo yaklaşık 1 cm kalınlığında, Ethernet ağlarında kullanılan </a:t>
            </a:r>
            <a:r>
              <a:rPr lang="tr-TR" sz="1400" dirty="0" smtClean="0">
                <a:latin typeface="Palatino Linotype" panose="02040502050505030304" pitchFamily="18" charset="0"/>
              </a:rPr>
              <a:t>bir kablodur</a:t>
            </a:r>
            <a:r>
              <a:rPr lang="tr-TR" sz="1400" dirty="0">
                <a:latin typeface="Palatino Linotype" panose="02040502050505030304" pitchFamily="18" charset="0"/>
              </a:rPr>
              <a:t>. Genellikle sarı bir kılıfı bulunduğundan “</a:t>
            </a:r>
            <a:r>
              <a:rPr lang="tr-TR" sz="1400" dirty="0" err="1">
                <a:latin typeface="Palatino Linotype" panose="02040502050505030304" pitchFamily="18" charset="0"/>
              </a:rPr>
              <a:t>Yellow</a:t>
            </a:r>
            <a:r>
              <a:rPr lang="tr-TR" sz="1400" dirty="0">
                <a:latin typeface="Palatino Linotype" panose="02040502050505030304" pitchFamily="18" charset="0"/>
              </a:rPr>
              <a:t> Ethernet” (Sarı Ethernet) </a:t>
            </a:r>
            <a:r>
              <a:rPr lang="tr-TR" sz="1400" dirty="0" smtClean="0">
                <a:latin typeface="Palatino Linotype" panose="02040502050505030304" pitchFamily="18" charset="0"/>
              </a:rPr>
              <a:t>olarak da </a:t>
            </a:r>
            <a:r>
              <a:rPr lang="tr-TR" sz="1400" dirty="0">
                <a:latin typeface="Palatino Linotype" panose="02040502050505030304" pitchFamily="18" charset="0"/>
              </a:rPr>
              <a:t>isimlendirilir. IEEE standartlarında kalın </a:t>
            </a:r>
            <a:r>
              <a:rPr lang="tr-TR" sz="1400" dirty="0" err="1">
                <a:latin typeface="Palatino Linotype" panose="02040502050505030304" pitchFamily="18" charset="0"/>
              </a:rPr>
              <a:t>koaksiyel</a:t>
            </a:r>
            <a:r>
              <a:rPr lang="tr-TR" sz="1400" dirty="0">
                <a:latin typeface="Palatino Linotype" panose="02040502050505030304" pitchFamily="18" charset="0"/>
              </a:rPr>
              <a:t> kablo “10Base5 Ethernet” </a:t>
            </a:r>
            <a:r>
              <a:rPr lang="tr-TR" sz="1400" dirty="0" smtClean="0">
                <a:latin typeface="Palatino Linotype" panose="02040502050505030304" pitchFamily="18" charset="0"/>
              </a:rPr>
              <a:t>olarak nitelendirilir</a:t>
            </a:r>
            <a:r>
              <a:rPr lang="tr-TR" sz="1400" dirty="0">
                <a:latin typeface="Palatino Linotype" panose="02040502050505030304" pitchFamily="18" charset="0"/>
              </a:rPr>
              <a:t>. Buradaki “</a:t>
            </a:r>
            <a:r>
              <a:rPr lang="tr-TR" sz="1400" dirty="0" smtClean="0">
                <a:latin typeface="Palatino Linotype" panose="02040502050505030304" pitchFamily="18" charset="0"/>
              </a:rPr>
              <a:t>10” kablonun </a:t>
            </a:r>
            <a:r>
              <a:rPr lang="tr-TR" sz="1400" dirty="0">
                <a:latin typeface="Palatino Linotype" panose="02040502050505030304" pitchFamily="18" charset="0"/>
              </a:rPr>
              <a:t>10 </a:t>
            </a:r>
            <a:r>
              <a:rPr lang="tr-TR" sz="1400" dirty="0" err="1">
                <a:latin typeface="Palatino Linotype" panose="02040502050505030304" pitchFamily="18" charset="0"/>
              </a:rPr>
              <a:t>Mbps</a:t>
            </a:r>
            <a:r>
              <a:rPr lang="tr-TR" sz="1400" dirty="0">
                <a:latin typeface="Palatino Linotype" panose="02040502050505030304" pitchFamily="18" charset="0"/>
              </a:rPr>
              <a:t> hızında veri </a:t>
            </a:r>
            <a:r>
              <a:rPr lang="tr-TR" sz="1400" dirty="0" err="1">
                <a:latin typeface="Palatino Linotype" panose="02040502050505030304" pitchFamily="18" charset="0"/>
              </a:rPr>
              <a:t>tranferi</a:t>
            </a:r>
            <a:r>
              <a:rPr lang="tr-TR" sz="1400" dirty="0">
                <a:latin typeface="Palatino Linotype" panose="02040502050505030304" pitchFamily="18" charset="0"/>
              </a:rPr>
              <a:t> yapabildiğini , </a:t>
            </a:r>
            <a:r>
              <a:rPr lang="tr-TR" sz="1400" dirty="0" smtClean="0">
                <a:latin typeface="Palatino Linotype" panose="02040502050505030304" pitchFamily="18" charset="0"/>
              </a:rPr>
              <a:t>Base kablonun </a:t>
            </a:r>
            <a:r>
              <a:rPr lang="tr-TR" sz="1400" dirty="0">
                <a:latin typeface="Palatino Linotype" panose="02040502050505030304" pitchFamily="18" charset="0"/>
              </a:rPr>
              <a:t>Temel Bant veri transferi için kullanıldığını, “5” ise kablonun 500 m </a:t>
            </a:r>
            <a:r>
              <a:rPr lang="tr-TR" sz="1400" dirty="0" smtClean="0">
                <a:latin typeface="Palatino Linotype" panose="02040502050505030304" pitchFamily="18" charset="0"/>
              </a:rPr>
              <a:t>uzunluğa kadar </a:t>
            </a:r>
            <a:r>
              <a:rPr lang="tr-TR" sz="1400" dirty="0">
                <a:latin typeface="Palatino Linotype" panose="02040502050505030304" pitchFamily="18" charset="0"/>
              </a:rPr>
              <a:t>veri transferi yapabildiğini anlatır</a:t>
            </a:r>
            <a:r>
              <a:rPr lang="tr-TR" sz="1400" dirty="0" smtClean="0">
                <a:latin typeface="Palatino Linotype" panose="0204050205050503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400" dirty="0" smtClean="0">
                <a:latin typeface="Palatino Linotype" panose="02040502050505030304" pitchFamily="18" charset="0"/>
              </a:rPr>
              <a:t>Kalın </a:t>
            </a:r>
            <a:r>
              <a:rPr lang="tr-TR" sz="1400" dirty="0" err="1" smtClean="0">
                <a:latin typeface="Palatino Linotype" panose="02040502050505030304" pitchFamily="18" charset="0"/>
              </a:rPr>
              <a:t>koaksiyel</a:t>
            </a:r>
            <a:r>
              <a:rPr lang="tr-TR" sz="1400" dirty="0" smtClean="0">
                <a:latin typeface="Palatino Linotype" panose="02040502050505030304" pitchFamily="18" charset="0"/>
              </a:rPr>
              <a:t> </a:t>
            </a:r>
            <a:r>
              <a:rPr lang="tr-TR" sz="1400" dirty="0" err="1" smtClean="0">
                <a:latin typeface="Palatino Linotype" panose="02040502050505030304" pitchFamily="18" charset="0"/>
              </a:rPr>
              <a:t>konnektörleri</a:t>
            </a:r>
            <a:endParaRPr lang="tr-TR" sz="1400" dirty="0">
              <a:latin typeface="Palatino Linotype" panose="02040502050505030304" pitchFamily="18" charset="0"/>
            </a:endParaRPr>
          </a:p>
          <a:p>
            <a:r>
              <a:rPr lang="tr-TR" sz="1400" dirty="0" smtClean="0">
                <a:latin typeface="Palatino Linotype" panose="02040502050505030304" pitchFamily="18" charset="0"/>
              </a:rPr>
              <a:t>AUI </a:t>
            </a:r>
            <a:r>
              <a:rPr lang="tr-TR" sz="1400" dirty="0">
                <a:latin typeface="Palatino Linotype" panose="02040502050505030304" pitchFamily="18" charset="0"/>
              </a:rPr>
              <a:t>(DIX-DB15) </a:t>
            </a:r>
            <a:r>
              <a:rPr lang="tr-TR" sz="1400" dirty="0" err="1">
                <a:latin typeface="Palatino Linotype" panose="02040502050505030304" pitchFamily="18" charset="0"/>
              </a:rPr>
              <a:t>konnektör</a:t>
            </a:r>
            <a:r>
              <a:rPr lang="tr-TR" sz="1400" dirty="0">
                <a:latin typeface="Palatino Linotype" panose="02040502050505030304" pitchFamily="18" charset="0"/>
              </a:rPr>
              <a:t>,</a:t>
            </a:r>
          </a:p>
          <a:p>
            <a:r>
              <a:rPr lang="tr-TR" sz="1400" dirty="0" smtClean="0">
                <a:latin typeface="Palatino Linotype" panose="02040502050505030304" pitchFamily="18" charset="0"/>
              </a:rPr>
              <a:t>N </a:t>
            </a:r>
            <a:r>
              <a:rPr lang="tr-TR" sz="1400" dirty="0">
                <a:latin typeface="Palatino Linotype" panose="02040502050505030304" pitchFamily="18" charset="0"/>
              </a:rPr>
              <a:t>serisi </a:t>
            </a:r>
            <a:r>
              <a:rPr lang="tr-TR" sz="1400" dirty="0" err="1" smtClean="0">
                <a:latin typeface="Palatino Linotype" panose="02040502050505030304" pitchFamily="18" charset="0"/>
              </a:rPr>
              <a:t>konnektörler</a:t>
            </a:r>
            <a:r>
              <a:rPr lang="tr-TR" sz="1400" dirty="0">
                <a:latin typeface="Palatino Linotype" panose="02040502050505030304" pitchFamily="18" charset="0"/>
              </a:rPr>
              <a:t>.</a:t>
            </a:r>
            <a:endParaRPr lang="tr-TR" sz="1400" dirty="0" smtClean="0">
              <a:latin typeface="Palatino Linotype" panose="02040502050505030304" pitchFamily="18" charset="0"/>
            </a:endParaRPr>
          </a:p>
        </p:txBody>
      </p:sp>
      <p:pic>
        <p:nvPicPr>
          <p:cNvPr id="4098" name="Picture 2" descr="C:\Users\tmyo312\Desktop\ağ temelleri\AU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196" y="4053523"/>
            <a:ext cx="2540000" cy="19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tmyo312\Desktop\ağ temelleri\n series connect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436" y="1653551"/>
            <a:ext cx="4347844" cy="282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7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8981440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Palatino Linotype" panose="02040502050505030304" pitchFamily="18" charset="0"/>
              </a:rPr>
              <a:t>İnce </a:t>
            </a:r>
            <a:r>
              <a:rPr lang="tr-TR" sz="3600" b="1" dirty="0" err="1">
                <a:latin typeface="Palatino Linotype" panose="02040502050505030304" pitchFamily="18" charset="0"/>
              </a:rPr>
              <a:t>Koaksiyel</a:t>
            </a:r>
            <a:r>
              <a:rPr lang="tr-TR" sz="3600" b="1" dirty="0">
                <a:latin typeface="Palatino Linotype" panose="02040502050505030304" pitchFamily="18" charset="0"/>
              </a:rPr>
              <a:t> Kablo (</a:t>
            </a:r>
            <a:r>
              <a:rPr lang="tr-TR" sz="3600" b="1" dirty="0" smtClean="0">
                <a:latin typeface="Palatino Linotype" panose="02040502050505030304" pitchFamily="18" charset="0"/>
              </a:rPr>
              <a:t>Thinnet-10Base2)</a:t>
            </a:r>
            <a:endParaRPr lang="tr-TR" sz="3600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3544"/>
            <a:ext cx="9509760" cy="44532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sz="1400" dirty="0">
                <a:latin typeface="Palatino Linotype" panose="02040502050505030304" pitchFamily="18" charset="0"/>
              </a:rPr>
              <a:t>Bu kablolar, kalın olan tipleri gibi modern bilgisayar ağlarında </a:t>
            </a:r>
            <a:r>
              <a:rPr lang="tr-TR" sz="1400" dirty="0" smtClean="0">
                <a:latin typeface="Palatino Linotype" panose="02040502050505030304" pitchFamily="18" charset="0"/>
              </a:rPr>
              <a:t>pek görülmez. Çapı 0.64cm olduğundan daha esnektir. IEEE </a:t>
            </a:r>
            <a:r>
              <a:rPr lang="tr-TR" sz="1400" dirty="0">
                <a:latin typeface="Palatino Linotype" panose="02040502050505030304" pitchFamily="18" charset="0"/>
              </a:rPr>
              <a:t>bu kabloyu 10Base2 </a:t>
            </a:r>
            <a:r>
              <a:rPr lang="tr-TR" sz="1400" dirty="0" err="1">
                <a:latin typeface="Palatino Linotype" panose="02040502050505030304" pitchFamily="18" charset="0"/>
              </a:rPr>
              <a:t>ethernet</a:t>
            </a:r>
            <a:r>
              <a:rPr lang="tr-TR" sz="1400" dirty="0">
                <a:latin typeface="Palatino Linotype" panose="02040502050505030304" pitchFamily="18" charset="0"/>
              </a:rPr>
              <a:t> olarak nitelendirmiştir. Burada </a:t>
            </a:r>
            <a:r>
              <a:rPr lang="tr-TR" sz="1400" dirty="0" smtClean="0">
                <a:latin typeface="Palatino Linotype" panose="02040502050505030304" pitchFamily="18" charset="0"/>
              </a:rPr>
              <a:t>farklı olan </a:t>
            </a:r>
            <a:r>
              <a:rPr lang="tr-TR" sz="1400" dirty="0">
                <a:latin typeface="Palatino Linotype" panose="02040502050505030304" pitchFamily="18" charset="0"/>
              </a:rPr>
              <a:t>sondaki “2”dir. Bu rakam bu kabloların 185 m (kabaca 200 m) menzillerinin </a:t>
            </a:r>
            <a:r>
              <a:rPr lang="tr-TR" sz="1400" dirty="0" smtClean="0">
                <a:latin typeface="Palatino Linotype" panose="02040502050505030304" pitchFamily="18" charset="0"/>
              </a:rPr>
              <a:t>olduğunu anlatır</a:t>
            </a:r>
            <a:r>
              <a:rPr lang="tr-TR" sz="1400" dirty="0">
                <a:latin typeface="Palatino Linotype" panose="02040502050505030304" pitchFamily="18" charset="0"/>
              </a:rPr>
              <a:t>. Bu kablolar genellikle siyah kılıflıdır. Bundan dolayı bir diğer isimleri de “</a:t>
            </a:r>
            <a:r>
              <a:rPr lang="tr-TR" sz="1400" dirty="0" smtClean="0">
                <a:latin typeface="Palatino Linotype" panose="02040502050505030304" pitchFamily="18" charset="0"/>
              </a:rPr>
              <a:t>Black-Ethernet” (</a:t>
            </a:r>
            <a:r>
              <a:rPr lang="tr-TR" sz="1400" dirty="0">
                <a:latin typeface="Palatino Linotype" panose="02040502050505030304" pitchFamily="18" charset="0"/>
              </a:rPr>
              <a:t>Siyah Ethernet)’</a:t>
            </a:r>
            <a:r>
              <a:rPr lang="tr-TR" sz="1400" dirty="0" err="1">
                <a:latin typeface="Palatino Linotype" panose="02040502050505030304" pitchFamily="18" charset="0"/>
              </a:rPr>
              <a:t>dir</a:t>
            </a:r>
            <a:r>
              <a:rPr lang="tr-TR" sz="1400" dirty="0" smtClean="0">
                <a:latin typeface="Palatino Linotype" panose="0204050205050503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1400" dirty="0">
                <a:latin typeface="Palatino Linotype" panose="02040502050505030304" pitchFamily="18" charset="0"/>
              </a:rPr>
              <a:t>Bu kablolarda BNC </a:t>
            </a:r>
            <a:r>
              <a:rPr lang="tr-TR" sz="1400" dirty="0" err="1">
                <a:latin typeface="Palatino Linotype" panose="02040502050505030304" pitchFamily="18" charset="0"/>
              </a:rPr>
              <a:t>konnektörler</a:t>
            </a:r>
            <a:r>
              <a:rPr lang="tr-TR" sz="1400" dirty="0">
                <a:latin typeface="Palatino Linotype" panose="02040502050505030304" pitchFamily="18" charset="0"/>
              </a:rPr>
              <a:t> kullanılır. BNC </a:t>
            </a:r>
            <a:r>
              <a:rPr lang="tr-TR" sz="1400" dirty="0" err="1">
                <a:latin typeface="Palatino Linotype" panose="02040502050505030304" pitchFamily="18" charset="0"/>
              </a:rPr>
              <a:t>konnektörlerin</a:t>
            </a:r>
            <a:r>
              <a:rPr lang="tr-TR" sz="1400" dirty="0">
                <a:latin typeface="Palatino Linotype" panose="02040502050505030304" pitchFamily="18" charset="0"/>
              </a:rPr>
              <a:t> birkaç türü vardır. </a:t>
            </a:r>
            <a:endParaRPr lang="tr-TR" sz="1400" dirty="0" smtClean="0">
              <a:latin typeface="Palatino Linotype" panose="020405020505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400" dirty="0" smtClean="0">
                <a:latin typeface="Palatino Linotype" panose="02040502050505030304" pitchFamily="18" charset="0"/>
              </a:rPr>
              <a:t>Bunlar </a:t>
            </a:r>
            <a:r>
              <a:rPr lang="tr-TR" sz="1400" dirty="0">
                <a:latin typeface="Palatino Linotype" panose="02040502050505030304" pitchFamily="18" charset="0"/>
              </a:rPr>
              <a:t>: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Palatino Linotype" panose="02040502050505030304" pitchFamily="18" charset="0"/>
              </a:rPr>
              <a:t>BNC </a:t>
            </a:r>
            <a:r>
              <a:rPr lang="tr-TR" sz="1400" dirty="0">
                <a:latin typeface="Palatino Linotype" panose="02040502050505030304" pitchFamily="18" charset="0"/>
              </a:rPr>
              <a:t>Kablo </a:t>
            </a:r>
            <a:r>
              <a:rPr lang="tr-TR" sz="1400" dirty="0" err="1">
                <a:latin typeface="Palatino Linotype" panose="02040502050505030304" pitchFamily="18" charset="0"/>
              </a:rPr>
              <a:t>Konnektörü</a:t>
            </a:r>
            <a:endParaRPr lang="tr-TR" sz="1400" dirty="0">
              <a:latin typeface="Palatino Linotype" panose="0204050205050503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Palatino Linotype" panose="02040502050505030304" pitchFamily="18" charset="0"/>
              </a:rPr>
              <a:t>BNC </a:t>
            </a:r>
            <a:r>
              <a:rPr lang="tr-TR" sz="1400" dirty="0">
                <a:latin typeface="Palatino Linotype" panose="02040502050505030304" pitchFamily="18" charset="0"/>
              </a:rPr>
              <a:t>T </a:t>
            </a:r>
            <a:r>
              <a:rPr lang="tr-TR" sz="1400" dirty="0" err="1">
                <a:latin typeface="Palatino Linotype" panose="02040502050505030304" pitchFamily="18" charset="0"/>
              </a:rPr>
              <a:t>Konnektör</a:t>
            </a:r>
            <a:endParaRPr lang="tr-TR" sz="1400" dirty="0">
              <a:latin typeface="Palatino Linotype" panose="0204050205050503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Palatino Linotype" panose="02040502050505030304" pitchFamily="18" charset="0"/>
              </a:rPr>
              <a:t>BNC </a:t>
            </a:r>
            <a:r>
              <a:rPr lang="tr-TR" sz="1400" dirty="0" err="1">
                <a:latin typeface="Palatino Linotype" panose="02040502050505030304" pitchFamily="18" charset="0"/>
              </a:rPr>
              <a:t>Barrel</a:t>
            </a:r>
            <a:r>
              <a:rPr lang="tr-TR" sz="1400" dirty="0">
                <a:latin typeface="Palatino Linotype" panose="02040502050505030304" pitchFamily="18" charset="0"/>
              </a:rPr>
              <a:t> </a:t>
            </a:r>
            <a:r>
              <a:rPr lang="tr-TR" sz="1400" dirty="0" err="1">
                <a:latin typeface="Palatino Linotype" panose="02040502050505030304" pitchFamily="18" charset="0"/>
              </a:rPr>
              <a:t>Konnektör</a:t>
            </a:r>
            <a:endParaRPr lang="tr-TR" sz="1400" dirty="0" smtClean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02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5313680" cy="1097915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Palatino Linotype" panose="02040502050505030304" pitchFamily="18" charset="0"/>
              </a:rPr>
              <a:t>BNC Türleri</a:t>
            </a:r>
            <a:endParaRPr lang="tr-TR" sz="3600" b="1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3544"/>
            <a:ext cx="5313680" cy="445325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tr-TR" sz="1400" dirty="0">
                <a:latin typeface="Palatino Linotype" panose="02040502050505030304" pitchFamily="18" charset="0"/>
              </a:rPr>
              <a:t>BNC kablo </a:t>
            </a:r>
            <a:r>
              <a:rPr lang="tr-TR" sz="1400" dirty="0" err="1">
                <a:latin typeface="Palatino Linotype" panose="02040502050505030304" pitchFamily="18" charset="0"/>
              </a:rPr>
              <a:t>konnektörü</a:t>
            </a:r>
            <a:r>
              <a:rPr lang="tr-TR" sz="1400" dirty="0">
                <a:latin typeface="Palatino Linotype" panose="02040502050505030304" pitchFamily="18" charset="0"/>
              </a:rPr>
              <a:t> kablonun ucunda yer alır. </a:t>
            </a:r>
            <a:endParaRPr lang="tr-TR" sz="1400" dirty="0" smtClean="0">
              <a:latin typeface="Palatino Linotype" panose="0204050205050503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tr-TR" sz="1400" dirty="0" smtClean="0">
                <a:latin typeface="Palatino Linotype" panose="02040502050505030304" pitchFamily="18" charset="0"/>
              </a:rPr>
              <a:t>T </a:t>
            </a:r>
            <a:r>
              <a:rPr lang="tr-TR" sz="1400" dirty="0" err="1">
                <a:latin typeface="Palatino Linotype" panose="02040502050505030304" pitchFamily="18" charset="0"/>
              </a:rPr>
              <a:t>konnektör</a:t>
            </a:r>
            <a:r>
              <a:rPr lang="tr-TR" sz="1400" dirty="0">
                <a:latin typeface="Palatino Linotype" panose="02040502050505030304" pitchFamily="18" charset="0"/>
              </a:rPr>
              <a:t> ise </a:t>
            </a:r>
            <a:r>
              <a:rPr lang="tr-TR" sz="1400" dirty="0" err="1">
                <a:latin typeface="Palatino Linotype" panose="02040502050505030304" pitchFamily="18" charset="0"/>
              </a:rPr>
              <a:t>koaksiyel</a:t>
            </a:r>
            <a:r>
              <a:rPr lang="tr-TR" sz="1400" dirty="0">
                <a:latin typeface="Palatino Linotype" panose="02040502050505030304" pitchFamily="18" charset="0"/>
              </a:rPr>
              <a:t> </a:t>
            </a:r>
            <a:r>
              <a:rPr lang="tr-TR" sz="1400" dirty="0" smtClean="0">
                <a:latin typeface="Palatino Linotype" panose="02040502050505030304" pitchFamily="18" charset="0"/>
              </a:rPr>
              <a:t>kabloyu network </a:t>
            </a:r>
            <a:r>
              <a:rPr lang="tr-TR" sz="1400" dirty="0">
                <a:latin typeface="Palatino Linotype" panose="02040502050505030304" pitchFamily="18" charset="0"/>
              </a:rPr>
              <a:t>adaptörüne (PC’ye) bağlamak için kullanılır. </a:t>
            </a:r>
            <a:endParaRPr lang="tr-TR" sz="1400" dirty="0" smtClean="0">
              <a:latin typeface="Palatino Linotype" panose="0204050205050503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tr-TR" sz="1400" dirty="0" err="1" smtClean="0">
                <a:latin typeface="Palatino Linotype" panose="02040502050505030304" pitchFamily="18" charset="0"/>
              </a:rPr>
              <a:t>Barrel</a:t>
            </a:r>
            <a:r>
              <a:rPr lang="tr-TR" sz="1400" dirty="0" smtClean="0">
                <a:latin typeface="Palatino Linotype" panose="02040502050505030304" pitchFamily="18" charset="0"/>
              </a:rPr>
              <a:t> </a:t>
            </a:r>
            <a:r>
              <a:rPr lang="tr-TR" sz="1400" dirty="0" err="1">
                <a:latin typeface="Palatino Linotype" panose="02040502050505030304" pitchFamily="18" charset="0"/>
              </a:rPr>
              <a:t>konnektör</a:t>
            </a:r>
            <a:r>
              <a:rPr lang="tr-TR" sz="1400" dirty="0">
                <a:latin typeface="Palatino Linotype" panose="02040502050505030304" pitchFamily="18" charset="0"/>
              </a:rPr>
              <a:t> ise iki </a:t>
            </a:r>
            <a:r>
              <a:rPr lang="tr-TR" sz="1400" dirty="0" err="1" smtClean="0">
                <a:latin typeface="Palatino Linotype" panose="02040502050505030304" pitchFamily="18" charset="0"/>
              </a:rPr>
              <a:t>koaksiyel</a:t>
            </a:r>
            <a:r>
              <a:rPr lang="tr-TR" sz="1400" dirty="0" smtClean="0">
                <a:latin typeface="Palatino Linotype" panose="02040502050505030304" pitchFamily="18" charset="0"/>
              </a:rPr>
              <a:t> kablonun </a:t>
            </a:r>
            <a:r>
              <a:rPr lang="tr-TR" sz="1400" dirty="0">
                <a:latin typeface="Palatino Linotype" panose="02040502050505030304" pitchFamily="18" charset="0"/>
              </a:rPr>
              <a:t>birbirine bağlanmasını sağlar</a:t>
            </a:r>
            <a:r>
              <a:rPr lang="tr-TR" sz="1400" dirty="0" smtClean="0">
                <a:latin typeface="Palatino Linotype" panose="02040502050505030304" pitchFamily="18" charset="0"/>
              </a:rPr>
              <a:t>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tr-TR" sz="14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tr-TR" sz="1400" b="1" dirty="0">
                <a:latin typeface="Palatino Linotype" panose="02040502050505030304" pitchFamily="18" charset="0"/>
              </a:rPr>
              <a:t>Sonlandırıcı: </a:t>
            </a:r>
            <a:r>
              <a:rPr lang="tr-TR" sz="1400" dirty="0">
                <a:latin typeface="Palatino Linotype" panose="02040502050505030304" pitchFamily="18" charset="0"/>
              </a:rPr>
              <a:t>Sonlandırıcılar kablonun sonuna takılır ve içinde 50 </a:t>
            </a:r>
            <a:r>
              <a:rPr lang="tr-TR" sz="1400" dirty="0" err="1">
                <a:latin typeface="Palatino Linotype" panose="02040502050505030304" pitchFamily="18" charset="0"/>
              </a:rPr>
              <a:t>ohm’luk</a:t>
            </a:r>
            <a:r>
              <a:rPr lang="tr-TR" sz="1400" dirty="0">
                <a:latin typeface="Palatino Linotype" panose="02040502050505030304" pitchFamily="18" charset="0"/>
              </a:rPr>
              <a:t> direnç bulunan BNC </a:t>
            </a:r>
            <a:r>
              <a:rPr lang="tr-TR" sz="1400" dirty="0" smtClean="0">
                <a:latin typeface="Palatino Linotype" panose="02040502050505030304" pitchFamily="18" charset="0"/>
              </a:rPr>
              <a:t>tip </a:t>
            </a:r>
            <a:r>
              <a:rPr lang="tr-TR" sz="1400" dirty="0" err="1" smtClean="0">
                <a:latin typeface="Palatino Linotype" panose="02040502050505030304" pitchFamily="18" charset="0"/>
              </a:rPr>
              <a:t>konnektörlerdir</a:t>
            </a:r>
            <a:r>
              <a:rPr lang="tr-TR" sz="1400" dirty="0">
                <a:latin typeface="Palatino Linotype" panose="02040502050505030304" pitchFamily="18" charset="0"/>
              </a:rPr>
              <a:t>. Bu </a:t>
            </a:r>
            <a:r>
              <a:rPr lang="tr-TR" sz="1400" dirty="0" err="1">
                <a:latin typeface="Palatino Linotype" panose="02040502050505030304" pitchFamily="18" charset="0"/>
              </a:rPr>
              <a:t>konnektörler</a:t>
            </a:r>
            <a:r>
              <a:rPr lang="tr-TR" sz="1400" dirty="0">
                <a:latin typeface="Palatino Linotype" panose="02040502050505030304" pitchFamily="18" charset="0"/>
              </a:rPr>
              <a:t> olmazsa ağ çalışmaz.</a:t>
            </a:r>
            <a:endParaRPr lang="tr-TR" sz="1400" dirty="0" smtClean="0">
              <a:latin typeface="Palatino Linotype" panose="02040502050505030304" pitchFamily="18" charset="0"/>
            </a:endParaRPr>
          </a:p>
        </p:txBody>
      </p:sp>
      <p:pic>
        <p:nvPicPr>
          <p:cNvPr id="4" name="Picture 2" descr="C:\Users\tmyo312\Desktop\ağ temelleri\bn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322580"/>
            <a:ext cx="4229100" cy="57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tmyo312\Desktop\ağ temelleri\bnc sonlandırıcı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735" y="4741428"/>
            <a:ext cx="2191500" cy="131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84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1108</Words>
  <Application>Microsoft Office PowerPoint</Application>
  <PresentationFormat>Özel</PresentationFormat>
  <Paragraphs>78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Theme</vt:lpstr>
      <vt:lpstr>Network ve Kablo </vt:lpstr>
      <vt:lpstr>Kablonun Önemi</vt:lpstr>
      <vt:lpstr>Kablonun Önemi</vt:lpstr>
      <vt:lpstr>1- Koaksiyel Kablo</vt:lpstr>
      <vt:lpstr>Koaksiyel Kabloda Standartlar</vt:lpstr>
      <vt:lpstr>Koaksiyel Kablo Çeşitleri</vt:lpstr>
      <vt:lpstr>Kalın Koaksiyel Kablo (Thicknet-10Base5)</vt:lpstr>
      <vt:lpstr>İnce Koaksiyel Kablo (Thinnet-10Base2)</vt:lpstr>
      <vt:lpstr>BNC Türleri</vt:lpstr>
      <vt:lpstr>2- ÇİFT BÜKÜMLÜ KABLO (Twisted Pair)</vt:lpstr>
      <vt:lpstr>ÇİFT BÜKÜMLÜ KABLO ÇEŞİTLERİ</vt:lpstr>
      <vt:lpstr>STP ve UTP Kablo</vt:lpstr>
      <vt:lpstr>UTP Kablo Kategorileri</vt:lpstr>
      <vt:lpstr>Çift Bükümlü Kablo Konnektörleri</vt:lpstr>
    </vt:vector>
  </TitlesOfParts>
  <Manager>www.aliosmangokcan.com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Başlık</dc:title>
  <dc:creator>Uzem PC</dc:creator>
  <cp:lastModifiedBy>tmyo312</cp:lastModifiedBy>
  <cp:revision>18</cp:revision>
  <dcterms:created xsi:type="dcterms:W3CDTF">2016-09-07T14:12:43Z</dcterms:created>
  <dcterms:modified xsi:type="dcterms:W3CDTF">2016-12-26T15:16:31Z</dcterms:modified>
</cp:coreProperties>
</file>