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50" r:id="rId4"/>
    <p:sldId id="361" r:id="rId5"/>
    <p:sldId id="360"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51" r:id="rId26"/>
    <p:sldId id="352" r:id="rId27"/>
    <p:sldId id="353" r:id="rId28"/>
    <p:sldId id="354" r:id="rId29"/>
    <p:sldId id="355" r:id="rId30"/>
    <p:sldId id="356" r:id="rId31"/>
    <p:sldId id="357" r:id="rId32"/>
    <p:sldId id="358" r:id="rId33"/>
    <p:sldId id="359" r:id="rId34"/>
    <p:sldId id="34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p:cViewPr varScale="1">
        <p:scale>
          <a:sx n="74" d="100"/>
          <a:sy n="74" d="100"/>
        </p:scale>
        <p:origin x="1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liosmangokca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1" y="742611"/>
            <a:ext cx="5624192"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85396" y="2945439"/>
            <a:ext cx="4124322" cy="26048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1735873" y="1976218"/>
            <a:ext cx="5495964" cy="96922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latin typeface="Palatino Linotype" panose="02040502050505030304" pitchFamily="18" charset="0"/>
              </a:rPr>
              <a:t>Sunucu İşletim Sistemleri</a:t>
            </a:r>
          </a:p>
          <a:p>
            <a:r>
              <a:rPr lang="tr-TR" sz="3200" b="1" smtClean="0">
                <a:latin typeface="Palatino Linotype" panose="02040502050505030304" pitchFamily="18" charset="0"/>
              </a:rPr>
              <a:t>3.Hafta</a:t>
            </a:r>
            <a:endParaRPr lang="tr-TR" sz="3200" b="1"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-2</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857" y="1275004"/>
            <a:ext cx="6446130" cy="4844914"/>
          </a:xfrm>
        </p:spPr>
      </p:pic>
    </p:spTree>
    <p:extLst>
      <p:ext uri="{BB962C8B-B14F-4D97-AF65-F5344CB8AC3E}">
        <p14:creationId xmlns:p14="http://schemas.microsoft.com/office/powerpoint/2010/main" val="109858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-3</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163" y="1275004"/>
            <a:ext cx="6415517" cy="4844914"/>
          </a:xfrm>
        </p:spPr>
      </p:pic>
    </p:spTree>
    <p:extLst>
      <p:ext uri="{BB962C8B-B14F-4D97-AF65-F5344CB8AC3E}">
        <p14:creationId xmlns:p14="http://schemas.microsoft.com/office/powerpoint/2010/main" val="49970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-4</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89" y="1275004"/>
            <a:ext cx="6401665" cy="4844914"/>
          </a:xfrm>
        </p:spPr>
      </p:pic>
    </p:spTree>
    <p:extLst>
      <p:ext uri="{BB962C8B-B14F-4D97-AF65-F5344CB8AC3E}">
        <p14:creationId xmlns:p14="http://schemas.microsoft.com/office/powerpoint/2010/main" val="7548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-5</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89" y="1297968"/>
            <a:ext cx="6401665" cy="4798985"/>
          </a:xfrm>
        </p:spPr>
      </p:pic>
    </p:spTree>
    <p:extLst>
      <p:ext uri="{BB962C8B-B14F-4D97-AF65-F5344CB8AC3E}">
        <p14:creationId xmlns:p14="http://schemas.microsoft.com/office/powerpoint/2010/main" val="191782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-6</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89" y="1301946"/>
            <a:ext cx="6401665" cy="4791028"/>
          </a:xfrm>
        </p:spPr>
      </p:pic>
    </p:spTree>
    <p:extLst>
      <p:ext uri="{BB962C8B-B14F-4D97-AF65-F5344CB8AC3E}">
        <p14:creationId xmlns:p14="http://schemas.microsoft.com/office/powerpoint/2010/main" val="344630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-7</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461" y="1301946"/>
            <a:ext cx="6398920" cy="4791028"/>
          </a:xfrm>
        </p:spPr>
      </p:pic>
    </p:spTree>
    <p:extLst>
      <p:ext uri="{BB962C8B-B14F-4D97-AF65-F5344CB8AC3E}">
        <p14:creationId xmlns:p14="http://schemas.microsoft.com/office/powerpoint/2010/main" val="187388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a:t>
            </a:r>
            <a:endParaRPr lang="tr-TR" dirty="0">
              <a:latin typeface="Palatino Linotype" panose="02040502050505030304" pitchFamily="18" charset="0"/>
            </a:endParaRPr>
          </a:p>
        </p:txBody>
      </p:sp>
      <p:sp>
        <p:nvSpPr>
          <p:cNvPr id="3" name="İçerik Yer Tutucusu 2"/>
          <p:cNvSpPr>
            <a:spLocks noGrp="1"/>
          </p:cNvSpPr>
          <p:nvPr>
            <p:ph idx="1"/>
          </p:nvPr>
        </p:nvSpPr>
        <p:spPr/>
        <p:txBody>
          <a:bodyPr>
            <a:normAutofit fontScale="70000" lnSpcReduction="20000"/>
          </a:bodyPr>
          <a:lstStyle/>
          <a:p>
            <a:pPr marL="0" indent="0">
              <a:buNone/>
            </a:pPr>
            <a:r>
              <a:rPr lang="tr-TR" dirty="0">
                <a:latin typeface="Palatino Linotype" panose="02040502050505030304" pitchFamily="18" charset="0"/>
              </a:rPr>
              <a:t>RAID 1, </a:t>
            </a:r>
            <a:r>
              <a:rPr lang="tr-TR" dirty="0">
                <a:solidFill>
                  <a:srgbClr val="FF0000"/>
                </a:solidFill>
                <a:latin typeface="Palatino Linotype" panose="02040502050505030304" pitchFamily="18" charset="0"/>
              </a:rPr>
              <a:t>disk yansıtma </a:t>
            </a:r>
            <a:r>
              <a:rPr lang="tr-TR" dirty="0">
                <a:latin typeface="Palatino Linotype" panose="02040502050505030304" pitchFamily="18" charset="0"/>
              </a:rPr>
              <a:t>olarak adlandırılır</a:t>
            </a:r>
            <a:r>
              <a:rPr lang="tr-TR" dirty="0" smtClean="0">
                <a:latin typeface="Palatino Linotype" panose="02040502050505030304" pitchFamily="18" charset="0"/>
              </a:rPr>
              <a:t>.</a:t>
            </a:r>
          </a:p>
          <a:p>
            <a:pPr marL="0" indent="0">
              <a:buNone/>
            </a:pPr>
            <a:endParaRPr lang="tr-TR" dirty="0">
              <a:latin typeface="Palatino Linotype" panose="02040502050505030304" pitchFamily="18" charset="0"/>
            </a:endParaRPr>
          </a:p>
          <a:p>
            <a:pPr marL="0" indent="0">
              <a:buNone/>
            </a:pPr>
            <a:r>
              <a:rPr lang="tr-TR" dirty="0" smtClean="0">
                <a:latin typeface="Palatino Linotype" panose="02040502050505030304" pitchFamily="18" charset="0"/>
              </a:rPr>
              <a:t>* </a:t>
            </a:r>
            <a:r>
              <a:rPr lang="tr-TR" dirty="0">
                <a:latin typeface="Palatino Linotype" panose="02040502050505030304" pitchFamily="18" charset="0"/>
              </a:rPr>
              <a:t>RAID 1 için, iki birim iki sürücüde aynı biçimde yapılandırılmalıdır.</a:t>
            </a:r>
          </a:p>
          <a:p>
            <a:pPr marL="0" indent="0">
              <a:buNone/>
            </a:pPr>
            <a:r>
              <a:rPr lang="tr-TR" dirty="0" smtClean="0">
                <a:latin typeface="Palatino Linotype" panose="02040502050505030304" pitchFamily="18" charset="0"/>
              </a:rPr>
              <a:t>* </a:t>
            </a:r>
            <a:r>
              <a:rPr lang="tr-TR" dirty="0">
                <a:latin typeface="Palatino Linotype" panose="02040502050505030304" pitchFamily="18" charset="0"/>
              </a:rPr>
              <a:t>En az 2 dinamik diskin olması gerekir.</a:t>
            </a:r>
          </a:p>
          <a:p>
            <a:pPr marL="0" indent="0">
              <a:buNone/>
            </a:pPr>
            <a:r>
              <a:rPr lang="tr-TR" dirty="0" smtClean="0">
                <a:latin typeface="Palatino Linotype" panose="02040502050505030304" pitchFamily="18" charset="0"/>
              </a:rPr>
              <a:t>* </a:t>
            </a:r>
            <a:r>
              <a:rPr lang="tr-TR" dirty="0">
                <a:latin typeface="Palatino Linotype" panose="02040502050505030304" pitchFamily="18" charset="0"/>
              </a:rPr>
              <a:t>Veriler her iki diske de yazılır.</a:t>
            </a:r>
          </a:p>
          <a:p>
            <a:pPr marL="0" indent="0">
              <a:buNone/>
            </a:pPr>
            <a:r>
              <a:rPr lang="tr-TR" dirty="0" smtClean="0">
                <a:latin typeface="Palatino Linotype" panose="02040502050505030304" pitchFamily="18" charset="0"/>
              </a:rPr>
              <a:t>* </a:t>
            </a:r>
            <a:r>
              <a:rPr lang="tr-TR" dirty="0">
                <a:latin typeface="Palatino Linotype" panose="02040502050505030304" pitchFamily="18" charset="0"/>
              </a:rPr>
              <a:t>Disklerden biri arızalanırsa, veriler diğer diskte de bulunduğu için kaybedilmez.</a:t>
            </a:r>
          </a:p>
          <a:p>
            <a:r>
              <a:rPr lang="tr-TR" dirty="0" smtClean="0">
                <a:latin typeface="Palatino Linotype" panose="02040502050505030304" pitchFamily="18" charset="0"/>
              </a:rPr>
              <a:t>RAID </a:t>
            </a:r>
            <a:r>
              <a:rPr lang="tr-TR" dirty="0">
                <a:latin typeface="Palatino Linotype" panose="02040502050505030304" pitchFamily="18" charset="0"/>
              </a:rPr>
              <a:t>1 ile depolama alanı boyutu yarı yarıya azalır. </a:t>
            </a: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a:p>
            <a:pPr marL="0" indent="0">
              <a:buNone/>
            </a:pPr>
            <a:r>
              <a:rPr lang="tr-TR" dirty="0" smtClean="0">
                <a:latin typeface="Palatino Linotype" panose="02040502050505030304" pitchFamily="18" charset="0"/>
              </a:rPr>
              <a:t>Örneğin </a:t>
            </a:r>
            <a:r>
              <a:rPr lang="tr-TR" dirty="0">
                <a:latin typeface="Palatino Linotype" panose="02040502050505030304" pitchFamily="18" charset="0"/>
              </a:rPr>
              <a:t>60 GB </a:t>
            </a:r>
            <a:r>
              <a:rPr lang="tr-TR" dirty="0" smtClean="0">
                <a:latin typeface="Palatino Linotype" panose="02040502050505030304" pitchFamily="18" charset="0"/>
              </a:rPr>
              <a:t>boyutundaki bir </a:t>
            </a:r>
            <a:r>
              <a:rPr lang="tr-TR" dirty="0">
                <a:latin typeface="Palatino Linotype" panose="02040502050505030304" pitchFamily="18" charset="0"/>
              </a:rPr>
              <a:t>diski yansıtmak için bir 60 GB disk daha gerekir. Bu 60 GB bilgiyi </a:t>
            </a:r>
            <a:r>
              <a:rPr lang="tr-TR" dirty="0" smtClean="0">
                <a:latin typeface="Palatino Linotype" panose="02040502050505030304" pitchFamily="18" charset="0"/>
              </a:rPr>
              <a:t>saklamak için </a:t>
            </a:r>
            <a:r>
              <a:rPr lang="tr-TR" dirty="0">
                <a:latin typeface="Palatino Linotype" panose="02040502050505030304" pitchFamily="18" charset="0"/>
              </a:rPr>
              <a:t>120 GB alan kullanılacağı anlamına gelir.</a:t>
            </a:r>
          </a:p>
          <a:p>
            <a:pPr marL="0" indent="0">
              <a:buNone/>
            </a:pPr>
            <a:endParaRPr lang="tr-TR" dirty="0"/>
          </a:p>
        </p:txBody>
      </p:sp>
    </p:spTree>
    <p:extLst>
      <p:ext uri="{BB962C8B-B14F-4D97-AF65-F5344CB8AC3E}">
        <p14:creationId xmlns:p14="http://schemas.microsoft.com/office/powerpoint/2010/main" val="168246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0" y="1600200"/>
            <a:ext cx="3682752" cy="4525963"/>
          </a:xfrm>
        </p:spPr>
        <p:txBody>
          <a:bodyPr>
            <a:normAutofit/>
          </a:bodyPr>
          <a:lstStyle/>
          <a:p>
            <a:r>
              <a:rPr lang="tr-TR" sz="2000" dirty="0" smtClean="0">
                <a:latin typeface="Palatino Linotype" panose="02040502050505030304" pitchFamily="18" charset="0"/>
              </a:rPr>
              <a:t>RAID </a:t>
            </a:r>
            <a:r>
              <a:rPr lang="tr-TR" sz="2000" dirty="0">
                <a:latin typeface="Palatino Linotype" panose="02040502050505030304" pitchFamily="18" charset="0"/>
              </a:rPr>
              <a:t>1, genellikle sistem dosyalarının yedeklerini tutmak için kullanılır</a:t>
            </a:r>
            <a:r>
              <a:rPr lang="tr-TR" sz="2000" dirty="0" smtClean="0">
                <a:latin typeface="Palatino Linotype" panose="02040502050505030304" pitchFamily="18" charset="0"/>
              </a:rPr>
              <a:t>.</a:t>
            </a:r>
          </a:p>
          <a:p>
            <a:pPr marL="0" indent="0">
              <a:buNone/>
            </a:pPr>
            <a:endParaRPr lang="tr-TR" sz="2000" dirty="0">
              <a:latin typeface="Palatino Linotype" panose="02040502050505030304" pitchFamily="18" charset="0"/>
            </a:endParaRPr>
          </a:p>
          <a:p>
            <a:pPr marL="0" indent="0">
              <a:buNone/>
            </a:pPr>
            <a:r>
              <a:rPr lang="tr-TR" sz="2000" dirty="0" smtClean="0">
                <a:latin typeface="Palatino Linotype" panose="02040502050505030304" pitchFamily="18" charset="0"/>
              </a:rPr>
              <a:t>* Aynı </a:t>
            </a:r>
            <a:r>
              <a:rPr lang="tr-TR" sz="2000" dirty="0">
                <a:latin typeface="Palatino Linotype" panose="02040502050505030304" pitchFamily="18" charset="0"/>
              </a:rPr>
              <a:t>veri iki diske yazıldığı için hız yaklaşık olarak %50 düşer. Fakat </a:t>
            </a:r>
            <a:r>
              <a:rPr lang="tr-TR" sz="2000" dirty="0" smtClean="0">
                <a:latin typeface="Palatino Linotype" panose="02040502050505030304" pitchFamily="18" charset="0"/>
              </a:rPr>
              <a:t>disklerin birinde </a:t>
            </a:r>
            <a:r>
              <a:rPr lang="tr-TR" sz="2000" dirty="0">
                <a:latin typeface="Palatino Linotype" panose="02040502050505030304" pitchFamily="18" charset="0"/>
              </a:rPr>
              <a:t>herhangi bir sorun olduğunda diğeri kaldığı yerden devam eder, veri </a:t>
            </a:r>
            <a:r>
              <a:rPr lang="tr-TR" sz="2000" dirty="0" smtClean="0">
                <a:latin typeface="Palatino Linotype" panose="02040502050505030304" pitchFamily="18" charset="0"/>
              </a:rPr>
              <a:t>kaybı yaşanmaz</a:t>
            </a:r>
            <a:r>
              <a:rPr lang="tr-TR" sz="2000" dirty="0">
                <a:latin typeface="Palatino Linotype" panose="02040502050505030304" pitchFamily="18" charset="0"/>
              </a:rPr>
              <a:t>.</a:t>
            </a:r>
          </a:p>
        </p:txBody>
      </p:sp>
      <p:pic>
        <p:nvPicPr>
          <p:cNvPr id="4" name="Resim 3"/>
          <p:cNvPicPr>
            <a:picLocks noChangeAspect="1"/>
          </p:cNvPicPr>
          <p:nvPr/>
        </p:nvPicPr>
        <p:blipFill>
          <a:blip r:embed="rId2"/>
          <a:stretch>
            <a:fillRect/>
          </a:stretch>
        </p:blipFill>
        <p:spPr>
          <a:xfrm>
            <a:off x="4355976" y="1286668"/>
            <a:ext cx="4572000" cy="5153025"/>
          </a:xfrm>
          <a:prstGeom prst="rect">
            <a:avLst/>
          </a:prstGeom>
        </p:spPr>
      </p:pic>
    </p:spTree>
    <p:extLst>
      <p:ext uri="{BB962C8B-B14F-4D97-AF65-F5344CB8AC3E}">
        <p14:creationId xmlns:p14="http://schemas.microsoft.com/office/powerpoint/2010/main" val="122484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-1</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857" y="1303311"/>
            <a:ext cx="6446130" cy="4788301"/>
          </a:xfrm>
        </p:spPr>
      </p:pic>
    </p:spTree>
    <p:extLst>
      <p:ext uri="{BB962C8B-B14F-4D97-AF65-F5344CB8AC3E}">
        <p14:creationId xmlns:p14="http://schemas.microsoft.com/office/powerpoint/2010/main" val="290495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-2</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857" y="1292070"/>
            <a:ext cx="6446130" cy="4810781"/>
          </a:xfrm>
        </p:spPr>
      </p:pic>
    </p:spTree>
    <p:extLst>
      <p:ext uri="{BB962C8B-B14F-4D97-AF65-F5344CB8AC3E}">
        <p14:creationId xmlns:p14="http://schemas.microsoft.com/office/powerpoint/2010/main" val="299444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fontScale="90000"/>
          </a:bodyPr>
          <a:lstStyle/>
          <a:p>
            <a:r>
              <a:rPr lang="tr-TR" dirty="0" smtClean="0">
                <a:latin typeface="Palatino Linotype" panose="02040502050505030304" pitchFamily="18" charset="0"/>
              </a:rPr>
              <a:t>Disk Yapılandırması (RAID)</a:t>
            </a:r>
            <a:endParaRPr lang="tr-TR" dirty="0">
              <a:latin typeface="Palatino Linotype" panose="02040502050505030304" pitchFamily="18" charset="0"/>
            </a:endParaRPr>
          </a:p>
        </p:txBody>
      </p:sp>
      <p:sp>
        <p:nvSpPr>
          <p:cNvPr id="3" name="İçerik Yer Tutucusu 2"/>
          <p:cNvSpPr>
            <a:spLocks noGrp="1"/>
          </p:cNvSpPr>
          <p:nvPr>
            <p:ph idx="1"/>
          </p:nvPr>
        </p:nvSpPr>
        <p:spPr/>
        <p:txBody>
          <a:bodyPr>
            <a:normAutofit fontScale="70000" lnSpcReduction="20000"/>
          </a:bodyPr>
          <a:lstStyle/>
          <a:p>
            <a:pPr marL="0" indent="0">
              <a:buNone/>
            </a:pPr>
            <a:r>
              <a:rPr lang="tr-TR" dirty="0">
                <a:latin typeface="Palatino Linotype" panose="02040502050505030304" pitchFamily="18" charset="0"/>
              </a:rPr>
              <a:t>Temel olarak veri okuma ve yazma hızlarını artırmak ve güvenliği sağlamak amacıyla birden fazla diskin bir arada kullanılmasına RAID (</a:t>
            </a:r>
            <a:r>
              <a:rPr lang="tr-TR" dirty="0" err="1">
                <a:latin typeface="Palatino Linotype" panose="02040502050505030304" pitchFamily="18" charset="0"/>
              </a:rPr>
              <a:t>Redundant</a:t>
            </a:r>
            <a:r>
              <a:rPr lang="tr-TR" dirty="0">
                <a:latin typeface="Palatino Linotype" panose="02040502050505030304" pitchFamily="18" charset="0"/>
              </a:rPr>
              <a:t> </a:t>
            </a:r>
            <a:r>
              <a:rPr lang="tr-TR" dirty="0" err="1">
                <a:latin typeface="Palatino Linotype" panose="02040502050505030304" pitchFamily="18" charset="0"/>
              </a:rPr>
              <a:t>Array</a:t>
            </a:r>
            <a:r>
              <a:rPr lang="tr-TR" dirty="0">
                <a:latin typeface="Palatino Linotype" panose="02040502050505030304" pitchFamily="18" charset="0"/>
              </a:rPr>
              <a:t> of </a:t>
            </a:r>
            <a:r>
              <a:rPr lang="tr-TR" dirty="0" err="1">
                <a:latin typeface="Palatino Linotype" panose="02040502050505030304" pitchFamily="18" charset="0"/>
              </a:rPr>
              <a:t>Indepented</a:t>
            </a:r>
            <a:r>
              <a:rPr lang="tr-TR" dirty="0">
                <a:latin typeface="Palatino Linotype" panose="02040502050505030304" pitchFamily="18" charset="0"/>
              </a:rPr>
              <a:t> Disk </a:t>
            </a:r>
            <a:r>
              <a:rPr lang="tr-TR" dirty="0" err="1">
                <a:latin typeface="Palatino Linotype" panose="02040502050505030304" pitchFamily="18" charset="0"/>
              </a:rPr>
              <a:t>Drives</a:t>
            </a:r>
            <a:r>
              <a:rPr lang="tr-TR" dirty="0">
                <a:latin typeface="Palatino Linotype" panose="02040502050505030304" pitchFamily="18" charset="0"/>
              </a:rPr>
              <a:t>-Bağımsız Disklerin </a:t>
            </a:r>
            <a:r>
              <a:rPr lang="tr-TR" dirty="0" err="1">
                <a:latin typeface="Palatino Linotype" panose="02040502050505030304" pitchFamily="18" charset="0"/>
              </a:rPr>
              <a:t>Artıklıklı</a:t>
            </a:r>
            <a:r>
              <a:rPr lang="tr-TR" dirty="0">
                <a:latin typeface="Palatino Linotype" panose="02040502050505030304" pitchFamily="18" charset="0"/>
              </a:rPr>
              <a:t> Dizisi) adı verilmektedir. </a:t>
            </a:r>
            <a:endParaRPr lang="tr-TR" dirty="0" smtClean="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r>
              <a:rPr lang="tr-TR" dirty="0" smtClean="0">
                <a:latin typeface="Palatino Linotype" panose="02040502050505030304" pitchFamily="18" charset="0"/>
              </a:rPr>
              <a:t>RAID </a:t>
            </a:r>
            <a:r>
              <a:rPr lang="tr-TR" dirty="0">
                <a:latin typeface="Palatino Linotype" panose="02040502050505030304" pitchFamily="18" charset="0"/>
              </a:rPr>
              <a:t>oluşturulmasının amacı; hata toleransı sağlamak, daha fazla depolama alanı sağlamak ve performansı yükseltmektir. </a:t>
            </a:r>
            <a:endParaRPr lang="tr-TR" dirty="0" smtClean="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r>
              <a:rPr lang="tr-TR" dirty="0" smtClean="0">
                <a:latin typeface="Palatino Linotype" panose="02040502050505030304" pitchFamily="18" charset="0"/>
              </a:rPr>
              <a:t>RAID </a:t>
            </a:r>
            <a:r>
              <a:rPr lang="tr-TR" dirty="0">
                <a:latin typeface="Palatino Linotype" panose="02040502050505030304" pitchFamily="18" charset="0"/>
              </a:rPr>
              <a:t>denetçi kartları ile yapılandırılan RAID teknolojisine, “</a:t>
            </a:r>
            <a:r>
              <a:rPr lang="tr-TR" dirty="0">
                <a:solidFill>
                  <a:srgbClr val="FF0000"/>
                </a:solidFill>
                <a:latin typeface="Palatino Linotype" panose="02040502050505030304" pitchFamily="18" charset="0"/>
              </a:rPr>
              <a:t>Donanımsal RAID</a:t>
            </a:r>
            <a:r>
              <a:rPr lang="tr-TR" dirty="0">
                <a:latin typeface="Palatino Linotype" panose="02040502050505030304" pitchFamily="18" charset="0"/>
              </a:rPr>
              <a:t>” adı verilir. Artık son kullanıcılar da, işletim sistemleri ile birlikte gelen araçlar yardımıyla RAID teknolojilerini kullanabilmektedirler. Buna “</a:t>
            </a:r>
            <a:r>
              <a:rPr lang="tr-TR" dirty="0">
                <a:solidFill>
                  <a:srgbClr val="FF0000"/>
                </a:solidFill>
                <a:latin typeface="Palatino Linotype" panose="02040502050505030304" pitchFamily="18" charset="0"/>
              </a:rPr>
              <a:t>Yazılımsal RAID</a:t>
            </a:r>
            <a:r>
              <a:rPr lang="tr-TR" dirty="0">
                <a:latin typeface="Palatino Linotype" panose="02040502050505030304" pitchFamily="18" charset="0"/>
              </a:rPr>
              <a:t>” denir. </a:t>
            </a:r>
            <a:endParaRPr lang="tr-TR" dirty="0" smtClean="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a:p>
            <a:pPr marL="0" indent="0">
              <a:buNone/>
            </a:pPr>
            <a:endParaRPr lang="tr-TR" dirty="0" smtClean="0">
              <a:latin typeface="Palatino Linotype" panose="02040502050505030304" pitchFamily="18" charset="0"/>
            </a:endParaRPr>
          </a:p>
          <a:p>
            <a:pPr marL="0" indent="0">
              <a:buNone/>
            </a:pPr>
            <a:endParaRPr lang="tr-TR" dirty="0">
              <a:latin typeface="Palatino Linotype" panose="02040502050505030304" pitchFamily="18" charset="0"/>
            </a:endParaRPr>
          </a:p>
        </p:txBody>
      </p:sp>
    </p:spTree>
    <p:extLst>
      <p:ext uri="{BB962C8B-B14F-4D97-AF65-F5344CB8AC3E}">
        <p14:creationId xmlns:p14="http://schemas.microsoft.com/office/powerpoint/2010/main" val="282417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-3</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163" y="1301356"/>
            <a:ext cx="6415517" cy="4792209"/>
          </a:xfrm>
        </p:spPr>
      </p:pic>
    </p:spTree>
    <p:extLst>
      <p:ext uri="{BB962C8B-B14F-4D97-AF65-F5344CB8AC3E}">
        <p14:creationId xmlns:p14="http://schemas.microsoft.com/office/powerpoint/2010/main" val="108392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-4</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89" y="1277874"/>
            <a:ext cx="6401665" cy="4839173"/>
          </a:xfrm>
        </p:spPr>
      </p:pic>
    </p:spTree>
    <p:extLst>
      <p:ext uri="{BB962C8B-B14F-4D97-AF65-F5344CB8AC3E}">
        <p14:creationId xmlns:p14="http://schemas.microsoft.com/office/powerpoint/2010/main" val="85587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-5</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502" y="1297968"/>
            <a:ext cx="6392839" cy="4798985"/>
          </a:xfrm>
        </p:spPr>
      </p:pic>
    </p:spTree>
    <p:extLst>
      <p:ext uri="{BB962C8B-B14F-4D97-AF65-F5344CB8AC3E}">
        <p14:creationId xmlns:p14="http://schemas.microsoft.com/office/powerpoint/2010/main" val="301281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-6</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930" y="1301946"/>
            <a:ext cx="6395982" cy="4791028"/>
          </a:xfrm>
        </p:spPr>
      </p:pic>
    </p:spTree>
    <p:extLst>
      <p:ext uri="{BB962C8B-B14F-4D97-AF65-F5344CB8AC3E}">
        <p14:creationId xmlns:p14="http://schemas.microsoft.com/office/powerpoint/2010/main" val="45373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1 Nasıl Yapılır? -7</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461" y="1370934"/>
            <a:ext cx="6398920" cy="4653051"/>
          </a:xfrm>
        </p:spPr>
      </p:pic>
    </p:spTree>
    <p:extLst>
      <p:ext uri="{BB962C8B-B14F-4D97-AF65-F5344CB8AC3E}">
        <p14:creationId xmlns:p14="http://schemas.microsoft.com/office/powerpoint/2010/main" val="231243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5</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0" y="1600200"/>
            <a:ext cx="2890664" cy="4525963"/>
          </a:xfrm>
        </p:spPr>
        <p:txBody>
          <a:bodyPr>
            <a:noAutofit/>
          </a:bodyPr>
          <a:lstStyle/>
          <a:p>
            <a:pPr marL="0" indent="0">
              <a:buNone/>
            </a:pPr>
            <a:r>
              <a:rPr lang="tr-TR" sz="1600" dirty="0" smtClean="0">
                <a:latin typeface="Palatino Linotype" panose="02040502050505030304" pitchFamily="18" charset="0"/>
              </a:rPr>
              <a:t>RAID </a:t>
            </a:r>
            <a:r>
              <a:rPr lang="tr-TR" sz="1600" dirty="0">
                <a:latin typeface="Palatino Linotype" panose="02040502050505030304" pitchFamily="18" charset="0"/>
              </a:rPr>
              <a:t>5, eşlikli disk şeridi olarak adlandırılır. RAID 1 ile karşılaştırıldığında, </a:t>
            </a:r>
            <a:r>
              <a:rPr lang="tr-TR" sz="1600" dirty="0" smtClean="0">
                <a:latin typeface="Palatino Linotype" panose="02040502050505030304" pitchFamily="18" charset="0"/>
              </a:rPr>
              <a:t>hataya dayanıklılığının </a:t>
            </a:r>
            <a:r>
              <a:rPr lang="tr-TR" sz="1600" dirty="0">
                <a:latin typeface="Palatino Linotype" panose="02040502050505030304" pitchFamily="18" charset="0"/>
              </a:rPr>
              <a:t>yanı sıra daha az yük ve daha iyi okuma performansı </a:t>
            </a:r>
            <a:r>
              <a:rPr lang="tr-TR" sz="1600" dirty="0" smtClean="0">
                <a:latin typeface="Palatino Linotype" panose="02040502050505030304" pitchFamily="18" charset="0"/>
              </a:rPr>
              <a:t>sağlar. </a:t>
            </a:r>
          </a:p>
          <a:p>
            <a:pPr marL="0" indent="0">
              <a:buNone/>
            </a:pPr>
            <a:endParaRPr lang="tr-TR" sz="1600" dirty="0">
              <a:latin typeface="Palatino Linotype" panose="02040502050505030304" pitchFamily="18" charset="0"/>
            </a:endParaRPr>
          </a:p>
          <a:p>
            <a:pPr marL="0" indent="0">
              <a:buNone/>
            </a:pPr>
            <a:r>
              <a:rPr lang="tr-TR" sz="1600" dirty="0" smtClean="0">
                <a:latin typeface="Palatino Linotype" panose="02040502050505030304" pitchFamily="18" charset="0"/>
              </a:rPr>
              <a:t>RAID </a:t>
            </a:r>
            <a:r>
              <a:rPr lang="tr-TR" sz="1600" dirty="0">
                <a:latin typeface="Palatino Linotype" panose="02040502050505030304" pitchFamily="18" charset="0"/>
              </a:rPr>
              <a:t>5’i yapılandırmak için </a:t>
            </a:r>
            <a:r>
              <a:rPr lang="tr-TR" sz="1600" dirty="0" smtClean="0">
                <a:latin typeface="Palatino Linotype" panose="02040502050505030304" pitchFamily="18" charset="0"/>
              </a:rPr>
              <a:t>en </a:t>
            </a:r>
            <a:r>
              <a:rPr lang="tr-TR" sz="1600" dirty="0">
                <a:latin typeface="Palatino Linotype" panose="02040502050505030304" pitchFamily="18" charset="0"/>
              </a:rPr>
              <a:t>az üç disk kullanılır. </a:t>
            </a:r>
            <a:r>
              <a:rPr lang="tr-TR" sz="1600" dirty="0" smtClean="0">
                <a:latin typeface="Palatino Linotype" panose="02040502050505030304" pitchFamily="18" charset="0"/>
              </a:rPr>
              <a:t>Veriler diske yazılırken RAID 0’da olduğu gibi şeritler halinde yazılır. RAID </a:t>
            </a:r>
            <a:r>
              <a:rPr lang="tr-TR" sz="1600" dirty="0">
                <a:latin typeface="Palatino Linotype" panose="02040502050505030304" pitchFamily="18" charset="0"/>
              </a:rPr>
              <a:t>0’dan farklı olarak, tek bir diskin arızalanması halinde, tüm sürücü </a:t>
            </a:r>
            <a:r>
              <a:rPr lang="tr-TR" sz="1600" dirty="0" smtClean="0">
                <a:latin typeface="Palatino Linotype" panose="02040502050505030304" pitchFamily="18" charset="0"/>
              </a:rPr>
              <a:t>kümesinin kullanılamaz </a:t>
            </a:r>
            <a:r>
              <a:rPr lang="tr-TR" sz="1600" dirty="0">
                <a:latin typeface="Palatino Linotype" panose="02040502050505030304" pitchFamily="18" charset="0"/>
              </a:rPr>
              <a:t>olmasını engellemek için eşlik hata denetimi özelliği bulunur. </a:t>
            </a:r>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844824"/>
            <a:ext cx="4980045" cy="3735034"/>
          </a:xfrm>
          <a:prstGeom prst="rect">
            <a:avLst/>
          </a:prstGeom>
        </p:spPr>
      </p:pic>
    </p:spTree>
    <p:extLst>
      <p:ext uri="{BB962C8B-B14F-4D97-AF65-F5344CB8AC3E}">
        <p14:creationId xmlns:p14="http://schemas.microsoft.com/office/powerpoint/2010/main" val="29401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5</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0" y="1600200"/>
            <a:ext cx="3682752" cy="4525963"/>
          </a:xfrm>
        </p:spPr>
        <p:txBody>
          <a:bodyPr>
            <a:normAutofit fontScale="85000" lnSpcReduction="10000"/>
          </a:bodyPr>
          <a:lstStyle/>
          <a:p>
            <a:pPr marL="0" indent="0">
              <a:buNone/>
            </a:pPr>
            <a:r>
              <a:rPr lang="tr-TR" sz="2000" dirty="0">
                <a:latin typeface="Palatino Linotype" panose="02040502050505030304" pitchFamily="18" charset="0"/>
              </a:rPr>
              <a:t>Bir algoritma ile bilgiler disklere sırası ile yazılırken, her defasında bir diske </a:t>
            </a:r>
            <a:r>
              <a:rPr lang="tr-TR" sz="2000" dirty="0" smtClean="0">
                <a:latin typeface="Palatino Linotype" panose="02040502050505030304" pitchFamily="18" charset="0"/>
              </a:rPr>
              <a:t>yazılan bilgilerin </a:t>
            </a:r>
            <a:r>
              <a:rPr lang="tr-TR" sz="2000" dirty="0">
                <a:latin typeface="Palatino Linotype" panose="02040502050505030304" pitchFamily="18" charset="0"/>
              </a:rPr>
              <a:t>algoritması kaydedilir. Bu şekilde devam eden veri yazma işlemi ile RAID </a:t>
            </a:r>
            <a:r>
              <a:rPr lang="tr-TR" sz="2000" dirty="0" smtClean="0">
                <a:latin typeface="Palatino Linotype" panose="02040502050505030304" pitchFamily="18" charset="0"/>
              </a:rPr>
              <a:t>5 sistemindeki </a:t>
            </a:r>
            <a:r>
              <a:rPr lang="tr-TR" sz="2000" dirty="0">
                <a:latin typeface="Palatino Linotype" panose="02040502050505030304" pitchFamily="18" charset="0"/>
              </a:rPr>
              <a:t>herhangi bir diskin arızalanması durumunda sistemin çalışmaya devam etmesi,</a:t>
            </a:r>
          </a:p>
          <a:p>
            <a:pPr marL="0" indent="0">
              <a:buNone/>
            </a:pPr>
            <a:r>
              <a:rPr lang="tr-TR" sz="2000" dirty="0">
                <a:latin typeface="Palatino Linotype" panose="02040502050505030304" pitchFamily="18" charset="0"/>
              </a:rPr>
              <a:t>arızalı diskin sistem kapanmadan değiştirilmesi ve RAID 5 yapının tekrar oluşturulmasını</a:t>
            </a:r>
          </a:p>
          <a:p>
            <a:pPr marL="0" indent="0">
              <a:buNone/>
            </a:pPr>
            <a:r>
              <a:rPr lang="tr-TR" sz="2000" dirty="0">
                <a:latin typeface="Palatino Linotype" panose="02040502050505030304" pitchFamily="18" charset="0"/>
              </a:rPr>
              <a:t>sağlamaktadır. Burada tek bir disk güvenlik için kullanılmaktadır. Bu yüzden </a:t>
            </a:r>
            <a:r>
              <a:rPr lang="tr-TR" sz="2000" dirty="0" smtClean="0">
                <a:latin typeface="Palatino Linotype" panose="02040502050505030304" pitchFamily="18" charset="0"/>
              </a:rPr>
              <a:t>toplam kapasite</a:t>
            </a:r>
            <a:r>
              <a:rPr lang="tr-TR" sz="2000" dirty="0">
                <a:latin typeface="Palatino Linotype" panose="02040502050505030304" pitchFamily="18" charset="0"/>
              </a:rPr>
              <a:t>, bir disk eksik olacaktır.</a:t>
            </a:r>
          </a:p>
          <a:p>
            <a:pPr marL="0" indent="0">
              <a:buNone/>
            </a:pPr>
            <a:endParaRPr lang="tr-TR" sz="20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133362"/>
            <a:ext cx="4572000" cy="3459637"/>
          </a:xfrm>
          <a:prstGeom prst="rect">
            <a:avLst/>
          </a:prstGeom>
        </p:spPr>
      </p:pic>
    </p:spTree>
    <p:extLst>
      <p:ext uri="{BB962C8B-B14F-4D97-AF65-F5344CB8AC3E}">
        <p14:creationId xmlns:p14="http://schemas.microsoft.com/office/powerpoint/2010/main" val="40909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-1</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144" y="1303311"/>
            <a:ext cx="6343556" cy="4788301"/>
          </a:xfrm>
        </p:spPr>
      </p:pic>
    </p:spTree>
    <p:extLst>
      <p:ext uri="{BB962C8B-B14F-4D97-AF65-F5344CB8AC3E}">
        <p14:creationId xmlns:p14="http://schemas.microsoft.com/office/powerpoint/2010/main" val="64211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-2</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911" y="1292070"/>
            <a:ext cx="6420021" cy="4810781"/>
          </a:xfrm>
        </p:spPr>
      </p:pic>
    </p:spTree>
    <p:extLst>
      <p:ext uri="{BB962C8B-B14F-4D97-AF65-F5344CB8AC3E}">
        <p14:creationId xmlns:p14="http://schemas.microsoft.com/office/powerpoint/2010/main" val="419611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-3</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269" y="1301356"/>
            <a:ext cx="6319304" cy="4792209"/>
          </a:xfrm>
        </p:spPr>
      </p:pic>
    </p:spTree>
    <p:extLst>
      <p:ext uri="{BB962C8B-B14F-4D97-AF65-F5344CB8AC3E}">
        <p14:creationId xmlns:p14="http://schemas.microsoft.com/office/powerpoint/2010/main" val="18107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fontScale="90000"/>
          </a:bodyPr>
          <a:lstStyle/>
          <a:p>
            <a:r>
              <a:rPr lang="tr-TR" dirty="0" smtClean="0">
                <a:latin typeface="Palatino Linotype" panose="02040502050505030304" pitchFamily="18" charset="0"/>
              </a:rPr>
              <a:t>Donanımsal RAID</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0" y="1600200"/>
            <a:ext cx="5194920" cy="4525963"/>
          </a:xfrm>
        </p:spPr>
        <p:txBody>
          <a:bodyPr>
            <a:noAutofit/>
          </a:bodyPr>
          <a:lstStyle/>
          <a:p>
            <a:pPr marL="0" indent="0" algn="just">
              <a:buNone/>
            </a:pPr>
            <a:r>
              <a:rPr lang="tr-TR" sz="1700" dirty="0">
                <a:latin typeface="Palatino Linotype" panose="02040502050505030304" pitchFamily="18" charset="0"/>
              </a:rPr>
              <a:t>Donanımsal RAID , Yazılımsal RAID göre daha performanslı  olduğundan dolayı daha çok tercih sebebidir. Ancak performansı değil de güvenliği ve maliyeti düşünenler yazılımsal RAID kullanmaktadır. </a:t>
            </a: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r>
              <a:rPr lang="tr-TR" sz="1700" b="1" dirty="0">
                <a:solidFill>
                  <a:srgbClr val="FF0000"/>
                </a:solidFill>
                <a:latin typeface="Palatino Linotype" panose="02040502050505030304" pitchFamily="18" charset="0"/>
              </a:rPr>
              <a:t>*</a:t>
            </a:r>
            <a:r>
              <a:rPr lang="tr-TR" sz="1700" dirty="0">
                <a:latin typeface="Palatino Linotype" panose="02040502050505030304" pitchFamily="18" charset="0"/>
              </a:rPr>
              <a:t> RAID yapısında disklerin aynı </a:t>
            </a:r>
            <a:r>
              <a:rPr lang="tr-TR" sz="1700" dirty="0" err="1">
                <a:latin typeface="Palatino Linotype" panose="02040502050505030304" pitchFamily="18" charset="0"/>
              </a:rPr>
              <a:t>RPM’de</a:t>
            </a:r>
            <a:r>
              <a:rPr lang="tr-TR" sz="1700" dirty="0">
                <a:latin typeface="Palatino Linotype" panose="02040502050505030304" pitchFamily="18" charset="0"/>
              </a:rPr>
              <a:t> veya aynı boyutta olması gerekmiyor. Sunucunuzun desteklediği tüm diskleri kullanabilirsiniz. Ancak </a:t>
            </a:r>
            <a:r>
              <a:rPr lang="tr-TR" sz="1700" dirty="0" smtClean="0">
                <a:latin typeface="Palatino Linotype" panose="02040502050505030304" pitchFamily="18" charset="0"/>
              </a:rPr>
              <a:t>RAID </a:t>
            </a:r>
            <a:r>
              <a:rPr lang="tr-TR" sz="1700" dirty="0">
                <a:latin typeface="Palatino Linotype" panose="02040502050505030304" pitchFamily="18" charset="0"/>
              </a:rPr>
              <a:t>yapısında olan diskler içerisinde en düşük </a:t>
            </a:r>
            <a:r>
              <a:rPr lang="tr-TR" sz="1700" dirty="0" err="1">
                <a:latin typeface="Palatino Linotype" panose="02040502050505030304" pitchFamily="18" charset="0"/>
              </a:rPr>
              <a:t>RPM’li</a:t>
            </a:r>
            <a:r>
              <a:rPr lang="tr-TR" sz="1700" dirty="0">
                <a:latin typeface="Palatino Linotype" panose="02040502050505030304" pitchFamily="18" charset="0"/>
              </a:rPr>
              <a:t>  ve en düşük kapasiteye sahip diskiniz hangisi ise RAID ona göre hareket eder.  Yani 500 </a:t>
            </a:r>
            <a:r>
              <a:rPr lang="tr-TR" sz="1700" dirty="0" err="1">
                <a:latin typeface="Palatino Linotype" panose="02040502050505030304" pitchFamily="18" charset="0"/>
              </a:rPr>
              <a:t>gb</a:t>
            </a:r>
            <a:r>
              <a:rPr lang="tr-TR" sz="1700" dirty="0">
                <a:latin typeface="Palatino Linotype" panose="02040502050505030304" pitchFamily="18" charset="0"/>
              </a:rPr>
              <a:t> 7200RPM 1 disk ile 1 </a:t>
            </a:r>
            <a:r>
              <a:rPr lang="tr-TR" sz="1700" dirty="0" err="1">
                <a:latin typeface="Palatino Linotype" panose="02040502050505030304" pitchFamily="18" charset="0"/>
              </a:rPr>
              <a:t>tb</a:t>
            </a:r>
            <a:r>
              <a:rPr lang="tr-TR" sz="1700" dirty="0">
                <a:latin typeface="Palatino Linotype" panose="02040502050505030304" pitchFamily="18" charset="0"/>
              </a:rPr>
              <a:t> 15000 RPM 2 diskiniz olduğunu düşünün bu disklerden RAID 0 yaptığınız takdirde her diskin 500 </a:t>
            </a:r>
            <a:r>
              <a:rPr lang="tr-TR" sz="1700" dirty="0" err="1">
                <a:latin typeface="Palatino Linotype" panose="02040502050505030304" pitchFamily="18" charset="0"/>
              </a:rPr>
              <a:t>gb</a:t>
            </a:r>
            <a:r>
              <a:rPr lang="tr-TR" sz="1700" dirty="0">
                <a:latin typeface="Palatino Linotype" panose="02040502050505030304" pitchFamily="18" charset="0"/>
              </a:rPr>
              <a:t> kapasitesini kullanabilirsiniz. RAID yapısındaki tüm diskler ise 7200 </a:t>
            </a:r>
            <a:r>
              <a:rPr lang="tr-TR" sz="1700" dirty="0" err="1">
                <a:latin typeface="Palatino Linotype" panose="02040502050505030304" pitchFamily="18" charset="0"/>
              </a:rPr>
              <a:t>RPM’miş</a:t>
            </a:r>
            <a:r>
              <a:rPr lang="tr-TR" sz="1700" dirty="0">
                <a:latin typeface="Palatino Linotype" panose="02040502050505030304" pitchFamily="18" charset="0"/>
              </a:rPr>
              <a:t> gibi davranırlar. </a:t>
            </a:r>
            <a:endParaRPr lang="tr-TR" sz="17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5271" y="3789040"/>
            <a:ext cx="2807857" cy="239767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71" y="1748985"/>
            <a:ext cx="2807858" cy="1824031"/>
          </a:xfrm>
          <a:prstGeom prst="rect">
            <a:avLst/>
          </a:prstGeom>
        </p:spPr>
      </p:pic>
    </p:spTree>
    <p:extLst>
      <p:ext uri="{BB962C8B-B14F-4D97-AF65-F5344CB8AC3E}">
        <p14:creationId xmlns:p14="http://schemas.microsoft.com/office/powerpoint/2010/main" val="119600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-4</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814" y="1277874"/>
            <a:ext cx="6382214" cy="4839173"/>
          </a:xfrm>
        </p:spPr>
      </p:pic>
    </p:spTree>
    <p:extLst>
      <p:ext uri="{BB962C8B-B14F-4D97-AF65-F5344CB8AC3E}">
        <p14:creationId xmlns:p14="http://schemas.microsoft.com/office/powerpoint/2010/main" val="1213247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-5</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845" y="1297968"/>
            <a:ext cx="6282153" cy="4798985"/>
          </a:xfrm>
        </p:spPr>
      </p:pic>
    </p:spTree>
    <p:extLst>
      <p:ext uri="{BB962C8B-B14F-4D97-AF65-F5344CB8AC3E}">
        <p14:creationId xmlns:p14="http://schemas.microsoft.com/office/powerpoint/2010/main" val="208563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-6</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763" y="1301946"/>
            <a:ext cx="6296316" cy="4791028"/>
          </a:xfrm>
        </p:spPr>
      </p:pic>
    </p:spTree>
    <p:extLst>
      <p:ext uri="{BB962C8B-B14F-4D97-AF65-F5344CB8AC3E}">
        <p14:creationId xmlns:p14="http://schemas.microsoft.com/office/powerpoint/2010/main" val="1672926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latin typeface="Palatino Linotype" panose="02040502050505030304" pitchFamily="18" charset="0"/>
              </a:rPr>
              <a:t>RAID 5 Nasıl Yapılır? </a:t>
            </a:r>
            <a:r>
              <a:rPr lang="tr-TR" dirty="0" smtClean="0">
                <a:latin typeface="Palatino Linotype" panose="02040502050505030304" pitchFamily="18" charset="0"/>
              </a:rPr>
              <a:t>-7</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044" y="1370934"/>
            <a:ext cx="6103753" cy="4653051"/>
          </a:xfrm>
        </p:spPr>
      </p:pic>
    </p:spTree>
    <p:extLst>
      <p:ext uri="{BB962C8B-B14F-4D97-AF65-F5344CB8AC3E}">
        <p14:creationId xmlns:p14="http://schemas.microsoft.com/office/powerpoint/2010/main" val="6994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2"/>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3078431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fontScale="90000"/>
          </a:bodyPr>
          <a:lstStyle/>
          <a:p>
            <a:r>
              <a:rPr lang="tr-TR" dirty="0" smtClean="0">
                <a:latin typeface="Palatino Linotype" panose="02040502050505030304" pitchFamily="18" charset="0"/>
              </a:rPr>
              <a:t>Donanımsal RAID</a:t>
            </a:r>
            <a:endParaRPr lang="tr-TR" dirty="0">
              <a:latin typeface="Palatino Linotype" panose="02040502050505030304" pitchFamily="18" charset="0"/>
            </a:endParaRPr>
          </a:p>
        </p:txBody>
      </p:sp>
      <p:sp>
        <p:nvSpPr>
          <p:cNvPr id="3" name="İçerik Yer Tutucusu 2"/>
          <p:cNvSpPr>
            <a:spLocks noGrp="1"/>
          </p:cNvSpPr>
          <p:nvPr>
            <p:ph idx="1"/>
          </p:nvPr>
        </p:nvSpPr>
        <p:spPr>
          <a:xfrm>
            <a:off x="426786" y="1628800"/>
            <a:ext cx="8260013" cy="4525963"/>
          </a:xfrm>
        </p:spPr>
        <p:txBody>
          <a:bodyPr>
            <a:noAutofit/>
          </a:bodyPr>
          <a:lstStyle/>
          <a:p>
            <a:pPr marL="0" indent="0" algn="just">
              <a:buNone/>
            </a:pPr>
            <a:r>
              <a:rPr lang="tr-TR" sz="1700" b="1" dirty="0" smtClean="0">
                <a:solidFill>
                  <a:srgbClr val="FF0000"/>
                </a:solidFill>
                <a:latin typeface="Palatino Linotype" panose="02040502050505030304" pitchFamily="18" charset="0"/>
              </a:rPr>
              <a:t>*</a:t>
            </a:r>
            <a:r>
              <a:rPr lang="tr-TR" sz="1700" dirty="0" smtClean="0">
                <a:latin typeface="Palatino Linotype" panose="02040502050505030304" pitchFamily="18" charset="0"/>
              </a:rPr>
              <a:t> RAID </a:t>
            </a:r>
            <a:r>
              <a:rPr lang="tr-TR" sz="1700" dirty="0">
                <a:latin typeface="Palatino Linotype" panose="02040502050505030304" pitchFamily="18" charset="0"/>
              </a:rPr>
              <a:t>Controller kartlarının arızalanması durumunda RAID kartınızı değiştirebilirsiniz. RAID kartının arızalanması disk yapısının tamamen bozulduğu anlamına gelmemektedir. RAID kartını değiştikten sonra yeni </a:t>
            </a:r>
            <a:r>
              <a:rPr lang="tr-TR" sz="1700" dirty="0" err="1">
                <a:latin typeface="Palatino Linotype" panose="02040502050505030304" pitchFamily="18" charset="0"/>
              </a:rPr>
              <a:t>raid</a:t>
            </a:r>
            <a:r>
              <a:rPr lang="tr-TR" sz="1700" dirty="0">
                <a:latin typeface="Palatino Linotype" panose="02040502050505030304" pitchFamily="18" charset="0"/>
              </a:rPr>
              <a:t> kartınız sunucu </a:t>
            </a:r>
            <a:r>
              <a:rPr lang="tr-TR" sz="1700" dirty="0" err="1">
                <a:latin typeface="Palatino Linotype" panose="02040502050505030304" pitchFamily="18" charset="0"/>
              </a:rPr>
              <a:t>boot</a:t>
            </a:r>
            <a:r>
              <a:rPr lang="tr-TR" sz="1700" dirty="0">
                <a:latin typeface="Palatino Linotype" panose="02040502050505030304" pitchFamily="18" charset="0"/>
              </a:rPr>
              <a:t> olurken disklerdeki RAID yapısını okuyacak ve RAID yapısını kendi üzerine alması için onay isteyecektir. </a:t>
            </a:r>
          </a:p>
          <a:p>
            <a:pPr marL="0" indent="0" algn="just">
              <a:buNone/>
            </a:pPr>
            <a:endParaRPr lang="tr-TR" sz="1700" dirty="0">
              <a:latin typeface="Palatino Linotype" panose="02040502050505030304" pitchFamily="18" charset="0"/>
            </a:endParaRPr>
          </a:p>
          <a:p>
            <a:pPr marL="0" indent="0" algn="just">
              <a:buNone/>
            </a:pPr>
            <a:r>
              <a:rPr lang="tr-TR" sz="1700" b="1" dirty="0">
                <a:solidFill>
                  <a:srgbClr val="FF0000"/>
                </a:solidFill>
                <a:latin typeface="Palatino Linotype" panose="02040502050505030304" pitchFamily="18" charset="0"/>
              </a:rPr>
              <a:t>* </a:t>
            </a:r>
            <a:r>
              <a:rPr lang="tr-TR" sz="1700" dirty="0">
                <a:latin typeface="Palatino Linotype" panose="02040502050505030304" pitchFamily="18" charset="0"/>
              </a:rPr>
              <a:t>RAID Controller kartlarında </a:t>
            </a:r>
            <a:r>
              <a:rPr lang="tr-TR" sz="1700" dirty="0" err="1">
                <a:latin typeface="Palatino Linotype" panose="02040502050505030304" pitchFamily="18" charset="0"/>
              </a:rPr>
              <a:t>Battery</a:t>
            </a:r>
            <a:r>
              <a:rPr lang="tr-TR" sz="1700" dirty="0">
                <a:latin typeface="Palatino Linotype" panose="02040502050505030304" pitchFamily="18" charset="0"/>
              </a:rPr>
              <a:t> pili yazılan verilerin disklere iletilmesinden ve güvenliğinden sorumludur. Olası bir anlık kesinti halinde veriler </a:t>
            </a:r>
            <a:r>
              <a:rPr lang="tr-TR" sz="1700" dirty="0" err="1">
                <a:latin typeface="Palatino Linotype" panose="02040502050505030304" pitchFamily="18" charset="0"/>
              </a:rPr>
              <a:t>battery</a:t>
            </a:r>
            <a:r>
              <a:rPr lang="tr-TR" sz="1700" dirty="0">
                <a:latin typeface="Palatino Linotype" panose="02040502050505030304" pitchFamily="18" charset="0"/>
              </a:rPr>
              <a:t> üzerinde tutulur ve sunucunun tekrar aktif olması halinde veriler disklere yazılır. </a:t>
            </a:r>
            <a:r>
              <a:rPr lang="tr-TR" sz="1700" dirty="0" err="1">
                <a:latin typeface="Palatino Linotype" panose="02040502050505030304" pitchFamily="18" charset="0"/>
              </a:rPr>
              <a:t>Battery</a:t>
            </a:r>
            <a:r>
              <a:rPr lang="tr-TR" sz="1700" dirty="0">
                <a:latin typeface="Palatino Linotype" panose="02040502050505030304" pitchFamily="18" charset="0"/>
              </a:rPr>
              <a:t> olmaması durumunda büyük veri kayıpları yaşanabilir. Ayrıca </a:t>
            </a:r>
            <a:r>
              <a:rPr lang="tr-TR" sz="1700" dirty="0" err="1">
                <a:latin typeface="Palatino Linotype" panose="02040502050505030304" pitchFamily="18" charset="0"/>
              </a:rPr>
              <a:t>battery</a:t>
            </a:r>
            <a:r>
              <a:rPr lang="tr-TR" sz="1700" dirty="0">
                <a:latin typeface="Palatino Linotype" panose="02040502050505030304" pitchFamily="18" charset="0"/>
              </a:rPr>
              <a:t> </a:t>
            </a:r>
            <a:r>
              <a:rPr lang="tr-TR" sz="1700" dirty="0" err="1">
                <a:latin typeface="Palatino Linotype" panose="02040502050505030304" pitchFamily="18" charset="0"/>
              </a:rPr>
              <a:t>performansıda</a:t>
            </a:r>
            <a:r>
              <a:rPr lang="tr-TR" sz="1700" dirty="0">
                <a:latin typeface="Palatino Linotype" panose="02040502050505030304" pitchFamily="18" charset="0"/>
              </a:rPr>
              <a:t> etkilemektedir. RAID5 Controller üzerinde </a:t>
            </a:r>
            <a:r>
              <a:rPr lang="tr-TR" sz="1700" dirty="0" err="1">
                <a:latin typeface="Palatino Linotype" panose="02040502050505030304" pitchFamily="18" charset="0"/>
              </a:rPr>
              <a:t>battery</a:t>
            </a:r>
            <a:r>
              <a:rPr lang="tr-TR" sz="1700" dirty="0">
                <a:latin typeface="Palatino Linotype" panose="02040502050505030304" pitchFamily="18" charset="0"/>
              </a:rPr>
              <a:t> olmadan saatte 8 </a:t>
            </a:r>
            <a:r>
              <a:rPr lang="tr-TR" sz="1700" dirty="0" err="1">
                <a:latin typeface="Palatino Linotype" panose="02040502050505030304" pitchFamily="18" charset="0"/>
              </a:rPr>
              <a:t>gb</a:t>
            </a:r>
            <a:r>
              <a:rPr lang="tr-TR" sz="1700" dirty="0">
                <a:latin typeface="Palatino Linotype" panose="02040502050505030304" pitchFamily="18" charset="0"/>
              </a:rPr>
              <a:t> civarında bir yazma söz konusuyken </a:t>
            </a:r>
            <a:r>
              <a:rPr lang="tr-TR" sz="1700" dirty="0" err="1">
                <a:latin typeface="Palatino Linotype" panose="02040502050505030304" pitchFamily="18" charset="0"/>
              </a:rPr>
              <a:t>Battery</a:t>
            </a:r>
            <a:r>
              <a:rPr lang="tr-TR" sz="1700" dirty="0">
                <a:latin typeface="Palatino Linotype" panose="02040502050505030304" pitchFamily="18" charset="0"/>
              </a:rPr>
              <a:t> ile bu 70 </a:t>
            </a:r>
            <a:r>
              <a:rPr lang="tr-TR" sz="1700" dirty="0" err="1">
                <a:latin typeface="Palatino Linotype" panose="02040502050505030304" pitchFamily="18" charset="0"/>
              </a:rPr>
              <a:t>gb’lara</a:t>
            </a:r>
            <a:r>
              <a:rPr lang="tr-TR" sz="1700" dirty="0">
                <a:latin typeface="Palatino Linotype" panose="02040502050505030304" pitchFamily="18" charset="0"/>
              </a:rPr>
              <a:t> kadar çıkabilmektedir. Bu ciddi bir fark olduğundan dolayı </a:t>
            </a:r>
            <a:r>
              <a:rPr lang="tr-TR" sz="1700" dirty="0" err="1">
                <a:latin typeface="Palatino Linotype" panose="02040502050505030304" pitchFamily="18" charset="0"/>
              </a:rPr>
              <a:t>Battery</a:t>
            </a:r>
            <a:r>
              <a:rPr lang="tr-TR" sz="1700" dirty="0">
                <a:latin typeface="Palatino Linotype" panose="02040502050505030304" pitchFamily="18" charset="0"/>
              </a:rPr>
              <a:t> kesinlikle kullanılması tavsiye edilir. </a:t>
            </a:r>
            <a:endParaRPr lang="tr-TR" sz="1800" dirty="0" smtClean="0">
              <a:latin typeface="Palatino Linotype" panose="02040502050505030304" pitchFamily="18" charset="0"/>
            </a:endParaRPr>
          </a:p>
          <a:p>
            <a:pPr marL="0" indent="0">
              <a:buNone/>
            </a:pPr>
            <a:endParaRPr lang="tr-TR" sz="1800" dirty="0" smtClean="0">
              <a:latin typeface="Palatino Linotype" panose="02040502050505030304" pitchFamily="18" charset="0"/>
            </a:endParaRPr>
          </a:p>
        </p:txBody>
      </p:sp>
    </p:spTree>
    <p:extLst>
      <p:ext uri="{BB962C8B-B14F-4D97-AF65-F5344CB8AC3E}">
        <p14:creationId xmlns:p14="http://schemas.microsoft.com/office/powerpoint/2010/main" val="88947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3200" dirty="0" smtClean="0">
                <a:latin typeface="Palatino Linotype" panose="02040502050505030304" pitchFamily="18" charset="0"/>
              </a:rPr>
              <a:t>Windows Server  2008 ile Yazılımsal RAID</a:t>
            </a:r>
            <a:endParaRPr lang="tr-TR" sz="3200" dirty="0">
              <a:latin typeface="Palatino Linotype" panose="02040502050505030304" pitchFamily="18" charset="0"/>
            </a:endParaRPr>
          </a:p>
        </p:txBody>
      </p:sp>
      <p:sp>
        <p:nvSpPr>
          <p:cNvPr id="3" name="İçerik Yer Tutucusu 2"/>
          <p:cNvSpPr>
            <a:spLocks noGrp="1"/>
          </p:cNvSpPr>
          <p:nvPr>
            <p:ph idx="1"/>
          </p:nvPr>
        </p:nvSpPr>
        <p:spPr>
          <a:xfrm>
            <a:off x="5220072" y="1600200"/>
            <a:ext cx="3466728" cy="4525963"/>
          </a:xfrm>
        </p:spPr>
        <p:txBody>
          <a:bodyPr>
            <a:noAutofit/>
          </a:bodyPr>
          <a:lstStyle/>
          <a:p>
            <a:pPr marL="0" indent="0">
              <a:buNone/>
            </a:pPr>
            <a:r>
              <a:rPr lang="tr-TR" sz="2000" dirty="0" smtClean="0">
                <a:latin typeface="Palatino Linotype" panose="02040502050505030304" pitchFamily="18" charset="0"/>
              </a:rPr>
              <a:t>Windows </a:t>
            </a:r>
            <a:r>
              <a:rPr lang="tr-TR" sz="2000" dirty="0">
                <a:latin typeface="Palatino Linotype" panose="02040502050505030304" pitchFamily="18" charset="0"/>
              </a:rPr>
              <a:t>Server 2008; sistem performansını ve işlemci gücünü kullanarak yazılımsal RAID yapma yeteneğine sahiptir. </a:t>
            </a:r>
            <a:endParaRPr lang="tr-TR" sz="2000" dirty="0" smtClean="0">
              <a:latin typeface="Palatino Linotype" panose="02040502050505030304" pitchFamily="18" charset="0"/>
            </a:endParaRPr>
          </a:p>
          <a:p>
            <a:pPr marL="0" indent="0">
              <a:buNone/>
            </a:pPr>
            <a:endParaRPr lang="tr-TR" sz="2000" dirty="0">
              <a:latin typeface="Palatino Linotype" panose="02040502050505030304" pitchFamily="18" charset="0"/>
            </a:endParaRPr>
          </a:p>
          <a:p>
            <a:pPr marL="0" indent="0">
              <a:buNone/>
            </a:pPr>
            <a:r>
              <a:rPr lang="tr-TR" sz="2000" dirty="0" smtClean="0">
                <a:latin typeface="Palatino Linotype" panose="02040502050505030304" pitchFamily="18" charset="0"/>
              </a:rPr>
              <a:t>Server </a:t>
            </a:r>
            <a:r>
              <a:rPr lang="tr-TR" sz="2000" dirty="0">
                <a:latin typeface="Palatino Linotype" panose="02040502050505030304" pitchFamily="18" charset="0"/>
              </a:rPr>
              <a:t>2008; RAID 0, RAID 1 ve RAID 5 yapılandırmaları oluşturabilir. Buradaki bir diğer avantaj da RAID denetçi kartı maliyetinden kurtulmaktır. </a:t>
            </a:r>
          </a:p>
          <a:p>
            <a:pPr marL="0" indent="0">
              <a:buNone/>
            </a:pPr>
            <a:endParaRPr lang="tr-TR" sz="2000" dirty="0">
              <a:latin typeface="Palatino Linotype" panose="0204050205050503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44824"/>
            <a:ext cx="4572000" cy="3124200"/>
          </a:xfrm>
          <a:prstGeom prst="rect">
            <a:avLst/>
          </a:prstGeom>
        </p:spPr>
      </p:pic>
    </p:spTree>
    <p:extLst>
      <p:ext uri="{BB962C8B-B14F-4D97-AF65-F5344CB8AC3E}">
        <p14:creationId xmlns:p14="http://schemas.microsoft.com/office/powerpoint/2010/main" val="193414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Autofit/>
          </a:bodyPr>
          <a:lstStyle/>
          <a:p>
            <a:r>
              <a:rPr lang="tr-TR" sz="3200" dirty="0">
                <a:latin typeface="Palatino Linotype" panose="02040502050505030304" pitchFamily="18" charset="0"/>
              </a:rPr>
              <a:t>Windows Server  2008 ile Yazılımsal </a:t>
            </a:r>
            <a:r>
              <a:rPr lang="tr-TR" sz="3200" dirty="0" smtClean="0">
                <a:latin typeface="Palatino Linotype" panose="02040502050505030304" pitchFamily="18" charset="0"/>
              </a:rPr>
              <a:t>RAID</a:t>
            </a:r>
            <a:endParaRPr lang="tr-TR" sz="3200" dirty="0">
              <a:latin typeface="Palatino Linotype" panose="02040502050505030304" pitchFamily="18" charset="0"/>
            </a:endParaRPr>
          </a:p>
        </p:txBody>
      </p:sp>
      <p:sp>
        <p:nvSpPr>
          <p:cNvPr id="3" name="İçerik Yer Tutucusu 2"/>
          <p:cNvSpPr>
            <a:spLocks noGrp="1"/>
          </p:cNvSpPr>
          <p:nvPr>
            <p:ph idx="1"/>
          </p:nvPr>
        </p:nvSpPr>
        <p:spPr>
          <a:xfrm>
            <a:off x="6458191" y="1600200"/>
            <a:ext cx="2434289" cy="4525963"/>
          </a:xfrm>
        </p:spPr>
        <p:txBody>
          <a:bodyPr>
            <a:normAutofit/>
          </a:bodyPr>
          <a:lstStyle/>
          <a:p>
            <a:pPr marL="0" indent="0">
              <a:buNone/>
            </a:pPr>
            <a:r>
              <a:rPr lang="tr-TR" sz="1800" dirty="0">
                <a:latin typeface="Palatino Linotype" panose="02040502050505030304" pitchFamily="18" charset="0"/>
              </a:rPr>
              <a:t>RAID yapılandırması için disklerin, dinamik disk olması gerekir. </a:t>
            </a: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r>
              <a:rPr lang="tr-TR" sz="1800" dirty="0" smtClean="0">
                <a:latin typeface="Palatino Linotype" panose="02040502050505030304" pitchFamily="18" charset="0"/>
              </a:rPr>
              <a:t>Bir </a:t>
            </a:r>
            <a:r>
              <a:rPr lang="tr-TR" sz="1800" dirty="0">
                <a:latin typeface="Palatino Linotype" panose="02040502050505030304" pitchFamily="18" charset="0"/>
              </a:rPr>
              <a:t>diski, </a:t>
            </a:r>
            <a:r>
              <a:rPr lang="tr-TR" sz="1800" dirty="0" smtClean="0">
                <a:latin typeface="Palatino Linotype" panose="02040502050505030304" pitchFamily="18" charset="0"/>
              </a:rPr>
              <a:t>dinamik olarak </a:t>
            </a:r>
            <a:r>
              <a:rPr lang="tr-TR" sz="1800" dirty="0">
                <a:latin typeface="Palatino Linotype" panose="02040502050505030304" pitchFamily="18" charset="0"/>
              </a:rPr>
              <a:t>biçimlendirmek için </a:t>
            </a:r>
            <a:r>
              <a:rPr lang="tr-TR" sz="1800" dirty="0" smtClean="0">
                <a:latin typeface="Palatino Linotype" panose="02040502050505030304" pitchFamily="18" charset="0"/>
              </a:rPr>
              <a:t>Disk Yöneticisinden</a:t>
            </a:r>
            <a:r>
              <a:rPr lang="tr-TR" sz="1800" dirty="0">
                <a:latin typeface="Palatino Linotype" panose="02040502050505030304" pitchFamily="18" charset="0"/>
              </a:rPr>
              <a:t>, disk üzerine sağ tıklanmalı ve “</a:t>
            </a:r>
            <a:r>
              <a:rPr lang="tr-TR" sz="1800" dirty="0" smtClean="0">
                <a:latin typeface="Palatino Linotype" panose="02040502050505030304" pitchFamily="18" charset="0"/>
              </a:rPr>
              <a:t>Dinamik Diske </a:t>
            </a:r>
            <a:r>
              <a:rPr lang="tr-TR" sz="1800" dirty="0" err="1" smtClean="0">
                <a:latin typeface="Palatino Linotype" panose="02040502050505030304" pitchFamily="18" charset="0"/>
              </a:rPr>
              <a:t>Dönüştür”e</a:t>
            </a:r>
            <a:r>
              <a:rPr lang="tr-TR" sz="1800" dirty="0" smtClean="0">
                <a:latin typeface="Palatino Linotype" panose="02040502050505030304" pitchFamily="18" charset="0"/>
              </a:rPr>
              <a:t> tıklanmalıdır</a:t>
            </a:r>
            <a:r>
              <a:rPr lang="tr-TR" sz="1800" dirty="0">
                <a:latin typeface="Palatino Linotype" panose="02040502050505030304" pitchFamily="18" charset="0"/>
              </a:rPr>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23" y="1597374"/>
            <a:ext cx="5776988" cy="4367567"/>
          </a:xfrm>
          <a:prstGeom prst="rect">
            <a:avLst/>
          </a:prstGeom>
        </p:spPr>
      </p:pic>
    </p:spTree>
    <p:extLst>
      <p:ext uri="{BB962C8B-B14F-4D97-AF65-F5344CB8AC3E}">
        <p14:creationId xmlns:p14="http://schemas.microsoft.com/office/powerpoint/2010/main" val="337548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fontScale="90000"/>
          </a:bodyPr>
          <a:lstStyle/>
          <a:p>
            <a:r>
              <a:rPr lang="tr-TR" dirty="0" smtClean="0">
                <a:latin typeface="Palatino Linotype" panose="02040502050505030304" pitchFamily="18" charset="0"/>
              </a:rPr>
              <a:t>RAID 0</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1" y="1600200"/>
            <a:ext cx="8435280" cy="4525963"/>
          </a:xfrm>
        </p:spPr>
        <p:txBody>
          <a:bodyPr>
            <a:normAutofit fontScale="92500" lnSpcReduction="20000"/>
          </a:bodyPr>
          <a:lstStyle/>
          <a:p>
            <a:pPr marL="0" indent="0">
              <a:buNone/>
            </a:pPr>
            <a:r>
              <a:rPr lang="tr-TR" sz="1800" dirty="0" smtClean="0">
                <a:latin typeface="Palatino Linotype" panose="02040502050505030304" pitchFamily="18" charset="0"/>
              </a:rPr>
              <a:t>RAID 0, </a:t>
            </a:r>
            <a:r>
              <a:rPr lang="tr-TR" sz="1800" dirty="0" smtClean="0">
                <a:solidFill>
                  <a:srgbClr val="FF0000"/>
                </a:solidFill>
                <a:latin typeface="Palatino Linotype" panose="02040502050505030304" pitchFamily="18" charset="0"/>
              </a:rPr>
              <a:t>disk </a:t>
            </a:r>
            <a:r>
              <a:rPr lang="tr-TR" sz="1800" dirty="0" err="1" smtClean="0">
                <a:solidFill>
                  <a:srgbClr val="FF0000"/>
                </a:solidFill>
                <a:latin typeface="Palatino Linotype" panose="02040502050505030304" pitchFamily="18" charset="0"/>
              </a:rPr>
              <a:t>şeritleme</a:t>
            </a:r>
            <a:r>
              <a:rPr lang="tr-TR" sz="1800" dirty="0" smtClean="0">
                <a:solidFill>
                  <a:srgbClr val="FF0000"/>
                </a:solidFill>
                <a:latin typeface="Palatino Linotype" panose="02040502050505030304" pitchFamily="18" charset="0"/>
              </a:rPr>
              <a:t> </a:t>
            </a:r>
            <a:r>
              <a:rPr lang="tr-TR" sz="1800" dirty="0" smtClean="0">
                <a:latin typeface="Palatino Linotype" panose="02040502050505030304" pitchFamily="18" charset="0"/>
              </a:rPr>
              <a:t>olarak adlandırılır. </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RAID 0 yapılandırmasını gerçekleştirmek için en az 2 en fazla 32 dinamik diskin olması gerekir. 32’den fazla disk kullanıldığında performans önemli ölçüde azalmaktadır. </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Bu yapılandırmada, veriler disklere paylaştırılarak yazılır. Windows yazılacak veriyi, şerit adı verilen bloklara ayırır ve kümedeki tüm disklere, bu şeritleri sırayla yazar. Yani kümede üç disk varsa, verinin bir kısmını Disk 1’e, bir kısmını Disk 2’ye ve bir kısmını da Disk 3’e yazar. Bu işleme </a:t>
            </a:r>
            <a:r>
              <a:rPr lang="tr-TR" sz="1800" dirty="0" err="1" smtClean="0">
                <a:latin typeface="Palatino Linotype" panose="02040502050505030304" pitchFamily="18" charset="0"/>
              </a:rPr>
              <a:t>şeritleme</a:t>
            </a:r>
            <a:r>
              <a:rPr lang="tr-TR" sz="1800" dirty="0" smtClean="0">
                <a:latin typeface="Palatino Linotype" panose="02040502050505030304" pitchFamily="18" charset="0"/>
              </a:rPr>
              <a:t> adı verilir. </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Bu yapılandırma ile hız artar, ancak herhangi bir diskte sorun olması durumunda veri bütünlüğü kaybolacağı için veri anlamını yitirir. </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Disk </a:t>
            </a:r>
            <a:r>
              <a:rPr lang="tr-TR" sz="1800" dirty="0">
                <a:latin typeface="Palatino Linotype" panose="02040502050505030304" pitchFamily="18" charset="0"/>
              </a:rPr>
              <a:t>Yönetimi, </a:t>
            </a:r>
            <a:r>
              <a:rPr lang="tr-TR" sz="1800" dirty="0" err="1">
                <a:latin typeface="Palatino Linotype" panose="02040502050505030304" pitchFamily="18" charset="0"/>
              </a:rPr>
              <a:t>şeritleme</a:t>
            </a:r>
            <a:r>
              <a:rPr lang="tr-TR" sz="1800" dirty="0">
                <a:latin typeface="Palatino Linotype" panose="02040502050505030304" pitchFamily="18" charset="0"/>
              </a:rPr>
              <a:t> kümesinin genel boyutu olarak en küçük disk biriminin</a:t>
            </a:r>
          </a:p>
          <a:p>
            <a:pPr marL="0" indent="0">
              <a:buNone/>
            </a:pPr>
            <a:r>
              <a:rPr lang="tr-TR" sz="1800" dirty="0">
                <a:latin typeface="Palatino Linotype" panose="02040502050505030304" pitchFamily="18" charset="0"/>
              </a:rPr>
              <a:t>boyutunu alır. Örneğin, en küçük birim boyutu 1 GB ise üç diskten oluşan </a:t>
            </a:r>
            <a:r>
              <a:rPr lang="tr-TR" sz="1800" dirty="0" err="1">
                <a:latin typeface="Palatino Linotype" panose="02040502050505030304" pitchFamily="18" charset="0"/>
              </a:rPr>
              <a:t>şeritleme</a:t>
            </a:r>
            <a:endParaRPr lang="tr-TR" sz="1800" dirty="0">
              <a:latin typeface="Palatino Linotype" panose="02040502050505030304" pitchFamily="18" charset="0"/>
            </a:endParaRPr>
          </a:p>
          <a:p>
            <a:pPr marL="0" indent="0">
              <a:buNone/>
            </a:pPr>
            <a:r>
              <a:rPr lang="tr-TR" sz="1800" dirty="0">
                <a:latin typeface="Palatino Linotype" panose="02040502050505030304" pitchFamily="18" charset="0"/>
              </a:rPr>
              <a:t>kümesinin boyutu 3 GB’tır. </a:t>
            </a: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spTree>
    <p:extLst>
      <p:ext uri="{BB962C8B-B14F-4D97-AF65-F5344CB8AC3E}">
        <p14:creationId xmlns:p14="http://schemas.microsoft.com/office/powerpoint/2010/main" val="230858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724942"/>
          </a:xfrm>
        </p:spPr>
        <p:txBody>
          <a:bodyPr>
            <a:normAutofit fontScale="90000"/>
          </a:bodyPr>
          <a:lstStyle/>
          <a:p>
            <a:r>
              <a:rPr lang="tr-TR" dirty="0" smtClean="0">
                <a:latin typeface="Palatino Linotype" panose="02040502050505030304" pitchFamily="18" charset="0"/>
              </a:rPr>
              <a:t>RAID 0</a:t>
            </a:r>
            <a:endParaRPr lang="tr-TR" dirty="0">
              <a:latin typeface="Palatino Linotype" panose="02040502050505030304" pitchFamily="18" charset="0"/>
            </a:endParaRPr>
          </a:p>
        </p:txBody>
      </p:sp>
      <p:sp>
        <p:nvSpPr>
          <p:cNvPr id="3" name="İçerik Yer Tutucusu 2"/>
          <p:cNvSpPr>
            <a:spLocks noGrp="1"/>
          </p:cNvSpPr>
          <p:nvPr>
            <p:ph idx="1"/>
          </p:nvPr>
        </p:nvSpPr>
        <p:spPr>
          <a:xfrm>
            <a:off x="457201" y="1600200"/>
            <a:ext cx="8435280" cy="4525963"/>
          </a:xfrm>
        </p:spPr>
        <p:txBody>
          <a:bodyPr>
            <a:normAutofit/>
          </a:bodyPr>
          <a:lstStyle/>
          <a:p>
            <a:pPr marL="0" indent="0">
              <a:buNone/>
            </a:pPr>
            <a:r>
              <a:rPr lang="tr-TR" sz="1800" dirty="0" smtClean="0">
                <a:latin typeface="Palatino Linotype" panose="02040502050505030304" pitchFamily="18" charset="0"/>
              </a:rPr>
              <a:t>Disk </a:t>
            </a:r>
            <a:r>
              <a:rPr lang="tr-TR" sz="1800" dirty="0">
                <a:latin typeface="Palatino Linotype" panose="02040502050505030304" pitchFamily="18" charset="0"/>
              </a:rPr>
              <a:t>Yönetimi, </a:t>
            </a:r>
            <a:r>
              <a:rPr lang="tr-TR" sz="1800" dirty="0" err="1">
                <a:latin typeface="Palatino Linotype" panose="02040502050505030304" pitchFamily="18" charset="0"/>
              </a:rPr>
              <a:t>şeritleme</a:t>
            </a:r>
            <a:r>
              <a:rPr lang="tr-TR" sz="1800" dirty="0">
                <a:latin typeface="Palatino Linotype" panose="02040502050505030304" pitchFamily="18" charset="0"/>
              </a:rPr>
              <a:t> kümesinin genel boyutu olarak en küçük disk biriminin</a:t>
            </a:r>
          </a:p>
          <a:p>
            <a:pPr marL="0" indent="0">
              <a:buNone/>
            </a:pPr>
            <a:r>
              <a:rPr lang="tr-TR" sz="1800" dirty="0">
                <a:latin typeface="Palatino Linotype" panose="02040502050505030304" pitchFamily="18" charset="0"/>
              </a:rPr>
              <a:t>boyutunu alır. Örneğin, en küçük birim boyutu 1 GB ise üç diskten oluşan </a:t>
            </a:r>
            <a:r>
              <a:rPr lang="tr-TR" sz="1800" dirty="0" err="1" smtClean="0">
                <a:latin typeface="Palatino Linotype" panose="02040502050505030304" pitchFamily="18" charset="0"/>
              </a:rPr>
              <a:t>şeritleme</a:t>
            </a:r>
            <a:r>
              <a:rPr lang="tr-TR" sz="1800" dirty="0" smtClean="0">
                <a:latin typeface="Palatino Linotype" panose="02040502050505030304" pitchFamily="18" charset="0"/>
              </a:rPr>
              <a:t> kümesinin </a:t>
            </a:r>
            <a:r>
              <a:rPr lang="tr-TR" sz="1800" dirty="0">
                <a:latin typeface="Palatino Linotype" panose="02040502050505030304" pitchFamily="18" charset="0"/>
              </a:rPr>
              <a:t>boyutu 3 GB’tır. </a:t>
            </a: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27" y="2780928"/>
            <a:ext cx="4461398" cy="3320349"/>
          </a:xfrm>
          <a:prstGeom prst="rect">
            <a:avLst/>
          </a:prstGeom>
        </p:spPr>
      </p:pic>
    </p:spTree>
    <p:extLst>
      <p:ext uri="{BB962C8B-B14F-4D97-AF65-F5344CB8AC3E}">
        <p14:creationId xmlns:p14="http://schemas.microsoft.com/office/powerpoint/2010/main" val="162528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Palatino Linotype" panose="02040502050505030304" pitchFamily="18" charset="0"/>
              </a:rPr>
              <a:t>RAID 0 Nasıl Yapılır? -1</a:t>
            </a:r>
            <a:endParaRPr lang="tr-TR" dirty="0">
              <a:latin typeface="Palatino Linotype" panose="020405020505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857" y="1268760"/>
            <a:ext cx="6446130" cy="4857403"/>
          </a:xfrm>
        </p:spPr>
      </p:pic>
    </p:spTree>
    <p:extLst>
      <p:ext uri="{BB962C8B-B14F-4D97-AF65-F5344CB8AC3E}">
        <p14:creationId xmlns:p14="http://schemas.microsoft.com/office/powerpoint/2010/main" val="112218582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1030</Words>
  <Application>Microsoft Office PowerPoint</Application>
  <PresentationFormat>Ekran Gösterisi (4:3)</PresentationFormat>
  <Paragraphs>94</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Palatino Linotype</vt:lpstr>
      <vt:lpstr>Ofis Teması</vt:lpstr>
      <vt:lpstr>Turgutlu Meslek Yüksek Okulu  Bilgisayar Programcılığı</vt:lpstr>
      <vt:lpstr>Disk Yapılandırması (RAID)</vt:lpstr>
      <vt:lpstr>Donanımsal RAID</vt:lpstr>
      <vt:lpstr>Donanımsal RAID</vt:lpstr>
      <vt:lpstr>Windows Server  2008 ile Yazılımsal RAID</vt:lpstr>
      <vt:lpstr>Windows Server  2008 ile Yazılımsal RAID</vt:lpstr>
      <vt:lpstr>RAID 0</vt:lpstr>
      <vt:lpstr>RAID 0</vt:lpstr>
      <vt:lpstr>RAID 0 Nasıl Yapılır? -1</vt:lpstr>
      <vt:lpstr>RAID 0 Nasıl Yapılır? -2</vt:lpstr>
      <vt:lpstr>RAID 0 Nasıl Yapılır? -3</vt:lpstr>
      <vt:lpstr>RAID 0 Nasıl Yapılır? -4</vt:lpstr>
      <vt:lpstr>RAID 0 Nasıl Yapılır? -5</vt:lpstr>
      <vt:lpstr>RAID 0 Nasıl Yapılır? -6</vt:lpstr>
      <vt:lpstr>RAID 0 Nasıl Yapılır? -7</vt:lpstr>
      <vt:lpstr>RAID 1</vt:lpstr>
      <vt:lpstr>RAID 1</vt:lpstr>
      <vt:lpstr>RAID 1 Nasıl Yapılır? -1</vt:lpstr>
      <vt:lpstr>RAID 1 Nasıl Yapılır? -2</vt:lpstr>
      <vt:lpstr>RAID 1 Nasıl Yapılır? -3</vt:lpstr>
      <vt:lpstr>RAID 1 Nasıl Yapılır? -4</vt:lpstr>
      <vt:lpstr>RAID 1 Nasıl Yapılır? -5</vt:lpstr>
      <vt:lpstr>RAID 1 Nasıl Yapılır? -6</vt:lpstr>
      <vt:lpstr>RAID 1 Nasıl Yapılır? -7</vt:lpstr>
      <vt:lpstr>RAID 5</vt:lpstr>
      <vt:lpstr>RAID 5</vt:lpstr>
      <vt:lpstr>RAID 5 Nasıl Yapılır? -1</vt:lpstr>
      <vt:lpstr>RAID 5 Nasıl Yapılır? -2</vt:lpstr>
      <vt:lpstr>RAID 5 Nasıl Yapılır? -3</vt:lpstr>
      <vt:lpstr>RAID 5 Nasıl Yapılır? -4</vt:lpstr>
      <vt:lpstr>RAID 5 Nasıl Yapılır? -5</vt:lpstr>
      <vt:lpstr>RAID 5 Nasıl Yapılır? -6</vt:lpstr>
      <vt:lpstr>RAID 5 Nasıl Yapılır? -7</vt:lpstr>
      <vt:lpstr>Teşekkürler…  www.aliosmangokcan.com mail@aliosmangokcan.com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101</cp:revision>
  <dcterms:created xsi:type="dcterms:W3CDTF">2016-02-27T17:53:00Z</dcterms:created>
  <dcterms:modified xsi:type="dcterms:W3CDTF">2017-03-29T18:14:58Z</dcterms:modified>
</cp:coreProperties>
</file>