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313" r:id="rId4"/>
    <p:sldId id="312" r:id="rId5"/>
    <p:sldId id="305" r:id="rId6"/>
    <p:sldId id="315" r:id="rId7"/>
    <p:sldId id="316" r:id="rId8"/>
    <p:sldId id="317" r:id="rId9"/>
    <p:sldId id="306" r:id="rId10"/>
    <p:sldId id="318" r:id="rId11"/>
    <p:sldId id="319" r:id="rId12"/>
    <p:sldId id="307" r:id="rId13"/>
    <p:sldId id="309" r:id="rId14"/>
    <p:sldId id="308" r:id="rId15"/>
    <p:sldId id="310" r:id="rId16"/>
    <p:sldId id="311"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535" autoAdjust="0"/>
    <p:restoredTop sz="94660"/>
  </p:normalViewPr>
  <p:slideViewPr>
    <p:cSldViewPr>
      <p:cViewPr varScale="1">
        <p:scale>
          <a:sx n="44" d="100"/>
          <a:sy n="44" d="100"/>
        </p:scale>
        <p:origin x="48" y="7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29.03.2017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29.03.2017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liosmangokcan.com/"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635460" y="742611"/>
            <a:ext cx="6696745" cy="936104"/>
          </a:xfrm>
        </p:spPr>
        <p:txBody>
          <a:bodyPr>
            <a:normAutofit/>
          </a:bodyPr>
          <a:lstStyle/>
          <a:p>
            <a:r>
              <a:rPr lang="tr-TR" sz="2400" dirty="0" smtClean="0">
                <a:latin typeface="Palatino Linotype" panose="02040502050505030304" pitchFamily="18" charset="0"/>
              </a:rPr>
              <a:t>Turgutlu Meslek Yüksek Okulu </a:t>
            </a:r>
            <a:br>
              <a:rPr lang="tr-TR" sz="2400" dirty="0" smtClean="0">
                <a:latin typeface="Palatino Linotype" panose="02040502050505030304" pitchFamily="18" charset="0"/>
              </a:rPr>
            </a:br>
            <a:r>
              <a:rPr lang="tr-TR" sz="2400" dirty="0" smtClean="0">
                <a:latin typeface="Palatino Linotype" panose="02040502050505030304" pitchFamily="18" charset="0"/>
              </a:rPr>
              <a:t>Bilgisayar Programcılığı</a:t>
            </a:r>
            <a:endParaRPr lang="tr-TR" sz="2400" dirty="0">
              <a:latin typeface="Palatino Linotype" panose="02040502050505030304" pitchFamily="18" charset="0"/>
            </a:endParaRPr>
          </a:p>
        </p:txBody>
      </p:sp>
      <p:sp>
        <p:nvSpPr>
          <p:cNvPr id="3" name="Alt Başlık 2"/>
          <p:cNvSpPr>
            <a:spLocks noGrp="1"/>
          </p:cNvSpPr>
          <p:nvPr>
            <p:ph type="subTitle" idx="1"/>
          </p:nvPr>
        </p:nvSpPr>
        <p:spPr>
          <a:xfrm>
            <a:off x="3491880" y="6556334"/>
            <a:ext cx="4752528" cy="410419"/>
          </a:xfrm>
        </p:spPr>
        <p:txBody>
          <a:bodyPr>
            <a:normAutofit fontScale="55000" lnSpcReduction="20000"/>
          </a:bodyPr>
          <a:lstStyle/>
          <a:p>
            <a:r>
              <a:rPr lang="tr-TR" sz="2400" dirty="0" smtClean="0"/>
              <a:t>Öğr.Gör.Ali Osman GÖKCAN                   mail@aliosmangokcan.com</a:t>
            </a:r>
          </a:p>
        </p:txBody>
      </p:sp>
      <p:pic>
        <p:nvPicPr>
          <p:cNvPr id="1028" name="Picture 4" descr="C:\Users\aLoNSo\Desktop\cbu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32656"/>
            <a:ext cx="2088232" cy="175601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19482" y="3334500"/>
            <a:ext cx="3384375" cy="22133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Başlık 1"/>
          <p:cNvSpPr txBox="1">
            <a:spLocks/>
          </p:cNvSpPr>
          <p:nvPr/>
        </p:nvSpPr>
        <p:spPr>
          <a:xfrm>
            <a:off x="1763688" y="2365279"/>
            <a:ext cx="5495964" cy="9692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smtClean="0">
                <a:latin typeface="Palatino Linotype" panose="02040502050505030304" pitchFamily="18" charset="0"/>
              </a:rPr>
              <a:t>7.Hafta </a:t>
            </a:r>
            <a:r>
              <a:rPr lang="tr-TR" sz="2800" smtClean="0">
                <a:latin typeface="Palatino Linotype" panose="02040502050505030304" pitchFamily="18" charset="0"/>
              </a:rPr>
              <a:t>Dersi</a:t>
            </a:r>
            <a:endParaRPr lang="tr-TR" sz="2800" dirty="0">
              <a:latin typeface="Palatino Linotype" panose="02040502050505030304" pitchFamily="18" charset="0"/>
            </a:endParaRPr>
          </a:p>
        </p:txBody>
      </p:sp>
    </p:spTree>
    <p:extLst>
      <p:ext uri="{BB962C8B-B14F-4D97-AF65-F5344CB8AC3E}">
        <p14:creationId xmlns:p14="http://schemas.microsoft.com/office/powerpoint/2010/main" val="3478945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latin typeface="Palatino Linotype" panose="02040502050505030304" pitchFamily="18" charset="0"/>
              </a:rPr>
              <a:t>DNS Çalışma Mantığı</a:t>
            </a:r>
            <a:endParaRPr lang="tr-TR" sz="3600" b="1" dirty="0">
              <a:latin typeface="Palatino Linotype" panose="02040502050505030304" pitchFamily="18" charset="0"/>
            </a:endParaRP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268760"/>
            <a:ext cx="5800844" cy="4870709"/>
          </a:xfrm>
        </p:spPr>
      </p:pic>
    </p:spTree>
    <p:extLst>
      <p:ext uri="{BB962C8B-B14F-4D97-AF65-F5344CB8AC3E}">
        <p14:creationId xmlns:p14="http://schemas.microsoft.com/office/powerpoint/2010/main" val="559156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latin typeface="Palatino Linotype" panose="02040502050505030304" pitchFamily="18" charset="0"/>
              </a:rPr>
              <a:t>DNS Çalışma Mantığı</a:t>
            </a:r>
            <a:endParaRPr lang="tr-TR" sz="3600" b="1" dirty="0">
              <a:latin typeface="Palatino Linotype" panose="02040502050505030304" pitchFamily="18" charset="0"/>
            </a:endParaRPr>
          </a:p>
        </p:txBody>
      </p:sp>
      <p:sp>
        <p:nvSpPr>
          <p:cNvPr id="3" name="İçerik Yer Tutucusu 2"/>
          <p:cNvSpPr>
            <a:spLocks noGrp="1"/>
          </p:cNvSpPr>
          <p:nvPr>
            <p:ph idx="1"/>
          </p:nvPr>
        </p:nvSpPr>
        <p:spPr/>
        <p:txBody>
          <a:bodyPr>
            <a:noAutofit/>
          </a:bodyPr>
          <a:lstStyle/>
          <a:p>
            <a:pPr marL="0" indent="0">
              <a:buNone/>
            </a:pPr>
            <a:r>
              <a:rPr lang="tr-TR" sz="1600" dirty="0">
                <a:latin typeface="Palatino Linotype" panose="02040502050505030304" pitchFamily="18" charset="0"/>
              </a:rPr>
              <a:t>Özetlersek isim çözümleme işlemi aşağıdaki şekilde gerçekleşir. </a:t>
            </a:r>
            <a:endParaRPr lang="tr-TR" sz="1600" dirty="0" smtClean="0">
              <a:latin typeface="Palatino Linotype" panose="02040502050505030304" pitchFamily="18" charset="0"/>
            </a:endParaRPr>
          </a:p>
          <a:p>
            <a:pPr marL="0" indent="0">
              <a:buNone/>
            </a:pPr>
            <a:r>
              <a:rPr lang="tr-TR" sz="1600" dirty="0" smtClean="0">
                <a:latin typeface="Palatino Linotype" panose="02040502050505030304" pitchFamily="18" charset="0"/>
              </a:rPr>
              <a:t> </a:t>
            </a:r>
            <a:r>
              <a:rPr lang="tr-TR" sz="1600" dirty="0">
                <a:latin typeface="Palatino Linotype" panose="02040502050505030304" pitchFamily="18" charset="0"/>
              </a:rPr>
              <a:t>Bilgisayarınız erişmek istediğiniz adresin IP’sini network ayarlarında girilmiş olan DNS sunucunuza sorar. </a:t>
            </a:r>
            <a:endParaRPr lang="tr-TR" sz="1600" dirty="0" smtClean="0">
              <a:latin typeface="Palatino Linotype" panose="02040502050505030304" pitchFamily="18" charset="0"/>
            </a:endParaRPr>
          </a:p>
          <a:p>
            <a:pPr marL="0" indent="0">
              <a:buNone/>
            </a:pPr>
            <a:r>
              <a:rPr lang="tr-TR" sz="1600" dirty="0" smtClean="0">
                <a:latin typeface="Palatino Linotype" panose="02040502050505030304" pitchFamily="18" charset="0"/>
              </a:rPr>
              <a:t> </a:t>
            </a:r>
            <a:r>
              <a:rPr lang="tr-TR" sz="1600" dirty="0">
                <a:latin typeface="Palatino Linotype" panose="02040502050505030304" pitchFamily="18" charset="0"/>
              </a:rPr>
              <a:t>DNS sunucunuz dünya üzerinde 13 tane bulunan Kök İsim Sunulara (</a:t>
            </a:r>
            <a:r>
              <a:rPr lang="tr-TR" sz="1600" dirty="0" err="1">
                <a:latin typeface="Palatino Linotype" panose="02040502050505030304" pitchFamily="18" charset="0"/>
              </a:rPr>
              <a:t>Root</a:t>
            </a:r>
            <a:r>
              <a:rPr lang="tr-TR" sz="1600" dirty="0">
                <a:latin typeface="Palatino Linotype" panose="02040502050505030304" pitchFamily="18" charset="0"/>
              </a:rPr>
              <a:t> Name Server ) erişmek istediğiniz adresi sorar. </a:t>
            </a:r>
            <a:r>
              <a:rPr lang="tr-TR" sz="1600" dirty="0" err="1">
                <a:latin typeface="Palatino Linotype" panose="02040502050505030304" pitchFamily="18" charset="0"/>
              </a:rPr>
              <a:t>Root</a:t>
            </a:r>
            <a:r>
              <a:rPr lang="tr-TR" sz="1600" dirty="0">
                <a:latin typeface="Palatino Linotype" panose="02040502050505030304" pitchFamily="18" charset="0"/>
              </a:rPr>
              <a:t> DNS sunucuların IP adresleri DNS rolü yüklü olan Windows serverlarda c:\windows\system32\dns\cache.dns dosyası içinde yazar. </a:t>
            </a:r>
            <a:endParaRPr lang="tr-TR" sz="1600" dirty="0" smtClean="0">
              <a:latin typeface="Palatino Linotype" panose="02040502050505030304" pitchFamily="18" charset="0"/>
            </a:endParaRPr>
          </a:p>
          <a:p>
            <a:pPr marL="0" indent="0">
              <a:buNone/>
            </a:pPr>
            <a:r>
              <a:rPr lang="tr-TR" sz="1600" dirty="0" smtClean="0">
                <a:latin typeface="Palatino Linotype" panose="02040502050505030304" pitchFamily="18" charset="0"/>
              </a:rPr>
              <a:t> </a:t>
            </a:r>
            <a:r>
              <a:rPr lang="tr-TR" sz="1600" dirty="0" err="1">
                <a:latin typeface="Palatino Linotype" panose="02040502050505030304" pitchFamily="18" charset="0"/>
              </a:rPr>
              <a:t>Root</a:t>
            </a:r>
            <a:r>
              <a:rPr lang="tr-TR" sz="1600" dirty="0">
                <a:latin typeface="Palatino Linotype" panose="02040502050505030304" pitchFamily="18" charset="0"/>
              </a:rPr>
              <a:t> DNS Server kendi </a:t>
            </a:r>
            <a:r>
              <a:rPr lang="tr-TR" sz="1600" dirty="0" err="1">
                <a:latin typeface="Palatino Linotype" panose="02040502050505030304" pitchFamily="18" charset="0"/>
              </a:rPr>
              <a:t>database’i</a:t>
            </a:r>
            <a:r>
              <a:rPr lang="tr-TR" sz="1600" dirty="0">
                <a:latin typeface="Palatino Linotype" panose="02040502050505030304" pitchFamily="18" charset="0"/>
              </a:rPr>
              <a:t> içinden .tr domaininin IP adresini bulur ve buraya yönlendirir. </a:t>
            </a:r>
            <a:endParaRPr lang="tr-TR" sz="1600" dirty="0" smtClean="0">
              <a:latin typeface="Palatino Linotype" panose="02040502050505030304" pitchFamily="18" charset="0"/>
            </a:endParaRPr>
          </a:p>
          <a:p>
            <a:pPr marL="0" indent="0">
              <a:buNone/>
            </a:pPr>
            <a:r>
              <a:rPr lang="tr-TR" sz="1600" dirty="0" smtClean="0">
                <a:latin typeface="Palatino Linotype" panose="02040502050505030304" pitchFamily="18" charset="0"/>
              </a:rPr>
              <a:t> </a:t>
            </a:r>
            <a:r>
              <a:rPr lang="tr-TR" sz="1600" dirty="0">
                <a:latin typeface="Palatino Linotype" panose="02040502050505030304" pitchFamily="18" charset="0"/>
              </a:rPr>
              <a:t>DNS sunucunuz .tr domain adresinin kayıtlı olduğu IP adresine sorgu gönderir. </a:t>
            </a:r>
            <a:endParaRPr lang="tr-TR" sz="1600" dirty="0" smtClean="0">
              <a:latin typeface="Palatino Linotype" panose="02040502050505030304" pitchFamily="18" charset="0"/>
            </a:endParaRPr>
          </a:p>
          <a:p>
            <a:pPr marL="0" indent="0">
              <a:buNone/>
            </a:pPr>
            <a:r>
              <a:rPr lang="tr-TR" sz="1600" dirty="0" smtClean="0">
                <a:latin typeface="Palatino Linotype" panose="02040502050505030304" pitchFamily="18" charset="0"/>
              </a:rPr>
              <a:t> </a:t>
            </a:r>
            <a:r>
              <a:rPr lang="tr-TR" sz="1600" dirty="0">
                <a:latin typeface="Palatino Linotype" panose="02040502050505030304" pitchFamily="18" charset="0"/>
              </a:rPr>
              <a:t>.tr DNS sunucusu da kendi kayıtlarından .gov.tr DNS sunucusunun IP’sini yanıt verir</a:t>
            </a:r>
            <a:r>
              <a:rPr lang="tr-TR" sz="1600" dirty="0" smtClean="0">
                <a:latin typeface="Palatino Linotype" panose="02040502050505030304" pitchFamily="18" charset="0"/>
              </a:rPr>
              <a:t>.</a:t>
            </a:r>
          </a:p>
          <a:p>
            <a:pPr marL="0" indent="0">
              <a:buNone/>
            </a:pPr>
            <a:r>
              <a:rPr lang="tr-TR" sz="1600" dirty="0" smtClean="0">
                <a:latin typeface="Palatino Linotype" panose="02040502050505030304" pitchFamily="18" charset="0"/>
              </a:rPr>
              <a:t> </a:t>
            </a:r>
            <a:r>
              <a:rPr lang="tr-TR" sz="1600" dirty="0">
                <a:latin typeface="Palatino Linotype" panose="02040502050505030304" pitchFamily="18" charset="0"/>
              </a:rPr>
              <a:t>.gov.tr DNS sunucu meb.gov.tr DNS sunucunun IP adresini gönderir.  </a:t>
            </a:r>
            <a:endParaRPr lang="tr-TR" sz="1600" dirty="0" smtClean="0">
              <a:latin typeface="Palatino Linotype" panose="02040502050505030304" pitchFamily="18" charset="0"/>
            </a:endParaRPr>
          </a:p>
          <a:p>
            <a:pPr marL="0" indent="0">
              <a:buNone/>
            </a:pPr>
            <a:r>
              <a:rPr lang="tr-TR" sz="1600" dirty="0" smtClean="0">
                <a:latin typeface="Palatino Linotype" panose="02040502050505030304" pitchFamily="18" charset="0"/>
              </a:rPr>
              <a:t> </a:t>
            </a:r>
            <a:r>
              <a:rPr lang="tr-TR" sz="1600" dirty="0">
                <a:latin typeface="Palatino Linotype" panose="02040502050505030304" pitchFamily="18" charset="0"/>
              </a:rPr>
              <a:t>Son olarak meb.gov.tr domainin tutulduğu DNS sunucusuna www.meb.gov.tr hangi IP’de sorgusu gönderilir. </a:t>
            </a:r>
            <a:endParaRPr lang="tr-TR" sz="1600" dirty="0" smtClean="0">
              <a:latin typeface="Palatino Linotype" panose="02040502050505030304" pitchFamily="18" charset="0"/>
            </a:endParaRPr>
          </a:p>
          <a:p>
            <a:pPr marL="0" indent="0">
              <a:buNone/>
            </a:pPr>
            <a:r>
              <a:rPr lang="tr-TR" sz="1600" dirty="0" smtClean="0">
                <a:latin typeface="Palatino Linotype" panose="02040502050505030304" pitchFamily="18" charset="0"/>
              </a:rPr>
              <a:t> </a:t>
            </a:r>
            <a:r>
              <a:rPr lang="tr-TR" sz="1600" dirty="0">
                <a:latin typeface="Palatino Linotype" panose="02040502050505030304" pitchFamily="18" charset="0"/>
              </a:rPr>
              <a:t>www.meb.gov.tr IP’si DNS sunucunuza gönderilir. </a:t>
            </a:r>
            <a:endParaRPr lang="tr-TR" sz="1600" dirty="0" smtClean="0">
              <a:latin typeface="Palatino Linotype" panose="02040502050505030304" pitchFamily="18" charset="0"/>
            </a:endParaRPr>
          </a:p>
          <a:p>
            <a:pPr marL="0" indent="0">
              <a:buNone/>
            </a:pPr>
            <a:r>
              <a:rPr lang="tr-TR" sz="1600" dirty="0" smtClean="0">
                <a:latin typeface="Palatino Linotype" panose="02040502050505030304" pitchFamily="18" charset="0"/>
              </a:rPr>
              <a:t> </a:t>
            </a:r>
            <a:r>
              <a:rPr lang="tr-TR" sz="1600" dirty="0">
                <a:latin typeface="Palatino Linotype" panose="02040502050505030304" pitchFamily="18" charset="0"/>
              </a:rPr>
              <a:t>DNS sunucunuz IP’yi size bildirir. </a:t>
            </a:r>
          </a:p>
        </p:txBody>
      </p:sp>
    </p:spTree>
    <p:extLst>
      <p:ext uri="{BB962C8B-B14F-4D97-AF65-F5344CB8AC3E}">
        <p14:creationId xmlns:p14="http://schemas.microsoft.com/office/powerpoint/2010/main" val="1991757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latin typeface="Palatino Linotype" panose="02040502050505030304" pitchFamily="18" charset="0"/>
              </a:rPr>
              <a:t>Domain Name </a:t>
            </a:r>
            <a:r>
              <a:rPr lang="tr-TR" sz="3600" b="1" dirty="0" err="1">
                <a:latin typeface="Palatino Linotype" panose="02040502050505030304" pitchFamily="18" charset="0"/>
              </a:rPr>
              <a:t>System</a:t>
            </a:r>
            <a:r>
              <a:rPr lang="tr-TR" sz="3600" b="1" dirty="0">
                <a:latin typeface="Palatino Linotype" panose="02040502050505030304" pitchFamily="18" charset="0"/>
              </a:rPr>
              <a:t> (DNS)</a:t>
            </a:r>
          </a:p>
        </p:txBody>
      </p:sp>
      <p:sp>
        <p:nvSpPr>
          <p:cNvPr id="3" name="İçerik Yer Tutucusu 2"/>
          <p:cNvSpPr>
            <a:spLocks noGrp="1"/>
          </p:cNvSpPr>
          <p:nvPr>
            <p:ph idx="1"/>
          </p:nvPr>
        </p:nvSpPr>
        <p:spPr>
          <a:xfrm>
            <a:off x="457200" y="1600201"/>
            <a:ext cx="8229600" cy="4925143"/>
          </a:xfrm>
        </p:spPr>
        <p:txBody>
          <a:bodyPr>
            <a:normAutofit/>
          </a:bodyPr>
          <a:lstStyle/>
          <a:p>
            <a:r>
              <a:rPr lang="tr-TR" sz="1800" dirty="0">
                <a:latin typeface="Palatino Linotype" panose="02040502050505030304" pitchFamily="18" charset="0"/>
              </a:rPr>
              <a:t>Windows Serverların önceki sürümlerinde Active Directory kurulumu sırasında DNS kurulumu zorunluydu. Windows Server 2008 ile bu zorunluluk kalmış olmakla birlikte </a:t>
            </a:r>
            <a:r>
              <a:rPr lang="tr-TR" sz="1800" dirty="0" smtClean="0">
                <a:latin typeface="Palatino Linotype" panose="02040502050505030304" pitchFamily="18" charset="0"/>
              </a:rPr>
              <a:t>Active </a:t>
            </a:r>
            <a:r>
              <a:rPr lang="tr-TR" sz="1800" dirty="0">
                <a:latin typeface="Palatino Linotype" panose="02040502050505030304" pitchFamily="18" charset="0"/>
              </a:rPr>
              <a:t>Directory kurulumunda DNS yapılandırılmasının da kurulması önerilen bir davranıştır. </a:t>
            </a:r>
            <a:endParaRPr lang="tr-TR" sz="1800" dirty="0" smtClean="0">
              <a:latin typeface="Palatino Linotype" panose="02040502050505030304" pitchFamily="18" charset="0"/>
            </a:endParaRPr>
          </a:p>
          <a:p>
            <a:endParaRPr lang="tr-TR" sz="1800" dirty="0">
              <a:latin typeface="Palatino Linotype" panose="02040502050505030304" pitchFamily="18" charset="0"/>
            </a:endParaRPr>
          </a:p>
          <a:p>
            <a:r>
              <a:rPr lang="tr-TR" sz="1800" dirty="0" smtClean="0">
                <a:latin typeface="Palatino Linotype" panose="02040502050505030304" pitchFamily="18" charset="0"/>
              </a:rPr>
              <a:t>Active </a:t>
            </a:r>
            <a:r>
              <a:rPr lang="tr-TR" sz="1800" dirty="0" err="1" smtClean="0">
                <a:latin typeface="Palatino Linotype" panose="02040502050505030304" pitchFamily="18" charset="0"/>
              </a:rPr>
              <a:t>Directory’de</a:t>
            </a:r>
            <a:r>
              <a:rPr lang="tr-TR" sz="1800" dirty="0" smtClean="0">
                <a:latin typeface="Palatino Linotype" panose="02040502050505030304" pitchFamily="18" charset="0"/>
              </a:rPr>
              <a:t> DNS kurulumu sonrası </a:t>
            </a:r>
            <a:r>
              <a:rPr lang="tr-TR" sz="1800" dirty="0">
                <a:latin typeface="Palatino Linotype" panose="02040502050505030304" pitchFamily="18" charset="0"/>
              </a:rPr>
              <a:t>ekranda </a:t>
            </a:r>
            <a:r>
              <a:rPr lang="tr-TR" sz="1800" dirty="0" smtClean="0">
                <a:latin typeface="Palatino Linotype" panose="02040502050505030304" pitchFamily="18" charset="0"/>
              </a:rPr>
              <a:t>alanı </a:t>
            </a:r>
            <a:r>
              <a:rPr lang="tr-TR" sz="1800" dirty="0">
                <a:latin typeface="Palatino Linotype" panose="02040502050505030304" pitchFamily="18" charset="0"/>
              </a:rPr>
              <a:t>için bir ileri arama bölgesi </a:t>
            </a:r>
            <a:r>
              <a:rPr lang="tr-TR" sz="1800" dirty="0" smtClean="0">
                <a:latin typeface="Palatino Linotype" panose="02040502050505030304" pitchFamily="18" charset="0"/>
              </a:rPr>
              <a:t>oluşturulur. </a:t>
            </a:r>
            <a:r>
              <a:rPr lang="tr-TR" sz="1800" dirty="0">
                <a:latin typeface="Palatino Linotype" panose="02040502050505030304" pitchFamily="18" charset="0"/>
              </a:rPr>
              <a:t>İleri arama bölgesinde, çalışmakta olduğunuz sunucu için bir Start Of </a:t>
            </a:r>
            <a:r>
              <a:rPr lang="tr-TR" sz="1800" dirty="0" err="1">
                <a:latin typeface="Palatino Linotype" panose="02040502050505030304" pitchFamily="18" charset="0"/>
              </a:rPr>
              <a:t>Authority</a:t>
            </a:r>
            <a:r>
              <a:rPr lang="tr-TR" sz="1800" dirty="0">
                <a:latin typeface="Palatino Linotype" panose="02040502050505030304" pitchFamily="18" charset="0"/>
              </a:rPr>
              <a:t> (SOA), Name Server (NS) ve Host </a:t>
            </a:r>
            <a:r>
              <a:rPr lang="tr-TR" sz="1800" dirty="0" err="1">
                <a:latin typeface="Palatino Linotype" panose="02040502050505030304" pitchFamily="18" charset="0"/>
              </a:rPr>
              <a:t>Address</a:t>
            </a:r>
            <a:r>
              <a:rPr lang="tr-TR" sz="1800" dirty="0">
                <a:latin typeface="Palatino Linotype" panose="02040502050505030304" pitchFamily="18" charset="0"/>
              </a:rPr>
              <a:t> (A) kaydı olacaktır. Böylece sunucu, etki alanı için yetkili ad sunucusu olarak atanır. </a:t>
            </a:r>
          </a:p>
          <a:p>
            <a:endParaRPr lang="tr-TR" sz="1800" dirty="0">
              <a:latin typeface="Palatino Linotype" panose="02040502050505030304" pitchFamily="18" charset="0"/>
            </a:endParaRPr>
          </a:p>
          <a:p>
            <a:r>
              <a:rPr lang="tr-TR" sz="1800" dirty="0" smtClean="0">
                <a:latin typeface="Palatino Linotype" panose="02040502050505030304" pitchFamily="18" charset="0"/>
              </a:rPr>
              <a:t>Dilerseniz</a:t>
            </a:r>
            <a:r>
              <a:rPr lang="tr-TR" sz="1800" dirty="0">
                <a:latin typeface="Palatino Linotype" panose="02040502050505030304" pitchFamily="18" charset="0"/>
              </a:rPr>
              <a:t>, geri arama bölgeleri de oluşturup IP adresinden ana bilgisayar adlarını aramaya olanak sağlayabilirsiniz. DNS sunucuları geri aramalar için IPv4 ve IPv6’yı destekler. </a:t>
            </a:r>
          </a:p>
          <a:p>
            <a:endParaRPr lang="tr-TR" sz="1700" dirty="0">
              <a:latin typeface="Palatino Linotype" panose="02040502050505030304" pitchFamily="18" charset="0"/>
            </a:endParaRPr>
          </a:p>
        </p:txBody>
      </p:sp>
    </p:spTree>
    <p:extLst>
      <p:ext uri="{BB962C8B-B14F-4D97-AF65-F5344CB8AC3E}">
        <p14:creationId xmlns:p14="http://schemas.microsoft.com/office/powerpoint/2010/main" val="2662369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latin typeface="Palatino Linotype" panose="02040502050505030304" pitchFamily="18" charset="0"/>
              </a:rPr>
              <a:t>DNS ile İlgili Terimler</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457200" y="1600201"/>
            <a:ext cx="8229600" cy="4925143"/>
          </a:xfrm>
        </p:spPr>
        <p:txBody>
          <a:bodyPr>
            <a:normAutofit/>
          </a:bodyPr>
          <a:lstStyle/>
          <a:p>
            <a:r>
              <a:rPr lang="tr-TR" sz="1800" b="1" dirty="0" err="1">
                <a:latin typeface="Palatino Linotype" panose="02040502050505030304" pitchFamily="18" charset="0"/>
              </a:rPr>
              <a:t>Zone</a:t>
            </a:r>
            <a:r>
              <a:rPr lang="tr-TR" sz="1800" b="1" dirty="0">
                <a:latin typeface="Palatino Linotype" panose="02040502050505030304" pitchFamily="18" charset="0"/>
              </a:rPr>
              <a:t> :</a:t>
            </a:r>
            <a:r>
              <a:rPr lang="tr-TR" sz="1800" dirty="0">
                <a:latin typeface="Palatino Linotype" panose="02040502050505030304" pitchFamily="18" charset="0"/>
              </a:rPr>
              <a:t> </a:t>
            </a:r>
            <a:r>
              <a:rPr lang="tr-TR" sz="1800" dirty="0" err="1">
                <a:latin typeface="Palatino Linotype" panose="02040502050505030304" pitchFamily="18" charset="0"/>
              </a:rPr>
              <a:t>DNS’te</a:t>
            </a:r>
            <a:r>
              <a:rPr lang="tr-TR" sz="1800" dirty="0">
                <a:latin typeface="Palatino Linotype" panose="02040502050505030304" pitchFamily="18" charset="0"/>
              </a:rPr>
              <a:t> her bir domain ya da </a:t>
            </a:r>
            <a:r>
              <a:rPr lang="tr-TR" sz="1800" dirty="0" err="1">
                <a:latin typeface="Palatino Linotype" panose="02040502050505030304" pitchFamily="18" charset="0"/>
              </a:rPr>
              <a:t>subdomain</a:t>
            </a:r>
            <a:r>
              <a:rPr lang="tr-TR" sz="1800" dirty="0">
                <a:latin typeface="Palatino Linotype" panose="02040502050505030304" pitchFamily="18" charset="0"/>
              </a:rPr>
              <a:t> için oluşturulan kayıtların tutulduğu bölümün tamamına verilen isimdir.</a:t>
            </a:r>
          </a:p>
          <a:p>
            <a:pPr marL="0" indent="0">
              <a:buNone/>
            </a:pPr>
            <a:endParaRPr lang="tr-TR" sz="1800" dirty="0">
              <a:latin typeface="Palatino Linotype" panose="02040502050505030304" pitchFamily="18" charset="0"/>
            </a:endParaRPr>
          </a:p>
          <a:p>
            <a:r>
              <a:rPr lang="tr-TR" sz="1800" b="1" dirty="0" err="1">
                <a:latin typeface="Palatino Linotype" panose="02040502050505030304" pitchFamily="18" charset="0"/>
              </a:rPr>
              <a:t>Forward</a:t>
            </a:r>
            <a:r>
              <a:rPr lang="tr-TR" sz="1800" b="1" dirty="0">
                <a:latin typeface="Palatino Linotype" panose="02040502050505030304" pitchFamily="18" charset="0"/>
              </a:rPr>
              <a:t> </a:t>
            </a:r>
            <a:r>
              <a:rPr lang="tr-TR" sz="1800" b="1" dirty="0" err="1">
                <a:latin typeface="Palatino Linotype" panose="02040502050505030304" pitchFamily="18" charset="0"/>
              </a:rPr>
              <a:t>Lookup</a:t>
            </a:r>
            <a:r>
              <a:rPr lang="tr-TR" sz="1800" b="1" dirty="0">
                <a:latin typeface="Palatino Linotype" panose="02040502050505030304" pitchFamily="18" charset="0"/>
              </a:rPr>
              <a:t> </a:t>
            </a:r>
            <a:r>
              <a:rPr lang="tr-TR" sz="1800" b="1" dirty="0" err="1">
                <a:latin typeface="Palatino Linotype" panose="02040502050505030304" pitchFamily="18" charset="0"/>
              </a:rPr>
              <a:t>Zone</a:t>
            </a:r>
            <a:r>
              <a:rPr lang="tr-TR" sz="1800" b="1" dirty="0">
                <a:latin typeface="Palatino Linotype" panose="02040502050505030304" pitchFamily="18" charset="0"/>
              </a:rPr>
              <a:t> :</a:t>
            </a:r>
            <a:r>
              <a:rPr lang="tr-TR" sz="1800" dirty="0">
                <a:latin typeface="Palatino Linotype" panose="02040502050505030304" pitchFamily="18" charset="0"/>
              </a:rPr>
              <a:t> İsimden IP çözümlemesi yapılırken sorgu yapılan DNS bölgesidir. PTR dışındaki kayıt tipleri bu bölgede tutulur.</a:t>
            </a:r>
          </a:p>
          <a:p>
            <a:pPr marL="0" indent="0">
              <a:buNone/>
            </a:pPr>
            <a:endParaRPr lang="tr-TR" sz="1800" dirty="0">
              <a:latin typeface="Palatino Linotype" panose="02040502050505030304" pitchFamily="18" charset="0"/>
            </a:endParaRPr>
          </a:p>
          <a:p>
            <a:r>
              <a:rPr lang="tr-TR" sz="1800" b="1" dirty="0" err="1">
                <a:latin typeface="Palatino Linotype" panose="02040502050505030304" pitchFamily="18" charset="0"/>
              </a:rPr>
              <a:t>Reverse</a:t>
            </a:r>
            <a:r>
              <a:rPr lang="tr-TR" sz="1800" b="1" dirty="0">
                <a:latin typeface="Palatino Linotype" panose="02040502050505030304" pitchFamily="18" charset="0"/>
              </a:rPr>
              <a:t> </a:t>
            </a:r>
            <a:r>
              <a:rPr lang="tr-TR" sz="1800" b="1" dirty="0" err="1">
                <a:latin typeface="Palatino Linotype" panose="02040502050505030304" pitchFamily="18" charset="0"/>
              </a:rPr>
              <a:t>Lookup</a:t>
            </a:r>
            <a:r>
              <a:rPr lang="tr-TR" sz="1800" b="1" dirty="0">
                <a:latin typeface="Palatino Linotype" panose="02040502050505030304" pitchFamily="18" charset="0"/>
              </a:rPr>
              <a:t> </a:t>
            </a:r>
            <a:r>
              <a:rPr lang="tr-TR" sz="1800" b="1" dirty="0" err="1">
                <a:latin typeface="Palatino Linotype" panose="02040502050505030304" pitchFamily="18" charset="0"/>
              </a:rPr>
              <a:t>Zone</a:t>
            </a:r>
            <a:r>
              <a:rPr lang="tr-TR" sz="1800" b="1" dirty="0">
                <a:latin typeface="Palatino Linotype" panose="02040502050505030304" pitchFamily="18" charset="0"/>
              </a:rPr>
              <a:t> :</a:t>
            </a:r>
            <a:r>
              <a:rPr lang="tr-TR" sz="1800" dirty="0">
                <a:latin typeface="Palatino Linotype" panose="02040502050505030304" pitchFamily="18" charset="0"/>
              </a:rPr>
              <a:t> IP’den isim çözümlemesi yapılırken sorgu gönderilen DNS bölgesidir.</a:t>
            </a:r>
          </a:p>
        </p:txBody>
      </p:sp>
    </p:spTree>
    <p:extLst>
      <p:ext uri="{BB962C8B-B14F-4D97-AF65-F5344CB8AC3E}">
        <p14:creationId xmlns:p14="http://schemas.microsoft.com/office/powerpoint/2010/main" val="3667462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err="1" smtClean="0">
                <a:latin typeface="Palatino Linotype" panose="02040502050505030304" pitchFamily="18" charset="0"/>
              </a:rPr>
              <a:t>Zone</a:t>
            </a:r>
            <a:r>
              <a:rPr lang="tr-TR" sz="3600" b="1" dirty="0" smtClean="0">
                <a:latin typeface="Palatino Linotype" panose="02040502050505030304" pitchFamily="18" charset="0"/>
              </a:rPr>
              <a:t> (Bölge)</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457200" y="1600201"/>
            <a:ext cx="8229600" cy="4925143"/>
          </a:xfrm>
        </p:spPr>
        <p:txBody>
          <a:bodyPr>
            <a:normAutofit/>
          </a:bodyPr>
          <a:lstStyle/>
          <a:p>
            <a:endParaRPr lang="tr-TR" sz="1800" dirty="0"/>
          </a:p>
          <a:p>
            <a:r>
              <a:rPr lang="tr-TR" sz="1800" b="1" dirty="0" err="1" smtClean="0">
                <a:latin typeface="Palatino Linotype" panose="02040502050505030304" pitchFamily="18" charset="0"/>
              </a:rPr>
              <a:t>Primary</a:t>
            </a:r>
            <a:r>
              <a:rPr lang="tr-TR" sz="1800" b="1" dirty="0" smtClean="0">
                <a:latin typeface="Palatino Linotype" panose="02040502050505030304" pitchFamily="18" charset="0"/>
              </a:rPr>
              <a:t> </a:t>
            </a:r>
            <a:r>
              <a:rPr lang="tr-TR" sz="1800" b="1" dirty="0" err="1">
                <a:latin typeface="Palatino Linotype" panose="02040502050505030304" pitchFamily="18" charset="0"/>
              </a:rPr>
              <a:t>Zone</a:t>
            </a:r>
            <a:r>
              <a:rPr lang="tr-TR" sz="1800" b="1" dirty="0">
                <a:latin typeface="Palatino Linotype" panose="02040502050505030304" pitchFamily="18" charset="0"/>
              </a:rPr>
              <a:t>: </a:t>
            </a:r>
            <a:r>
              <a:rPr lang="tr-TR" sz="1800" dirty="0">
                <a:latin typeface="Palatino Linotype" panose="02040502050505030304" pitchFamily="18" charset="0"/>
              </a:rPr>
              <a:t>Bu seçeneği bir birincil bölge oluşturmak ve bu sunucuyu bölge için yetkili olarak atamak amacıyla </a:t>
            </a:r>
            <a:r>
              <a:rPr lang="tr-TR" sz="1800" dirty="0" smtClean="0">
                <a:latin typeface="Palatino Linotype" panose="02040502050505030304" pitchFamily="18" charset="0"/>
              </a:rPr>
              <a:t>kullanın</a:t>
            </a:r>
          </a:p>
          <a:p>
            <a:endParaRPr lang="tr-TR" sz="1800" dirty="0">
              <a:latin typeface="Palatino Linotype" panose="02040502050505030304" pitchFamily="18" charset="0"/>
            </a:endParaRPr>
          </a:p>
          <a:p>
            <a:r>
              <a:rPr lang="tr-TR" sz="1800" b="1" dirty="0" err="1" smtClean="0">
                <a:latin typeface="Palatino Linotype" panose="02040502050505030304" pitchFamily="18" charset="0"/>
              </a:rPr>
              <a:t>Secondary</a:t>
            </a:r>
            <a:r>
              <a:rPr lang="tr-TR" sz="1800" b="1" dirty="0" smtClean="0">
                <a:latin typeface="Palatino Linotype" panose="02040502050505030304" pitchFamily="18" charset="0"/>
              </a:rPr>
              <a:t> </a:t>
            </a:r>
            <a:r>
              <a:rPr lang="tr-TR" sz="1800" b="1" dirty="0" err="1">
                <a:latin typeface="Palatino Linotype" panose="02040502050505030304" pitchFamily="18" charset="0"/>
              </a:rPr>
              <a:t>Zone</a:t>
            </a:r>
            <a:r>
              <a:rPr lang="tr-TR" sz="1800" b="1" dirty="0">
                <a:latin typeface="Palatino Linotype" panose="02040502050505030304" pitchFamily="18" charset="0"/>
              </a:rPr>
              <a:t>: </a:t>
            </a:r>
            <a:r>
              <a:rPr lang="tr-TR" sz="1800" dirty="0">
                <a:latin typeface="Palatino Linotype" panose="02040502050505030304" pitchFamily="18" charset="0"/>
              </a:rPr>
              <a:t>Bu seçeneği bir ikincil bölge oluşturmak için kullanın. Bu, sunucuda bölgenin bir salt okunur kopyası bulunacağı ve güncelleştirmeleri almak için bölge aktarımlarını kullanması gerektiği anlamına gelir. </a:t>
            </a:r>
          </a:p>
          <a:p>
            <a:endParaRPr lang="tr-TR" sz="1800" dirty="0">
              <a:latin typeface="Palatino Linotype" panose="02040502050505030304" pitchFamily="18" charset="0"/>
            </a:endParaRPr>
          </a:p>
          <a:p>
            <a:r>
              <a:rPr lang="tr-TR" sz="1800" b="1" dirty="0" err="1" smtClean="0">
                <a:latin typeface="Palatino Linotype" panose="02040502050505030304" pitchFamily="18" charset="0"/>
              </a:rPr>
              <a:t>Stub</a:t>
            </a:r>
            <a:r>
              <a:rPr lang="tr-TR" sz="1800" b="1" dirty="0" smtClean="0">
                <a:latin typeface="Palatino Linotype" panose="02040502050505030304" pitchFamily="18" charset="0"/>
              </a:rPr>
              <a:t> </a:t>
            </a:r>
            <a:r>
              <a:rPr lang="tr-TR" sz="1800" b="1" dirty="0" err="1">
                <a:latin typeface="Palatino Linotype" panose="02040502050505030304" pitchFamily="18" charset="0"/>
              </a:rPr>
              <a:t>Zone</a:t>
            </a:r>
            <a:r>
              <a:rPr lang="tr-TR" sz="1800" b="1" dirty="0">
                <a:latin typeface="Palatino Linotype" panose="02040502050505030304" pitchFamily="18" charset="0"/>
              </a:rPr>
              <a:t>: </a:t>
            </a:r>
            <a:r>
              <a:rPr lang="tr-TR" sz="1800" dirty="0">
                <a:latin typeface="Palatino Linotype" panose="02040502050505030304" pitchFamily="18" charset="0"/>
              </a:rPr>
              <a:t>Bu seçeneği bir saplama bölgesi oluşturmak için kullanın. Bu, bölge için yalnızca gereken birleştirici kayıtları oluşturur. </a:t>
            </a:r>
          </a:p>
        </p:txBody>
      </p:sp>
    </p:spTree>
    <p:extLst>
      <p:ext uri="{BB962C8B-B14F-4D97-AF65-F5344CB8AC3E}">
        <p14:creationId xmlns:p14="http://schemas.microsoft.com/office/powerpoint/2010/main" val="1860004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latin typeface="Palatino Linotype" panose="02040502050505030304" pitchFamily="18" charset="0"/>
              </a:rPr>
              <a:t>DNS Kayıt Türleri</a:t>
            </a:r>
            <a:endParaRPr lang="tr-TR" sz="3600" dirty="0">
              <a:latin typeface="Palatino Linotype" panose="02040502050505030304" pitchFamily="18" charset="0"/>
            </a:endParaRPr>
          </a:p>
        </p:txBody>
      </p:sp>
      <p:sp>
        <p:nvSpPr>
          <p:cNvPr id="3" name="İçerik Yer Tutucusu 2"/>
          <p:cNvSpPr>
            <a:spLocks noGrp="1"/>
          </p:cNvSpPr>
          <p:nvPr>
            <p:ph idx="1"/>
          </p:nvPr>
        </p:nvSpPr>
        <p:spPr/>
        <p:txBody>
          <a:bodyPr>
            <a:normAutofit fontScale="92500" lnSpcReduction="10000"/>
          </a:bodyPr>
          <a:lstStyle/>
          <a:p>
            <a:r>
              <a:rPr lang="tr-TR" sz="1200" b="1" dirty="0">
                <a:latin typeface="Palatino Linotype" panose="02040502050505030304" pitchFamily="18" charset="0"/>
              </a:rPr>
              <a:t>A    :</a:t>
            </a:r>
            <a:r>
              <a:rPr lang="tr-TR" sz="1200" dirty="0">
                <a:latin typeface="Palatino Linotype" panose="02040502050505030304" pitchFamily="18" charset="0"/>
              </a:rPr>
              <a:t> DNS sunucusunu kullanan network cihazların isimlerini ve IPv4 adreslerini tutar.</a:t>
            </a:r>
          </a:p>
          <a:p>
            <a:pPr marL="0" indent="0">
              <a:buNone/>
            </a:pPr>
            <a:endParaRPr lang="tr-TR" sz="1200" dirty="0">
              <a:latin typeface="Palatino Linotype" panose="02040502050505030304" pitchFamily="18" charset="0"/>
            </a:endParaRPr>
          </a:p>
          <a:p>
            <a:r>
              <a:rPr lang="tr-TR" sz="1200" b="1" dirty="0">
                <a:latin typeface="Palatino Linotype" panose="02040502050505030304" pitchFamily="18" charset="0"/>
              </a:rPr>
              <a:t>AAAA :</a:t>
            </a:r>
            <a:r>
              <a:rPr lang="tr-TR" sz="1200" dirty="0">
                <a:latin typeface="Palatino Linotype" panose="02040502050505030304" pitchFamily="18" charset="0"/>
              </a:rPr>
              <a:t> DNS sunucusunu kullanan network cihazların isimlerini ve IPv6 adreslerini tutar.</a:t>
            </a:r>
          </a:p>
          <a:p>
            <a:pPr marL="0" indent="0">
              <a:buNone/>
            </a:pPr>
            <a:endParaRPr lang="tr-TR" sz="1200" dirty="0">
              <a:latin typeface="Palatino Linotype" panose="02040502050505030304" pitchFamily="18" charset="0"/>
            </a:endParaRPr>
          </a:p>
          <a:p>
            <a:r>
              <a:rPr lang="tr-TR" sz="1200" b="1" dirty="0">
                <a:latin typeface="Palatino Linotype" panose="02040502050505030304" pitchFamily="18" charset="0"/>
              </a:rPr>
              <a:t>MX (Mail </a:t>
            </a:r>
            <a:r>
              <a:rPr lang="tr-TR" sz="1200" b="1" dirty="0" err="1">
                <a:latin typeface="Palatino Linotype" panose="02040502050505030304" pitchFamily="18" charset="0"/>
              </a:rPr>
              <a:t>Exchanger</a:t>
            </a:r>
            <a:r>
              <a:rPr lang="tr-TR" sz="1200" b="1" dirty="0">
                <a:latin typeface="Palatino Linotype" panose="02040502050505030304" pitchFamily="18" charset="0"/>
              </a:rPr>
              <a:t>):</a:t>
            </a:r>
            <a:r>
              <a:rPr lang="tr-TR" sz="1200" dirty="0">
                <a:latin typeface="Palatino Linotype" panose="02040502050505030304" pitchFamily="18" charset="0"/>
              </a:rPr>
              <a:t> Mail sunucularının IP adreslerini tutar. MX kayıtlarındaki bir diğer bilgi öncelik (</a:t>
            </a:r>
            <a:r>
              <a:rPr lang="tr-TR" sz="1200" dirty="0" err="1">
                <a:latin typeface="Palatino Linotype" panose="02040502050505030304" pitchFamily="18" charset="0"/>
              </a:rPr>
              <a:t>priority</a:t>
            </a:r>
            <a:r>
              <a:rPr lang="tr-TR" sz="1200" dirty="0">
                <a:latin typeface="Palatino Linotype" panose="02040502050505030304" pitchFamily="18" charset="0"/>
              </a:rPr>
              <a:t>) bilgisidir. </a:t>
            </a:r>
            <a:r>
              <a:rPr lang="tr-TR" sz="1200" dirty="0" err="1">
                <a:latin typeface="Palatino Linotype" panose="02040502050505030304" pitchFamily="18" charset="0"/>
              </a:rPr>
              <a:t>Yedeklilik</a:t>
            </a:r>
            <a:r>
              <a:rPr lang="tr-TR" sz="1200" dirty="0">
                <a:latin typeface="Palatino Linotype" panose="02040502050505030304" pitchFamily="18" charset="0"/>
              </a:rPr>
              <a:t> açısından birden fazla mail sunucusu olan bir yapıda birden fazla MX kaydı tutulur. Bu durumda DNS servera gelen isteklere verilecek ilk yanıt öncelik değeri en düşük olan MX kaydının IP adresidir.</a:t>
            </a:r>
          </a:p>
          <a:p>
            <a:pPr marL="0" indent="0">
              <a:buNone/>
            </a:pPr>
            <a:endParaRPr lang="tr-TR" sz="1200" dirty="0">
              <a:latin typeface="Palatino Linotype" panose="02040502050505030304" pitchFamily="18" charset="0"/>
            </a:endParaRPr>
          </a:p>
          <a:p>
            <a:r>
              <a:rPr lang="tr-TR" sz="1200" b="1" dirty="0">
                <a:latin typeface="Palatino Linotype" panose="02040502050505030304" pitchFamily="18" charset="0"/>
              </a:rPr>
              <a:t>CNAME (</a:t>
            </a:r>
            <a:r>
              <a:rPr lang="tr-TR" sz="1200" b="1" dirty="0" err="1">
                <a:latin typeface="Palatino Linotype" panose="02040502050505030304" pitchFamily="18" charset="0"/>
              </a:rPr>
              <a:t>Canonical</a:t>
            </a:r>
            <a:r>
              <a:rPr lang="tr-TR" sz="1200" b="1" dirty="0">
                <a:latin typeface="Palatino Linotype" panose="02040502050505030304" pitchFamily="18" charset="0"/>
              </a:rPr>
              <a:t> Name):</a:t>
            </a:r>
            <a:r>
              <a:rPr lang="tr-TR" sz="1200" dirty="0">
                <a:latin typeface="Palatino Linotype" panose="02040502050505030304" pitchFamily="18" charset="0"/>
              </a:rPr>
              <a:t> Mevcut bir A ya da AAAA kaydını farklı bir isim ile çözmeye yarar. Herhangi bir sunucuya gerçek isminden başka bir isimle </a:t>
            </a:r>
            <a:r>
              <a:rPr lang="tr-TR" sz="1200" dirty="0" smtClean="0">
                <a:latin typeface="Palatino Linotype" panose="02040502050505030304" pitchFamily="18" charset="0"/>
              </a:rPr>
              <a:t>erişmek </a:t>
            </a:r>
            <a:r>
              <a:rPr lang="tr-TR" sz="1200" dirty="0">
                <a:latin typeface="Palatino Linotype" panose="02040502050505030304" pitchFamily="18" charset="0"/>
              </a:rPr>
              <a:t>istendiğinde bu kayıt tipi kullanılır.</a:t>
            </a:r>
          </a:p>
          <a:p>
            <a:pPr marL="0" indent="0">
              <a:buNone/>
            </a:pPr>
            <a:endParaRPr lang="tr-TR" sz="1200" dirty="0">
              <a:latin typeface="Palatino Linotype" panose="02040502050505030304" pitchFamily="18" charset="0"/>
            </a:endParaRPr>
          </a:p>
          <a:p>
            <a:r>
              <a:rPr lang="tr-TR" sz="1200" b="1" dirty="0">
                <a:latin typeface="Palatino Linotype" panose="02040502050505030304" pitchFamily="18" charset="0"/>
              </a:rPr>
              <a:t>NS (Name Server) :</a:t>
            </a:r>
            <a:r>
              <a:rPr lang="tr-TR" sz="1200" dirty="0">
                <a:latin typeface="Palatino Linotype" panose="02040502050505030304" pitchFamily="18" charset="0"/>
              </a:rPr>
              <a:t> Herhangi bir DNS </a:t>
            </a:r>
            <a:r>
              <a:rPr lang="tr-TR" sz="1200" dirty="0" err="1">
                <a:latin typeface="Palatino Linotype" panose="02040502050505030304" pitchFamily="18" charset="0"/>
              </a:rPr>
              <a:t>zone’un</a:t>
            </a:r>
            <a:r>
              <a:rPr lang="tr-TR" sz="1200" dirty="0">
                <a:latin typeface="Palatino Linotype" panose="02040502050505030304" pitchFamily="18" charset="0"/>
              </a:rPr>
              <a:t> DNS kayıtlarının tutulduğu serverın IP’sini tutar.</a:t>
            </a:r>
          </a:p>
          <a:p>
            <a:pPr marL="0" indent="0">
              <a:buNone/>
            </a:pPr>
            <a:endParaRPr lang="tr-TR" sz="1200" dirty="0">
              <a:latin typeface="Palatino Linotype" panose="02040502050505030304" pitchFamily="18" charset="0"/>
            </a:endParaRPr>
          </a:p>
          <a:p>
            <a:r>
              <a:rPr lang="tr-TR" sz="1200" b="1" dirty="0">
                <a:latin typeface="Palatino Linotype" panose="02040502050505030304" pitchFamily="18" charset="0"/>
              </a:rPr>
              <a:t>PTR (</a:t>
            </a:r>
            <a:r>
              <a:rPr lang="tr-TR" sz="1200" b="1" dirty="0" err="1">
                <a:latin typeface="Palatino Linotype" panose="02040502050505030304" pitchFamily="18" charset="0"/>
              </a:rPr>
              <a:t>Pointer</a:t>
            </a:r>
            <a:r>
              <a:rPr lang="tr-TR" sz="1200" b="1" dirty="0">
                <a:latin typeface="Palatino Linotype" panose="02040502050505030304" pitchFamily="18" charset="0"/>
              </a:rPr>
              <a:t>) :</a:t>
            </a:r>
            <a:r>
              <a:rPr lang="tr-TR" sz="1200" dirty="0">
                <a:latin typeface="Palatino Linotype" panose="02040502050505030304" pitchFamily="18" charset="0"/>
              </a:rPr>
              <a:t> IP’den isim çözmek için gerekli kayıt türüdür. DNS içindeki </a:t>
            </a:r>
            <a:r>
              <a:rPr lang="tr-TR" sz="1200" dirty="0" err="1">
                <a:latin typeface="Palatino Linotype" panose="02040502050505030304" pitchFamily="18" charset="0"/>
              </a:rPr>
              <a:t>Reverse</a:t>
            </a:r>
            <a:r>
              <a:rPr lang="tr-TR" sz="1200" dirty="0">
                <a:latin typeface="Palatino Linotype" panose="02040502050505030304" pitchFamily="18" charset="0"/>
              </a:rPr>
              <a:t> </a:t>
            </a:r>
            <a:r>
              <a:rPr lang="tr-TR" sz="1200" dirty="0" err="1">
                <a:latin typeface="Palatino Linotype" panose="02040502050505030304" pitchFamily="18" charset="0"/>
              </a:rPr>
              <a:t>Lookup</a:t>
            </a:r>
            <a:r>
              <a:rPr lang="tr-TR" sz="1200" dirty="0">
                <a:latin typeface="Palatino Linotype" panose="02040502050505030304" pitchFamily="18" charset="0"/>
              </a:rPr>
              <a:t> </a:t>
            </a:r>
            <a:r>
              <a:rPr lang="tr-TR" sz="1200" dirty="0" err="1">
                <a:latin typeface="Palatino Linotype" panose="02040502050505030304" pitchFamily="18" charset="0"/>
              </a:rPr>
              <a:t>Zone</a:t>
            </a:r>
            <a:r>
              <a:rPr lang="tr-TR" sz="1200" dirty="0">
                <a:latin typeface="Palatino Linotype" panose="02040502050505030304" pitchFamily="18" charset="0"/>
              </a:rPr>
              <a:t> bölümünde bulunur. </a:t>
            </a:r>
            <a:r>
              <a:rPr lang="tr-TR" sz="1200" dirty="0" smtClean="0">
                <a:latin typeface="Palatino Linotype" panose="02040502050505030304" pitchFamily="18" charset="0"/>
              </a:rPr>
              <a:t>Opsiyonlu </a:t>
            </a:r>
            <a:r>
              <a:rPr lang="tr-TR" sz="1200" dirty="0">
                <a:latin typeface="Palatino Linotype" panose="02040502050505030304" pitchFamily="18" charset="0"/>
              </a:rPr>
              <a:t>olan bu </a:t>
            </a:r>
            <a:r>
              <a:rPr lang="tr-TR" sz="1200" dirty="0" err="1">
                <a:latin typeface="Palatino Linotype" panose="02040502050505030304" pitchFamily="18" charset="0"/>
              </a:rPr>
              <a:t>zone</a:t>
            </a:r>
            <a:r>
              <a:rPr lang="tr-TR" sz="1200" dirty="0">
                <a:latin typeface="Palatino Linotype" panose="02040502050505030304" pitchFamily="18" charset="0"/>
              </a:rPr>
              <a:t> ve </a:t>
            </a:r>
            <a:r>
              <a:rPr lang="tr-TR" sz="1200" dirty="0" smtClean="0">
                <a:latin typeface="Palatino Linotype" panose="02040502050505030304" pitchFamily="18" charset="0"/>
              </a:rPr>
              <a:t>kayıt,  </a:t>
            </a:r>
            <a:r>
              <a:rPr lang="tr-TR" sz="1200" dirty="0">
                <a:latin typeface="Palatino Linotype" panose="02040502050505030304" pitchFamily="18" charset="0"/>
              </a:rPr>
              <a:t>özellikle </a:t>
            </a:r>
            <a:r>
              <a:rPr lang="tr-TR" sz="1200" dirty="0" err="1">
                <a:latin typeface="Palatino Linotype" panose="02040502050505030304" pitchFamily="18" charset="0"/>
              </a:rPr>
              <a:t>nslookup</a:t>
            </a:r>
            <a:r>
              <a:rPr lang="tr-TR" sz="1200" dirty="0">
                <a:latin typeface="Palatino Linotype" panose="02040502050505030304" pitchFamily="18" charset="0"/>
              </a:rPr>
              <a:t> komutlarında </a:t>
            </a:r>
            <a:r>
              <a:rPr lang="tr-TR" sz="1200" dirty="0" smtClean="0">
                <a:latin typeface="Palatino Linotype" panose="02040502050505030304" pitchFamily="18" charset="0"/>
              </a:rPr>
              <a:t>IP’si </a:t>
            </a:r>
            <a:r>
              <a:rPr lang="tr-TR" sz="1200" dirty="0">
                <a:latin typeface="Palatino Linotype" panose="02040502050505030304" pitchFamily="18" charset="0"/>
              </a:rPr>
              <a:t>bilinen DNS sunucularının isimlerini öğrenmek sorgulara cevap verir. Ama asıl görevi ise büyük ölçekli domainlerden mail </a:t>
            </a:r>
            <a:r>
              <a:rPr lang="tr-TR" sz="1200" dirty="0" smtClean="0">
                <a:latin typeface="Palatino Linotype" panose="02040502050505030304" pitchFamily="18" charset="0"/>
              </a:rPr>
              <a:t>gelirken domaininizde </a:t>
            </a:r>
            <a:r>
              <a:rPr lang="tr-TR" sz="1200" dirty="0">
                <a:latin typeface="Palatino Linotype" panose="02040502050505030304" pitchFamily="18" charset="0"/>
              </a:rPr>
              <a:t>olup olmadığı kontrol edilmesidir. Eğer var ise sorun yok mail normal olarak gelir ama yoksa genelde </a:t>
            </a:r>
            <a:r>
              <a:rPr lang="tr-TR" sz="1200" dirty="0" err="1">
                <a:latin typeface="Palatino Linotype" panose="02040502050505030304" pitchFamily="18" charset="0"/>
              </a:rPr>
              <a:t>junk</a:t>
            </a:r>
            <a:r>
              <a:rPr lang="tr-TR" sz="1200" dirty="0">
                <a:latin typeface="Palatino Linotype" panose="02040502050505030304" pitchFamily="18" charset="0"/>
              </a:rPr>
              <a:t> </a:t>
            </a:r>
            <a:r>
              <a:rPr lang="tr-TR" sz="1200" dirty="0" smtClean="0">
                <a:latin typeface="Palatino Linotype" panose="02040502050505030304" pitchFamily="18" charset="0"/>
              </a:rPr>
              <a:t>ya da </a:t>
            </a:r>
            <a:r>
              <a:rPr lang="tr-TR" sz="1200" dirty="0" err="1" smtClean="0">
                <a:latin typeface="Palatino Linotype" panose="02040502050505030304" pitchFamily="18" charset="0"/>
              </a:rPr>
              <a:t>spam’a</a:t>
            </a:r>
            <a:r>
              <a:rPr lang="tr-TR" sz="1200" dirty="0" smtClean="0">
                <a:latin typeface="Palatino Linotype" panose="02040502050505030304" pitchFamily="18" charset="0"/>
              </a:rPr>
              <a:t> </a:t>
            </a:r>
            <a:r>
              <a:rPr lang="tr-TR" sz="1200" dirty="0">
                <a:latin typeface="Palatino Linotype" panose="02040502050505030304" pitchFamily="18" charset="0"/>
              </a:rPr>
              <a:t>düşebilir.</a:t>
            </a:r>
          </a:p>
          <a:p>
            <a:pPr marL="0" indent="0">
              <a:buNone/>
            </a:pPr>
            <a:endParaRPr lang="tr-TR" sz="1200" dirty="0">
              <a:latin typeface="Palatino Linotype" panose="02040502050505030304" pitchFamily="18" charset="0"/>
            </a:endParaRPr>
          </a:p>
          <a:p>
            <a:r>
              <a:rPr lang="tr-TR" sz="1200" b="1" dirty="0" smtClean="0">
                <a:latin typeface="Palatino Linotype" panose="02040502050505030304" pitchFamily="18" charset="0"/>
              </a:rPr>
              <a:t>SRV </a:t>
            </a:r>
            <a:r>
              <a:rPr lang="tr-TR" sz="1200" b="1" dirty="0">
                <a:latin typeface="Palatino Linotype" panose="02040502050505030304" pitchFamily="18" charset="0"/>
              </a:rPr>
              <a:t>(Service </a:t>
            </a:r>
            <a:r>
              <a:rPr lang="tr-TR" sz="1200" b="1" dirty="0" err="1">
                <a:latin typeface="Palatino Linotype" panose="02040502050505030304" pitchFamily="18" charset="0"/>
              </a:rPr>
              <a:t>Locator</a:t>
            </a:r>
            <a:r>
              <a:rPr lang="tr-TR" sz="1200" b="1" dirty="0">
                <a:latin typeface="Palatino Linotype" panose="02040502050505030304" pitchFamily="18" charset="0"/>
              </a:rPr>
              <a:t>) :</a:t>
            </a:r>
            <a:r>
              <a:rPr lang="tr-TR" sz="1200" dirty="0">
                <a:latin typeface="Palatino Linotype" panose="02040502050505030304" pitchFamily="18" charset="0"/>
              </a:rPr>
              <a:t> Özel bir servisin hangi port ve hangi IP’den verildiğinin bilgisini tutan kayıttır. Örnek olarak KMS (Key Management Service) için </a:t>
            </a:r>
            <a:r>
              <a:rPr lang="tr-TR" sz="1200" dirty="0" err="1">
                <a:latin typeface="Palatino Linotype" panose="02040502050505030304" pitchFamily="18" charset="0"/>
              </a:rPr>
              <a:t>DNS’e</a:t>
            </a:r>
            <a:r>
              <a:rPr lang="tr-TR" sz="1200" dirty="0">
                <a:latin typeface="Palatino Linotype" panose="02040502050505030304" pitchFamily="18" charset="0"/>
              </a:rPr>
              <a:t> SRV kaydı girilir ve </a:t>
            </a:r>
            <a:r>
              <a:rPr lang="tr-TR" sz="1200" dirty="0" err="1">
                <a:latin typeface="Palatino Linotype" panose="02040502050505030304" pitchFamily="18" charset="0"/>
              </a:rPr>
              <a:t>windows</a:t>
            </a:r>
            <a:r>
              <a:rPr lang="tr-TR" sz="1200" dirty="0">
                <a:latin typeface="Palatino Linotype" panose="02040502050505030304" pitchFamily="18" charset="0"/>
              </a:rPr>
              <a:t> sistemler ürün anahtarı doğrulamasını otomatik olarak gerçekleştirir.</a:t>
            </a:r>
          </a:p>
          <a:p>
            <a:pPr marL="0" indent="0">
              <a:buNone/>
            </a:pPr>
            <a:r>
              <a:rPr lang="tr-TR" sz="1200" dirty="0">
                <a:latin typeface="Palatino Linotype" panose="02040502050505030304" pitchFamily="18" charset="0"/>
              </a:rPr>
              <a:t> </a:t>
            </a:r>
          </a:p>
          <a:p>
            <a:r>
              <a:rPr lang="tr-TR" sz="1200" b="1" dirty="0">
                <a:latin typeface="Palatino Linotype" panose="02040502050505030304" pitchFamily="18" charset="0"/>
              </a:rPr>
              <a:t>SOA (Start Of </a:t>
            </a:r>
            <a:r>
              <a:rPr lang="tr-TR" sz="1200" b="1" dirty="0" err="1">
                <a:latin typeface="Palatino Linotype" panose="02040502050505030304" pitchFamily="18" charset="0"/>
              </a:rPr>
              <a:t>Authority</a:t>
            </a:r>
            <a:r>
              <a:rPr lang="tr-TR" sz="1200" b="1" dirty="0">
                <a:latin typeface="Palatino Linotype" panose="02040502050505030304" pitchFamily="18" charset="0"/>
              </a:rPr>
              <a:t>) :</a:t>
            </a:r>
            <a:r>
              <a:rPr lang="tr-TR" sz="1200" dirty="0">
                <a:latin typeface="Palatino Linotype" panose="02040502050505030304" pitchFamily="18" charset="0"/>
              </a:rPr>
              <a:t> Bir DNS </a:t>
            </a:r>
            <a:r>
              <a:rPr lang="tr-TR" sz="1200" dirty="0" err="1">
                <a:latin typeface="Palatino Linotype" panose="02040502050505030304" pitchFamily="18" charset="0"/>
              </a:rPr>
              <a:t>zone</a:t>
            </a:r>
            <a:r>
              <a:rPr lang="tr-TR" sz="1200" dirty="0">
                <a:latin typeface="Palatino Linotype" panose="02040502050505030304" pitchFamily="18" charset="0"/>
              </a:rPr>
              <a:t> ile ilgili Name Server, domain </a:t>
            </a:r>
            <a:r>
              <a:rPr lang="tr-TR" sz="1200" dirty="0" err="1">
                <a:latin typeface="Palatino Linotype" panose="02040502050505030304" pitchFamily="18" charset="0"/>
              </a:rPr>
              <a:t>administrator’un</a:t>
            </a:r>
            <a:r>
              <a:rPr lang="tr-TR" sz="1200" dirty="0">
                <a:latin typeface="Palatino Linotype" panose="02040502050505030304" pitchFamily="18" charset="0"/>
              </a:rPr>
              <a:t> e-mail adresi, </a:t>
            </a:r>
            <a:r>
              <a:rPr lang="tr-TR" sz="1200" dirty="0" err="1">
                <a:latin typeface="Palatino Linotype" panose="02040502050505030304" pitchFamily="18" charset="0"/>
              </a:rPr>
              <a:t>replikasyon</a:t>
            </a:r>
            <a:r>
              <a:rPr lang="tr-TR" sz="1200" dirty="0">
                <a:latin typeface="Palatino Linotype" panose="02040502050505030304" pitchFamily="18" charset="0"/>
              </a:rPr>
              <a:t> bilgisi ve diğer birkaç sayaç bilgisinin tutulduğu kayıt </a:t>
            </a:r>
            <a:r>
              <a:rPr lang="tr-TR" sz="1200" dirty="0" smtClean="0">
                <a:latin typeface="Palatino Linotype" panose="02040502050505030304" pitchFamily="18" charset="0"/>
              </a:rPr>
              <a:t>türüdür. Domain </a:t>
            </a:r>
            <a:r>
              <a:rPr lang="tr-TR" sz="1200" dirty="0">
                <a:latin typeface="Palatino Linotype" panose="02040502050505030304" pitchFamily="18" charset="0"/>
              </a:rPr>
              <a:t>adını </a:t>
            </a:r>
            <a:r>
              <a:rPr lang="tr-TR" sz="1200" dirty="0" err="1">
                <a:latin typeface="Palatino Linotype" panose="02040502050505030304" pitchFamily="18" charset="0"/>
              </a:rPr>
              <a:t>host</a:t>
            </a:r>
            <a:r>
              <a:rPr lang="tr-TR" sz="1200" dirty="0">
                <a:latin typeface="Palatino Linotype" panose="02040502050505030304" pitchFamily="18" charset="0"/>
              </a:rPr>
              <a:t> ismine çözümleme işlemini yapar. SOA kaydına sağ klik </a:t>
            </a:r>
            <a:r>
              <a:rPr lang="tr-TR" sz="1200" dirty="0" err="1">
                <a:latin typeface="Palatino Linotype" panose="02040502050505030304" pitchFamily="18" charset="0"/>
              </a:rPr>
              <a:t>properties</a:t>
            </a:r>
            <a:r>
              <a:rPr lang="tr-TR" sz="1200" dirty="0">
                <a:latin typeface="Palatino Linotype" panose="02040502050505030304" pitchFamily="18" charset="0"/>
              </a:rPr>
              <a:t> basarak o </a:t>
            </a:r>
            <a:r>
              <a:rPr lang="tr-TR" sz="1200" dirty="0" err="1">
                <a:latin typeface="Palatino Linotype" panose="02040502050505030304" pitchFamily="18" charset="0"/>
              </a:rPr>
              <a:t>zone</a:t>
            </a:r>
            <a:r>
              <a:rPr lang="tr-TR" sz="1200" dirty="0">
                <a:latin typeface="Palatino Linotype" panose="02040502050505030304" pitchFamily="18" charset="0"/>
              </a:rPr>
              <a:t> üzerinde yapabileceğimiz bütün ayarlara ulaşmış olabilir ve sonrasında </a:t>
            </a:r>
            <a:r>
              <a:rPr lang="tr-TR" sz="1200" dirty="0" err="1">
                <a:latin typeface="Palatino Linotype" panose="02040502050505030304" pitchFamily="18" charset="0"/>
              </a:rPr>
              <a:t>cache</a:t>
            </a:r>
            <a:r>
              <a:rPr lang="tr-TR" sz="1200" dirty="0">
                <a:latin typeface="Palatino Linotype" panose="02040502050505030304" pitchFamily="18" charset="0"/>
              </a:rPr>
              <a:t> süresinden </a:t>
            </a:r>
            <a:r>
              <a:rPr lang="tr-TR" sz="1200" dirty="0" err="1">
                <a:latin typeface="Palatino Linotype" panose="02040502050505030304" pitchFamily="18" charset="0"/>
              </a:rPr>
              <a:t>zone</a:t>
            </a:r>
            <a:r>
              <a:rPr lang="tr-TR" sz="1200" dirty="0">
                <a:latin typeface="Palatino Linotype" panose="02040502050505030304" pitchFamily="18" charset="0"/>
              </a:rPr>
              <a:t> değişiklik sayısına kadar birçok bilgide elimizin altında olacaktır.</a:t>
            </a:r>
          </a:p>
          <a:p>
            <a:pPr marL="0" indent="0">
              <a:buNone/>
            </a:pPr>
            <a:endParaRPr lang="tr-TR" sz="1100" dirty="0"/>
          </a:p>
        </p:txBody>
      </p:sp>
    </p:spTree>
    <p:extLst>
      <p:ext uri="{BB962C8B-B14F-4D97-AF65-F5344CB8AC3E}">
        <p14:creationId xmlns:p14="http://schemas.microsoft.com/office/powerpoint/2010/main" val="1378800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852936"/>
            <a:ext cx="8229600" cy="1143000"/>
          </a:xfrm>
        </p:spPr>
        <p:txBody>
          <a:bodyPr>
            <a:normAutofit fontScale="90000"/>
          </a:bodyPr>
          <a:lstStyle/>
          <a:p>
            <a:r>
              <a:rPr lang="tr-TR" sz="4000" b="1" dirty="0" smtClean="0">
                <a:latin typeface="Palatino Linotype" panose="02040502050505030304" pitchFamily="18" charset="0"/>
              </a:rPr>
              <a:t>Teşekkürler…</a:t>
            </a:r>
            <a:br>
              <a:rPr lang="tr-TR" sz="4000" b="1" dirty="0" smtClean="0">
                <a:latin typeface="Palatino Linotype" panose="02040502050505030304" pitchFamily="18" charset="0"/>
              </a:rPr>
            </a:br>
            <a:r>
              <a:rPr lang="tr-TR" sz="4000" b="1" dirty="0">
                <a:latin typeface="Palatino Linotype" panose="02040502050505030304" pitchFamily="18" charset="0"/>
              </a:rPr>
              <a:t/>
            </a:r>
            <a:br>
              <a:rPr lang="tr-TR" sz="4000" b="1" dirty="0">
                <a:latin typeface="Palatino Linotype" panose="02040502050505030304" pitchFamily="18" charset="0"/>
              </a:rPr>
            </a:br>
            <a:r>
              <a:rPr lang="tr-TR" sz="2000" b="1" dirty="0" smtClean="0">
                <a:latin typeface="Palatino Linotype" panose="02040502050505030304" pitchFamily="18" charset="0"/>
                <a:hlinkClick r:id="rId3"/>
              </a:rPr>
              <a:t>www.aliosmangokcan.com</a:t>
            </a:r>
            <a:r>
              <a:rPr lang="tr-TR" sz="2000" b="1" dirty="0" smtClean="0">
                <a:latin typeface="Palatino Linotype" panose="02040502050505030304" pitchFamily="18" charset="0"/>
              </a:rPr>
              <a:t/>
            </a:r>
            <a:br>
              <a:rPr lang="tr-TR" sz="2000" b="1" dirty="0" smtClean="0">
                <a:latin typeface="Palatino Linotype" panose="02040502050505030304" pitchFamily="18" charset="0"/>
              </a:rPr>
            </a:br>
            <a:r>
              <a:rPr lang="tr-TR" sz="2000" b="1" dirty="0" smtClean="0">
                <a:latin typeface="Palatino Linotype" panose="02040502050505030304" pitchFamily="18" charset="0"/>
              </a:rPr>
              <a:t>mail@aliosmangokcan.com</a:t>
            </a:r>
            <a:endParaRPr lang="tr-TR" sz="2000" b="1" dirty="0">
              <a:latin typeface="Palatino Linotype" panose="02040502050505030304" pitchFamily="18" charset="0"/>
            </a:endParaRPr>
          </a:p>
        </p:txBody>
      </p:sp>
    </p:spTree>
    <p:extLst>
      <p:ext uri="{BB962C8B-B14F-4D97-AF65-F5344CB8AC3E}">
        <p14:creationId xmlns:p14="http://schemas.microsoft.com/office/powerpoint/2010/main" val="326585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latin typeface="Palatino Linotype" panose="02040502050505030304" pitchFamily="18" charset="0"/>
              </a:rPr>
              <a:t>Domain Name </a:t>
            </a:r>
            <a:r>
              <a:rPr lang="tr-TR" sz="3600" b="1" dirty="0" err="1" smtClean="0">
                <a:latin typeface="Palatino Linotype" panose="02040502050505030304" pitchFamily="18" charset="0"/>
              </a:rPr>
              <a:t>System</a:t>
            </a:r>
            <a:r>
              <a:rPr lang="tr-TR" sz="3600" b="1" dirty="0" smtClean="0">
                <a:latin typeface="Palatino Linotype" panose="02040502050505030304" pitchFamily="18" charset="0"/>
              </a:rPr>
              <a:t> (DNS)</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457200" y="1600201"/>
            <a:ext cx="4690864" cy="4565103"/>
          </a:xfrm>
        </p:spPr>
        <p:txBody>
          <a:bodyPr>
            <a:normAutofit/>
          </a:bodyPr>
          <a:lstStyle/>
          <a:p>
            <a:pPr marL="0" indent="0" algn="just">
              <a:buNone/>
            </a:pPr>
            <a:r>
              <a:rPr lang="tr-TR" sz="1600" dirty="0">
                <a:latin typeface="Palatino Linotype" panose="02040502050505030304" pitchFamily="18" charset="0"/>
              </a:rPr>
              <a:t>Domain Name </a:t>
            </a:r>
            <a:r>
              <a:rPr lang="tr-TR" sz="1600" dirty="0" err="1">
                <a:latin typeface="Palatino Linotype" panose="02040502050505030304" pitchFamily="18" charset="0"/>
              </a:rPr>
              <a:t>System</a:t>
            </a:r>
            <a:r>
              <a:rPr lang="tr-TR" sz="1600" dirty="0">
                <a:latin typeface="Palatino Linotype" panose="02040502050505030304" pitchFamily="18" charset="0"/>
              </a:rPr>
              <a:t> ( DNS ) günümüz teknolojisinde isim çözümleme sistemi için kullanılır. İnternet yada intranet  ortamını ele alırsak her bir makinenin </a:t>
            </a:r>
            <a:r>
              <a:rPr lang="tr-TR" sz="1600" dirty="0" err="1">
                <a:latin typeface="Palatino Linotype" panose="02040502050505030304" pitchFamily="18" charset="0"/>
              </a:rPr>
              <a:t>numeric</a:t>
            </a:r>
            <a:r>
              <a:rPr lang="tr-TR" sz="1600" dirty="0">
                <a:latin typeface="Palatino Linotype" panose="02040502050505030304" pitchFamily="18" charset="0"/>
              </a:rPr>
              <a:t> olarak bir ismi vardır ama akılda kalması zor olduğu için </a:t>
            </a:r>
            <a:r>
              <a:rPr lang="tr-TR" sz="1600" dirty="0" err="1">
                <a:latin typeface="Palatino Linotype" panose="02040502050505030304" pitchFamily="18" charset="0"/>
              </a:rPr>
              <a:t>alphanumeric</a:t>
            </a:r>
            <a:r>
              <a:rPr lang="tr-TR" sz="1600" dirty="0">
                <a:latin typeface="Palatino Linotype" panose="02040502050505030304" pitchFamily="18" charset="0"/>
              </a:rPr>
              <a:t> isimleri biliriz genelde. </a:t>
            </a:r>
            <a:endParaRPr lang="tr-TR" sz="1600" dirty="0" smtClean="0">
              <a:latin typeface="Palatino Linotype" panose="02040502050505030304" pitchFamily="18" charset="0"/>
            </a:endParaRPr>
          </a:p>
          <a:p>
            <a:pPr marL="0" indent="0" algn="just">
              <a:buNone/>
            </a:pPr>
            <a:endParaRPr lang="tr-TR" sz="1600" dirty="0">
              <a:latin typeface="Palatino Linotype" panose="02040502050505030304" pitchFamily="18" charset="0"/>
            </a:endParaRPr>
          </a:p>
          <a:p>
            <a:pPr marL="0" indent="0" algn="just">
              <a:buNone/>
            </a:pPr>
            <a:r>
              <a:rPr lang="tr-TR" sz="1600" dirty="0" smtClean="0">
                <a:latin typeface="Palatino Linotype" panose="02040502050505030304" pitchFamily="18" charset="0"/>
              </a:rPr>
              <a:t>Örnek </a:t>
            </a:r>
            <a:r>
              <a:rPr lang="tr-TR" sz="1600" dirty="0">
                <a:latin typeface="Palatino Linotype" panose="02040502050505030304" pitchFamily="18" charset="0"/>
              </a:rPr>
              <a:t>vermek gerekirse </a:t>
            </a:r>
            <a:r>
              <a:rPr lang="tr-TR" sz="1600" dirty="0" smtClean="0">
                <a:latin typeface="Palatino Linotype" panose="02040502050505030304" pitchFamily="18" charset="0"/>
              </a:rPr>
              <a:t>www.aliosmangokcan.com alan adının </a:t>
            </a:r>
            <a:r>
              <a:rPr lang="tr-TR" sz="1600" dirty="0" err="1">
                <a:latin typeface="Palatino Linotype" panose="02040502050505030304" pitchFamily="18" charset="0"/>
              </a:rPr>
              <a:t>numeric</a:t>
            </a:r>
            <a:r>
              <a:rPr lang="tr-TR" sz="1600" dirty="0">
                <a:latin typeface="Palatino Linotype" panose="02040502050505030304" pitchFamily="18" charset="0"/>
              </a:rPr>
              <a:t> ismi </a:t>
            </a:r>
            <a:r>
              <a:rPr lang="tr-TR" sz="1600" dirty="0" smtClean="0">
                <a:latin typeface="Palatino Linotype" panose="02040502050505030304" pitchFamily="18" charset="0"/>
              </a:rPr>
              <a:t>205.155.22.15 </a:t>
            </a:r>
            <a:r>
              <a:rPr lang="tr-TR" sz="1600" dirty="0">
                <a:latin typeface="Palatino Linotype" panose="02040502050505030304" pitchFamily="18" charset="0"/>
              </a:rPr>
              <a:t>olduğunu varsayarsak </a:t>
            </a:r>
            <a:r>
              <a:rPr lang="tr-TR" sz="1600" dirty="0" smtClean="0">
                <a:latin typeface="Palatino Linotype" panose="02040502050505030304" pitchFamily="18" charset="0"/>
              </a:rPr>
              <a:t>sörf yaptığımız çoğu siteyi hatırlayamayacağız. Domain </a:t>
            </a:r>
            <a:r>
              <a:rPr lang="tr-TR" sz="1600" dirty="0">
                <a:latin typeface="Palatino Linotype" panose="02040502050505030304" pitchFamily="18" charset="0"/>
              </a:rPr>
              <a:t>Name </a:t>
            </a:r>
            <a:r>
              <a:rPr lang="tr-TR" sz="1600" dirty="0" err="1">
                <a:latin typeface="Palatino Linotype" panose="02040502050505030304" pitchFamily="18" charset="0"/>
              </a:rPr>
              <a:t>System</a:t>
            </a:r>
            <a:r>
              <a:rPr lang="tr-TR" sz="1600" dirty="0">
                <a:latin typeface="Palatino Linotype" panose="02040502050505030304" pitchFamily="18" charset="0"/>
              </a:rPr>
              <a:t> bu noktada bize </a:t>
            </a:r>
            <a:r>
              <a:rPr lang="tr-TR" sz="1600" dirty="0" err="1">
                <a:latin typeface="Palatino Linotype" panose="02040502050505030304" pitchFamily="18" charset="0"/>
              </a:rPr>
              <a:t>alphanumeric</a:t>
            </a:r>
            <a:r>
              <a:rPr lang="tr-TR" sz="1600" dirty="0">
                <a:latin typeface="Palatino Linotype" panose="02040502050505030304" pitchFamily="18" charset="0"/>
              </a:rPr>
              <a:t> isimleri bilerek </a:t>
            </a:r>
            <a:r>
              <a:rPr lang="tr-TR" sz="1600" dirty="0" err="1">
                <a:latin typeface="Palatino Linotype" panose="02040502050505030304" pitchFamily="18" charset="0"/>
              </a:rPr>
              <a:t>numeric</a:t>
            </a:r>
            <a:r>
              <a:rPr lang="tr-TR" sz="1600" dirty="0">
                <a:latin typeface="Palatino Linotype" panose="02040502050505030304" pitchFamily="18" charset="0"/>
              </a:rPr>
              <a:t> isimlere ulaşmamamızı sağlar</a:t>
            </a:r>
            <a:r>
              <a:rPr lang="tr-TR" sz="1600" dirty="0" smtClean="0">
                <a:latin typeface="Palatino Linotype" panose="02040502050505030304" pitchFamily="18" charset="0"/>
              </a:rPr>
              <a:t>.</a:t>
            </a:r>
          </a:p>
          <a:p>
            <a:pPr marL="0" indent="0" algn="just">
              <a:buNone/>
            </a:pPr>
            <a:endParaRPr lang="tr-TR" sz="1600" dirty="0">
              <a:latin typeface="Palatino Linotype" panose="02040502050505030304" pitchFamily="18" charset="0"/>
            </a:endParaRPr>
          </a:p>
          <a:p>
            <a:pPr marL="0" indent="0" algn="just">
              <a:buNone/>
            </a:pPr>
            <a:endParaRPr lang="tr-TR" sz="1600" dirty="0" smtClean="0">
              <a:latin typeface="Palatino Linotype" panose="02040502050505030304" pitchFamily="18" charset="0"/>
            </a:endParaRPr>
          </a:p>
          <a:p>
            <a:pPr marL="0" indent="0" algn="just">
              <a:buNone/>
            </a:pPr>
            <a:endParaRPr lang="tr-TR" sz="1800" dirty="0" smtClean="0">
              <a:latin typeface="Palatino Linotype" panose="02040502050505030304" pitchFamily="18" charset="0"/>
            </a:endParaRPr>
          </a:p>
          <a:p>
            <a:pPr marL="0" indent="0" algn="just">
              <a:buNone/>
            </a:pPr>
            <a:endParaRPr lang="tr-TR" sz="1800" dirty="0">
              <a:latin typeface="Palatino Linotype" panose="02040502050505030304" pitchFamily="18" charset="0"/>
            </a:endParaRPr>
          </a:p>
          <a:p>
            <a:pPr marL="0" indent="0" algn="just">
              <a:buNone/>
            </a:pPr>
            <a:endParaRPr lang="tr-TR" sz="1800" dirty="0" smtClean="0">
              <a:latin typeface="Palatino Linotype" panose="02040502050505030304" pitchFamily="18" charset="0"/>
            </a:endParaRPr>
          </a:p>
          <a:p>
            <a:pPr marL="0" indent="0" algn="just">
              <a:buNone/>
            </a:pPr>
            <a:endParaRPr lang="tr-TR" sz="1800" dirty="0">
              <a:latin typeface="Palatino Linotype" panose="02040502050505030304" pitchFamily="18" charset="0"/>
            </a:endParaRPr>
          </a:p>
        </p:txBody>
      </p:sp>
      <p:sp>
        <p:nvSpPr>
          <p:cNvPr id="4" name="AutoShape 2" descr="dns ile ilgili görsel sonucu"/>
          <p:cNvSpPr>
            <a:spLocks noChangeAspect="1" noChangeArrowheads="1"/>
          </p:cNvSpPr>
          <p:nvPr/>
        </p:nvSpPr>
        <p:spPr bwMode="auto">
          <a:xfrm>
            <a:off x="155575" y="-1500188"/>
            <a:ext cx="4438650" cy="3133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5346" y="1988086"/>
            <a:ext cx="3402846" cy="2408756"/>
          </a:xfrm>
          <a:prstGeom prst="rect">
            <a:avLst/>
          </a:prstGeom>
        </p:spPr>
      </p:pic>
    </p:spTree>
    <p:extLst>
      <p:ext uri="{BB962C8B-B14F-4D97-AF65-F5344CB8AC3E}">
        <p14:creationId xmlns:p14="http://schemas.microsoft.com/office/powerpoint/2010/main" val="3026441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latin typeface="Palatino Linotype" panose="02040502050505030304" pitchFamily="18" charset="0"/>
              </a:rPr>
              <a:t>Domain Name </a:t>
            </a:r>
            <a:r>
              <a:rPr lang="tr-TR" sz="3600" b="1" dirty="0" err="1" smtClean="0">
                <a:latin typeface="Palatino Linotype" panose="02040502050505030304" pitchFamily="18" charset="0"/>
              </a:rPr>
              <a:t>System</a:t>
            </a:r>
            <a:r>
              <a:rPr lang="tr-TR" sz="3600" b="1" dirty="0" smtClean="0">
                <a:latin typeface="Palatino Linotype" panose="02040502050505030304" pitchFamily="18" charset="0"/>
              </a:rPr>
              <a:t> (DNS)</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827584" y="1600201"/>
            <a:ext cx="7200800" cy="4565103"/>
          </a:xfrm>
        </p:spPr>
        <p:txBody>
          <a:bodyPr>
            <a:normAutofit/>
          </a:bodyPr>
          <a:lstStyle/>
          <a:p>
            <a:pPr marL="0" indent="0" algn="just">
              <a:buNone/>
            </a:pPr>
            <a:r>
              <a:rPr lang="tr-TR" sz="1600" dirty="0">
                <a:latin typeface="Palatino Linotype" panose="02040502050505030304" pitchFamily="18" charset="0"/>
              </a:rPr>
              <a:t>1970 </a:t>
            </a:r>
            <a:r>
              <a:rPr lang="tr-TR" sz="1600" dirty="0" err="1">
                <a:latin typeface="Palatino Linotype" panose="02040502050505030304" pitchFamily="18" charset="0"/>
              </a:rPr>
              <a:t>li</a:t>
            </a:r>
            <a:r>
              <a:rPr lang="tr-TR" sz="1600" dirty="0">
                <a:latin typeface="Palatino Linotype" panose="02040502050505030304" pitchFamily="18" charset="0"/>
              </a:rPr>
              <a:t> yıllarda dünya üzerindeki bilgisayarların sayısı o kadar azdı ki  bilgisayarlar kendi aralarında konuşmak için </a:t>
            </a:r>
            <a:r>
              <a:rPr lang="tr-TR" sz="1600" dirty="0" err="1">
                <a:latin typeface="Palatino Linotype" panose="02040502050505030304" pitchFamily="18" charset="0"/>
              </a:rPr>
              <a:t>numeric</a:t>
            </a:r>
            <a:r>
              <a:rPr lang="tr-TR" sz="1600" dirty="0">
                <a:latin typeface="Palatino Linotype" panose="02040502050505030304" pitchFamily="18" charset="0"/>
              </a:rPr>
              <a:t> ve </a:t>
            </a:r>
            <a:r>
              <a:rPr lang="tr-TR" sz="1600" dirty="0" err="1">
                <a:latin typeface="Palatino Linotype" panose="02040502050505030304" pitchFamily="18" charset="0"/>
              </a:rPr>
              <a:t>alphanumeric</a:t>
            </a:r>
            <a:r>
              <a:rPr lang="tr-TR" sz="1600" dirty="0">
                <a:latin typeface="Palatino Linotype" panose="02040502050505030304" pitchFamily="18" charset="0"/>
              </a:rPr>
              <a:t> adreslerini bir hosts.txt dosyası içinde tutarlardı. İletişime geçmelerini sağlayıcı adreslerini bu dosyadan okurdu. Gün geçtikçe yeni bilgisayarlar yapıldıkça bu hosts.txt dosyası </a:t>
            </a:r>
            <a:r>
              <a:rPr lang="tr-TR" sz="1600" dirty="0" smtClean="0">
                <a:latin typeface="Palatino Linotype" panose="02040502050505030304" pitchFamily="18" charset="0"/>
              </a:rPr>
              <a:t>güncellenerek büyüdükçe </a:t>
            </a:r>
            <a:r>
              <a:rPr lang="tr-TR" sz="1600" dirty="0">
                <a:latin typeface="Palatino Linotype" panose="02040502050505030304" pitchFamily="18" charset="0"/>
              </a:rPr>
              <a:t>büyürdü. Bu sebepten dolayı Domain Name </a:t>
            </a:r>
            <a:r>
              <a:rPr lang="tr-TR" sz="1600" dirty="0" err="1">
                <a:latin typeface="Palatino Linotype" panose="02040502050505030304" pitchFamily="18" charset="0"/>
              </a:rPr>
              <a:t>System</a:t>
            </a:r>
            <a:r>
              <a:rPr lang="tr-TR" sz="1600" dirty="0">
                <a:latin typeface="Palatino Linotype" panose="02040502050505030304" pitchFamily="18" charset="0"/>
              </a:rPr>
              <a:t> oluşturuldu ve özet olarak yaptığı işlem ise </a:t>
            </a:r>
            <a:r>
              <a:rPr lang="tr-TR" sz="1600" dirty="0" smtClean="0">
                <a:latin typeface="Palatino Linotype" panose="02040502050505030304" pitchFamily="18" charset="0"/>
              </a:rPr>
              <a:t>alan adlarını IP adreslerine çevirmesidir</a:t>
            </a:r>
            <a:r>
              <a:rPr lang="tr-TR" sz="1600" dirty="0">
                <a:latin typeface="Palatino Linotype" panose="02040502050505030304" pitchFamily="18" charset="0"/>
              </a:rPr>
              <a:t>. </a:t>
            </a:r>
            <a:endParaRPr lang="tr-TR" sz="1600" dirty="0" smtClean="0">
              <a:latin typeface="Palatino Linotype" panose="02040502050505030304" pitchFamily="18" charset="0"/>
            </a:endParaRPr>
          </a:p>
          <a:p>
            <a:pPr marL="0" indent="0" algn="just">
              <a:buNone/>
            </a:pPr>
            <a:endParaRPr lang="tr-TR" sz="1600" dirty="0">
              <a:latin typeface="Palatino Linotype" panose="02040502050505030304" pitchFamily="18" charset="0"/>
            </a:endParaRPr>
          </a:p>
          <a:p>
            <a:pPr marL="0" indent="0" algn="just">
              <a:buNone/>
            </a:pPr>
            <a:r>
              <a:rPr lang="tr-TR" sz="1600" dirty="0" smtClean="0">
                <a:latin typeface="Palatino Linotype" panose="02040502050505030304" pitchFamily="18" charset="0"/>
              </a:rPr>
              <a:t>TCP/IP </a:t>
            </a:r>
            <a:r>
              <a:rPr lang="tr-TR" sz="1600" dirty="0">
                <a:latin typeface="Palatino Linotype" panose="02040502050505030304" pitchFamily="18" charset="0"/>
              </a:rPr>
              <a:t>protokolünü kullanan </a:t>
            </a:r>
            <a:r>
              <a:rPr lang="tr-TR" sz="1600" dirty="0" err="1">
                <a:latin typeface="Palatino Linotype" panose="02040502050505030304" pitchFamily="18" charset="0"/>
              </a:rPr>
              <a:t>network’lerde</a:t>
            </a:r>
            <a:r>
              <a:rPr lang="tr-TR" sz="1600" dirty="0">
                <a:latin typeface="Palatino Linotype" panose="02040502050505030304" pitchFamily="18" charset="0"/>
              </a:rPr>
              <a:t> bilgisayarlar birbirleri ile haberleşmek için IP adresi kullanmak zorundadır. Domain Name </a:t>
            </a:r>
            <a:r>
              <a:rPr lang="tr-TR" sz="1600" dirty="0" err="1">
                <a:latin typeface="Palatino Linotype" panose="02040502050505030304" pitchFamily="18" charset="0"/>
              </a:rPr>
              <a:t>Systems</a:t>
            </a:r>
            <a:r>
              <a:rPr lang="tr-TR" sz="1600" dirty="0">
                <a:latin typeface="Palatino Linotype" panose="02040502050505030304" pitchFamily="18" charset="0"/>
              </a:rPr>
              <a:t> oluşturulma amacı olan isimden ip çevirme işi dışında birçok </a:t>
            </a:r>
            <a:r>
              <a:rPr lang="tr-TR" sz="1600" dirty="0" smtClean="0">
                <a:latin typeface="Palatino Linotype" panose="02040502050505030304" pitchFamily="18" charset="0"/>
              </a:rPr>
              <a:t>kayıtın da </a:t>
            </a:r>
            <a:r>
              <a:rPr lang="tr-TR" sz="1600" dirty="0">
                <a:latin typeface="Palatino Linotype" panose="02040502050505030304" pitchFamily="18" charset="0"/>
              </a:rPr>
              <a:t>bilgilerini tutar.</a:t>
            </a:r>
            <a:endParaRPr lang="tr-TR" sz="1800" dirty="0">
              <a:latin typeface="Palatino Linotype" panose="02040502050505030304" pitchFamily="18" charset="0"/>
            </a:endParaRPr>
          </a:p>
        </p:txBody>
      </p:sp>
      <p:sp>
        <p:nvSpPr>
          <p:cNvPr id="4" name="AutoShape 2" descr="dns ile ilgili görsel sonucu"/>
          <p:cNvSpPr>
            <a:spLocks noChangeAspect="1" noChangeArrowheads="1"/>
          </p:cNvSpPr>
          <p:nvPr/>
        </p:nvSpPr>
        <p:spPr bwMode="auto">
          <a:xfrm>
            <a:off x="155575" y="-1500188"/>
            <a:ext cx="4438650" cy="3133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057366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latin typeface="Palatino Linotype" panose="02040502050505030304" pitchFamily="18" charset="0"/>
              </a:rPr>
              <a:t>Domain Name </a:t>
            </a:r>
            <a:r>
              <a:rPr lang="tr-TR" sz="3600" b="1" dirty="0" err="1" smtClean="0">
                <a:latin typeface="Palatino Linotype" panose="02040502050505030304" pitchFamily="18" charset="0"/>
              </a:rPr>
              <a:t>System</a:t>
            </a:r>
            <a:r>
              <a:rPr lang="tr-TR" sz="3600" b="1" dirty="0" smtClean="0">
                <a:latin typeface="Palatino Linotype" panose="02040502050505030304" pitchFamily="18" charset="0"/>
              </a:rPr>
              <a:t> (DNS)</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457200" y="1600201"/>
            <a:ext cx="8229600" cy="4565103"/>
          </a:xfrm>
        </p:spPr>
        <p:txBody>
          <a:bodyPr>
            <a:normAutofit/>
          </a:bodyPr>
          <a:lstStyle/>
          <a:p>
            <a:pPr marL="0" indent="0">
              <a:buNone/>
            </a:pPr>
            <a:r>
              <a:rPr lang="tr-TR" sz="1800" dirty="0">
                <a:latin typeface="Palatino Linotype" panose="02040502050505030304" pitchFamily="18" charset="0"/>
              </a:rPr>
              <a:t>DNS </a:t>
            </a:r>
            <a:r>
              <a:rPr lang="tr-TR" sz="1800" dirty="0" smtClean="0">
                <a:latin typeface="Palatino Linotype" panose="02040502050505030304" pitchFamily="18" charset="0"/>
              </a:rPr>
              <a:t>(Alan </a:t>
            </a:r>
            <a:r>
              <a:rPr lang="tr-TR" sz="1800" dirty="0">
                <a:latin typeface="Palatino Linotype" panose="02040502050505030304" pitchFamily="18" charset="0"/>
              </a:rPr>
              <a:t>Adı Sistemi), internet uzayını bölmeye, bölümleri adlandırmaya ve bölümler arası iletişimi organize etmeye yarayan bir sistemdir</a:t>
            </a:r>
            <a:r>
              <a:rPr lang="tr-TR" sz="1800" dirty="0" smtClean="0">
                <a:latin typeface="Palatino Linotype" panose="02040502050505030304" pitchFamily="18" charset="0"/>
              </a:rPr>
              <a:t>.</a:t>
            </a:r>
          </a:p>
          <a:p>
            <a:pPr marL="0" indent="0">
              <a:buNone/>
            </a:pPr>
            <a:endParaRPr lang="tr-TR" sz="1800" dirty="0">
              <a:latin typeface="Palatino Linotype" panose="02040502050505030304" pitchFamily="18" charset="0"/>
            </a:endParaRPr>
          </a:p>
          <a:p>
            <a:pPr marL="0" indent="0">
              <a:buNone/>
            </a:pPr>
            <a:r>
              <a:rPr lang="tr-TR" sz="1800" dirty="0">
                <a:latin typeface="Palatino Linotype" panose="02040502050505030304" pitchFamily="18" charset="0"/>
              </a:rPr>
              <a:t>DNS sistemi, isim sunucuları ve çözümleyicilerinden oluşur. İsim sunucuları olarak düzenlenen bilgisayarlar, bilgisayar (</a:t>
            </a:r>
            <a:r>
              <a:rPr lang="tr-TR" sz="1800" dirty="0" err="1">
                <a:latin typeface="Palatino Linotype" panose="02040502050505030304" pitchFamily="18" charset="0"/>
              </a:rPr>
              <a:t>host</a:t>
            </a:r>
            <a:r>
              <a:rPr lang="tr-TR" sz="1800" dirty="0">
                <a:latin typeface="Palatino Linotype" panose="02040502050505030304" pitchFamily="18" charset="0"/>
              </a:rPr>
              <a:t>) isimlerine karşılık gelen IP adresi bilgilerini tutar. Çözümleyiciler ise DNS istemcilerdir. DNS istemcilerde, DNS sunucu ya da sunucuların adresleri bulunur.</a:t>
            </a:r>
          </a:p>
          <a:p>
            <a:pPr marL="0" indent="0">
              <a:buNone/>
            </a:pPr>
            <a:endParaRPr lang="tr-TR" sz="1800" dirty="0" smtClean="0">
              <a:latin typeface="Palatino Linotype" panose="02040502050505030304" pitchFamily="18" charset="0"/>
            </a:endParaRPr>
          </a:p>
          <a:p>
            <a:pPr marL="0" indent="0">
              <a:buNone/>
            </a:pPr>
            <a:r>
              <a:rPr lang="tr-TR" sz="1800" dirty="0" smtClean="0">
                <a:latin typeface="Palatino Linotype" panose="02040502050505030304" pitchFamily="18" charset="0"/>
              </a:rPr>
              <a:t>Bir </a:t>
            </a:r>
            <a:r>
              <a:rPr lang="tr-TR" sz="1800" dirty="0">
                <a:latin typeface="Palatino Linotype" panose="02040502050505030304" pitchFamily="18" charset="0"/>
              </a:rPr>
              <a:t>DNS istemci bir bilgisayarın ismine karşılık IP adresini bulmak istediği zaman isim sunucuya başvurur. İsim sunucu, yani DNS sunucu da eğer kendi veri tabanında öyle bir isim varsa, bu isme karşılık gelen IP adresini istemciye gönderir.</a:t>
            </a:r>
          </a:p>
          <a:p>
            <a:pPr marL="0" indent="0">
              <a:buNone/>
            </a:pPr>
            <a:endParaRPr lang="tr-TR" sz="1800" dirty="0">
              <a:latin typeface="Palatino Linotype" panose="02040502050505030304" pitchFamily="18" charset="0"/>
            </a:endParaRPr>
          </a:p>
          <a:p>
            <a:pPr marL="0" indent="0">
              <a:buNone/>
            </a:pPr>
            <a:endParaRPr lang="tr-TR" sz="1800" dirty="0" smtClean="0">
              <a:latin typeface="Palatino Linotype" panose="02040502050505030304" pitchFamily="18" charset="0"/>
            </a:endParaRPr>
          </a:p>
          <a:p>
            <a:pPr marL="0" indent="0">
              <a:buNone/>
            </a:pPr>
            <a:endParaRPr lang="tr-TR" sz="1800" dirty="0">
              <a:latin typeface="Palatino Linotype" panose="02040502050505030304" pitchFamily="18" charset="0"/>
            </a:endParaRPr>
          </a:p>
          <a:p>
            <a:pPr marL="0" indent="0">
              <a:buNone/>
            </a:pPr>
            <a:endParaRPr lang="tr-TR" sz="1800" dirty="0" smtClean="0">
              <a:latin typeface="Palatino Linotype" panose="02040502050505030304" pitchFamily="18" charset="0"/>
            </a:endParaRPr>
          </a:p>
          <a:p>
            <a:pPr marL="0" indent="0">
              <a:buNone/>
            </a:pPr>
            <a:endParaRPr lang="tr-TR" sz="1800" dirty="0">
              <a:latin typeface="Palatino Linotype" panose="02040502050505030304" pitchFamily="18" charset="0"/>
            </a:endParaRPr>
          </a:p>
        </p:txBody>
      </p:sp>
    </p:spTree>
    <p:extLst>
      <p:ext uri="{BB962C8B-B14F-4D97-AF65-F5344CB8AC3E}">
        <p14:creationId xmlns:p14="http://schemas.microsoft.com/office/powerpoint/2010/main" val="2221265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latin typeface="Palatino Linotype" panose="02040502050505030304" pitchFamily="18" charset="0"/>
              </a:rPr>
              <a:t>Domain Name </a:t>
            </a:r>
            <a:r>
              <a:rPr lang="tr-TR" sz="3600" b="1" dirty="0" err="1">
                <a:latin typeface="Palatino Linotype" panose="02040502050505030304" pitchFamily="18" charset="0"/>
              </a:rPr>
              <a:t>System</a:t>
            </a:r>
            <a:r>
              <a:rPr lang="tr-TR" sz="3600" b="1" dirty="0">
                <a:latin typeface="Palatino Linotype" panose="02040502050505030304" pitchFamily="18" charset="0"/>
              </a:rPr>
              <a:t> (DNS)</a:t>
            </a:r>
          </a:p>
        </p:txBody>
      </p:sp>
      <p:sp>
        <p:nvSpPr>
          <p:cNvPr id="3" name="İçerik Yer Tutucusu 2"/>
          <p:cNvSpPr>
            <a:spLocks noGrp="1"/>
          </p:cNvSpPr>
          <p:nvPr>
            <p:ph idx="1"/>
          </p:nvPr>
        </p:nvSpPr>
        <p:spPr>
          <a:xfrm>
            <a:off x="457200" y="1600201"/>
            <a:ext cx="8229600" cy="4925143"/>
          </a:xfrm>
        </p:spPr>
        <p:txBody>
          <a:bodyPr>
            <a:normAutofit/>
          </a:bodyPr>
          <a:lstStyle/>
          <a:p>
            <a:endParaRPr lang="tr-TR" sz="1600" dirty="0"/>
          </a:p>
          <a:p>
            <a:pPr marL="0" indent="0">
              <a:buNone/>
            </a:pPr>
            <a:endParaRPr lang="tr-TR" sz="1600" dirty="0" smtClean="0">
              <a:latin typeface="Palatino Linotype" panose="02040502050505030304" pitchFamily="18" charset="0"/>
            </a:endParaRPr>
          </a:p>
          <a:p>
            <a:pPr marL="0" indent="0">
              <a:buNone/>
            </a:pPr>
            <a:r>
              <a:rPr lang="tr-TR" sz="1600" dirty="0" smtClean="0">
                <a:latin typeface="Palatino Linotype" panose="02040502050505030304" pitchFamily="18" charset="0"/>
              </a:rPr>
              <a:t>İnternet </a:t>
            </a:r>
            <a:r>
              <a:rPr lang="tr-TR" sz="1600" dirty="0">
                <a:latin typeface="Palatino Linotype" panose="02040502050505030304" pitchFamily="18" charset="0"/>
              </a:rPr>
              <a:t>adresleri ilk önce ülkelere göre ayrılır. Adreslerin sonundaki tr, de, </a:t>
            </a:r>
            <a:r>
              <a:rPr lang="tr-TR" sz="1600" dirty="0" err="1">
                <a:latin typeface="Palatino Linotype" panose="02040502050505030304" pitchFamily="18" charset="0"/>
              </a:rPr>
              <a:t>uk</a:t>
            </a:r>
            <a:r>
              <a:rPr lang="tr-TR" sz="1600" dirty="0">
                <a:latin typeface="Palatino Linotype" panose="02040502050505030304" pitchFamily="18" charset="0"/>
              </a:rPr>
              <a:t> gibi ifadeler adresin bulunduğu ülkeyi gösterir. </a:t>
            </a:r>
            <a:endParaRPr lang="tr-TR" sz="1600" dirty="0" smtClean="0">
              <a:latin typeface="Palatino Linotype" panose="02040502050505030304" pitchFamily="18" charset="0"/>
            </a:endParaRPr>
          </a:p>
          <a:p>
            <a:pPr marL="0" indent="0">
              <a:buNone/>
            </a:pPr>
            <a:endParaRPr lang="tr-TR" sz="1600" dirty="0" smtClean="0">
              <a:latin typeface="Palatino Linotype" panose="02040502050505030304" pitchFamily="18" charset="0"/>
            </a:endParaRPr>
          </a:p>
          <a:p>
            <a:pPr marL="0" indent="0">
              <a:buNone/>
            </a:pPr>
            <a:r>
              <a:rPr lang="tr-TR" sz="1600" dirty="0" smtClean="0">
                <a:latin typeface="Palatino Linotype" panose="02040502050505030304" pitchFamily="18" charset="0"/>
              </a:rPr>
              <a:t>Örneğin </a:t>
            </a:r>
            <a:r>
              <a:rPr lang="tr-TR" sz="1600" dirty="0">
                <a:latin typeface="Palatino Linotype" panose="02040502050505030304" pitchFamily="18" charset="0"/>
              </a:rPr>
              <a:t>tr Türkiye'yi, de Almanya'yı, </a:t>
            </a:r>
            <a:r>
              <a:rPr lang="tr-TR" sz="1600" dirty="0" err="1">
                <a:latin typeface="Palatino Linotype" panose="02040502050505030304" pitchFamily="18" charset="0"/>
              </a:rPr>
              <a:t>uk</a:t>
            </a:r>
            <a:r>
              <a:rPr lang="tr-TR" sz="1600" dirty="0">
                <a:latin typeface="Palatino Linotype" panose="02040502050505030304" pitchFamily="18" charset="0"/>
              </a:rPr>
              <a:t> İngiltere'yi gösterir. ABD adresleri için bir ülke takısı kullanılmaz çünkü DNS ve benzeri uygulamaları oluşturan ülke ABD’dir. Öte yandan, ABD'ye özel kuruluşlar için us uzantısı oluşturulmuştur. </a:t>
            </a:r>
            <a:endParaRPr lang="tr-TR" sz="1600" dirty="0" smtClean="0">
              <a:latin typeface="Palatino Linotype" panose="02040502050505030304" pitchFamily="18" charset="0"/>
            </a:endParaRPr>
          </a:p>
          <a:p>
            <a:pPr marL="0" indent="0">
              <a:buNone/>
            </a:pPr>
            <a:endParaRPr lang="tr-TR" sz="1600" dirty="0">
              <a:latin typeface="Palatino Linotype" panose="02040502050505030304" pitchFamily="18" charset="0"/>
            </a:endParaRPr>
          </a:p>
          <a:p>
            <a:pPr marL="0" indent="0">
              <a:buNone/>
            </a:pPr>
            <a:r>
              <a:rPr lang="tr-TR" sz="1600" dirty="0" smtClean="0">
                <a:latin typeface="Palatino Linotype" panose="02040502050505030304" pitchFamily="18" charset="0"/>
              </a:rPr>
              <a:t>İnternet </a:t>
            </a:r>
            <a:r>
              <a:rPr lang="tr-TR" sz="1600" dirty="0">
                <a:latin typeface="Palatino Linotype" panose="02040502050505030304" pitchFamily="18" charset="0"/>
              </a:rPr>
              <a:t>adresleri ülkelere ayrıldıktan sonra com, edu, gov gibi daha alt bölümlere ayrılır. </a:t>
            </a:r>
            <a:r>
              <a:rPr lang="tr-TR" sz="1600" b="1" dirty="0">
                <a:latin typeface="Palatino Linotype" panose="02040502050505030304" pitchFamily="18" charset="0"/>
              </a:rPr>
              <a:t>Bu ifadeler </a:t>
            </a:r>
            <a:r>
              <a:rPr lang="tr-TR" sz="1600" b="1" dirty="0" err="1">
                <a:latin typeface="Palatino Linotype" panose="02040502050505030304" pitchFamily="18" charset="0"/>
              </a:rPr>
              <a:t>DNS'te</a:t>
            </a:r>
            <a:r>
              <a:rPr lang="tr-TR" sz="1600" b="1" dirty="0">
                <a:latin typeface="Palatino Linotype" panose="02040502050505030304" pitchFamily="18" charset="0"/>
              </a:rPr>
              <a:t> üst düzey (top-</a:t>
            </a:r>
            <a:r>
              <a:rPr lang="tr-TR" sz="1600" b="1" dirty="0" err="1">
                <a:latin typeface="Palatino Linotype" panose="02040502050505030304" pitchFamily="18" charset="0"/>
              </a:rPr>
              <a:t>level</a:t>
            </a:r>
            <a:r>
              <a:rPr lang="tr-TR" sz="1600" b="1" dirty="0">
                <a:latin typeface="Palatino Linotype" panose="02040502050505030304" pitchFamily="18" charset="0"/>
              </a:rPr>
              <a:t>) domainlere karşılık gelir.</a:t>
            </a:r>
            <a:r>
              <a:rPr lang="tr-TR" sz="1600" dirty="0">
                <a:latin typeface="Palatino Linotype" panose="02040502050505030304" pitchFamily="18" charset="0"/>
              </a:rPr>
              <a:t> </a:t>
            </a:r>
            <a:endParaRPr lang="tr-TR" sz="1700" dirty="0">
              <a:latin typeface="Palatino Linotype" panose="02040502050505030304" pitchFamily="18" charset="0"/>
            </a:endParaRPr>
          </a:p>
        </p:txBody>
      </p:sp>
    </p:spTree>
    <p:extLst>
      <p:ext uri="{BB962C8B-B14F-4D97-AF65-F5344CB8AC3E}">
        <p14:creationId xmlns:p14="http://schemas.microsoft.com/office/powerpoint/2010/main" val="3652195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err="1" smtClean="0">
                <a:latin typeface="Palatino Linotype" panose="02040502050505030304" pitchFamily="18" charset="0"/>
              </a:rPr>
              <a:t>Resolving</a:t>
            </a:r>
            <a:r>
              <a:rPr lang="tr-TR" sz="3600" b="1" dirty="0" smtClean="0">
                <a:latin typeface="Palatino Linotype" panose="02040502050505030304" pitchFamily="18" charset="0"/>
              </a:rPr>
              <a:t> (İsim Çözümleme)</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457200" y="1600201"/>
            <a:ext cx="8229600" cy="4565103"/>
          </a:xfrm>
        </p:spPr>
        <p:txBody>
          <a:bodyPr>
            <a:normAutofit fontScale="85000" lnSpcReduction="10000"/>
          </a:bodyPr>
          <a:lstStyle/>
          <a:p>
            <a:pPr>
              <a:buFont typeface="Wingdings" panose="05000000000000000000" pitchFamily="2" charset="2"/>
              <a:buChar char="§"/>
            </a:pPr>
            <a:r>
              <a:rPr lang="tr-TR" sz="1800" dirty="0">
                <a:latin typeface="Palatino Linotype" panose="02040502050505030304" pitchFamily="18" charset="0"/>
              </a:rPr>
              <a:t>Network üzerinde bulunan aygıtların DNS isim karşılığına </a:t>
            </a:r>
            <a:r>
              <a:rPr lang="tr-TR" sz="1800" b="1" dirty="0" err="1">
                <a:latin typeface="Palatino Linotype" panose="02040502050505030304" pitchFamily="18" charset="0"/>
              </a:rPr>
              <a:t>Hostname</a:t>
            </a:r>
            <a:r>
              <a:rPr lang="tr-TR" sz="1800" dirty="0">
                <a:latin typeface="Palatino Linotype" panose="02040502050505030304" pitchFamily="18" charset="0"/>
              </a:rPr>
              <a:t> adı verilir.</a:t>
            </a:r>
          </a:p>
          <a:p>
            <a:pPr>
              <a:buFont typeface="Wingdings" panose="05000000000000000000" pitchFamily="2" charset="2"/>
              <a:buChar char="§"/>
            </a:pPr>
            <a:r>
              <a:rPr lang="tr-TR" sz="1800" b="1" dirty="0">
                <a:latin typeface="Palatino Linotype" panose="02040502050505030304" pitchFamily="18" charset="0"/>
              </a:rPr>
              <a:t>Full </a:t>
            </a:r>
            <a:r>
              <a:rPr lang="tr-TR" sz="1800" b="1" dirty="0" err="1">
                <a:latin typeface="Palatino Linotype" panose="02040502050505030304" pitchFamily="18" charset="0"/>
              </a:rPr>
              <a:t>Qualified</a:t>
            </a:r>
            <a:r>
              <a:rPr lang="tr-TR" sz="1800" b="1" dirty="0">
                <a:latin typeface="Palatino Linotype" panose="02040502050505030304" pitchFamily="18" charset="0"/>
              </a:rPr>
              <a:t> Domain Name ( FQDN ) </a:t>
            </a:r>
            <a:r>
              <a:rPr lang="tr-TR" sz="1800" dirty="0">
                <a:latin typeface="Palatino Linotype" panose="02040502050505030304" pitchFamily="18" charset="0"/>
              </a:rPr>
              <a:t>ise DNS sunucusundaki bir nesnenin tam adıdır. </a:t>
            </a:r>
            <a:endParaRPr lang="tr-TR" sz="1800" dirty="0" smtClean="0">
              <a:latin typeface="Palatino Linotype" panose="02040502050505030304" pitchFamily="18" charset="0"/>
            </a:endParaRPr>
          </a:p>
          <a:p>
            <a:pPr>
              <a:buFont typeface="Wingdings" panose="05000000000000000000" pitchFamily="2" charset="2"/>
              <a:buChar char="§"/>
            </a:pPr>
            <a:r>
              <a:rPr lang="tr-TR" sz="1800" dirty="0" smtClean="0">
                <a:latin typeface="Palatino Linotype" panose="02040502050505030304" pitchFamily="18" charset="0"/>
              </a:rPr>
              <a:t>Network </a:t>
            </a:r>
            <a:r>
              <a:rPr lang="tr-TR" sz="1800" dirty="0">
                <a:latin typeface="Palatino Linotype" panose="02040502050505030304" pitchFamily="18" charset="0"/>
              </a:rPr>
              <a:t>üzerinde bulunan bilgisayarlar  </a:t>
            </a:r>
            <a:r>
              <a:rPr lang="tr-TR" sz="1800" dirty="0" err="1">
                <a:latin typeface="Palatino Linotype" panose="02040502050505030304" pitchFamily="18" charset="0"/>
              </a:rPr>
              <a:t>hostname</a:t>
            </a:r>
            <a:r>
              <a:rPr lang="tr-TR" sz="1800" dirty="0">
                <a:latin typeface="Palatino Linotype" panose="02040502050505030304" pitchFamily="18" charset="0"/>
              </a:rPr>
              <a:t> ile iletişim  </a:t>
            </a:r>
            <a:r>
              <a:rPr lang="tr-TR" sz="1800" dirty="0" smtClean="0">
                <a:latin typeface="Palatino Linotype" panose="02040502050505030304" pitchFamily="18" charset="0"/>
              </a:rPr>
              <a:t>sağlarken, </a:t>
            </a:r>
            <a:r>
              <a:rPr lang="tr-TR" sz="1800" dirty="0">
                <a:latin typeface="Palatino Linotype" panose="02040502050505030304" pitchFamily="18" charset="0"/>
              </a:rPr>
              <a:t>mutlaka bir DNS server içinde bu </a:t>
            </a:r>
            <a:r>
              <a:rPr lang="tr-TR" sz="1800" dirty="0" err="1">
                <a:latin typeface="Palatino Linotype" panose="02040502050505030304" pitchFamily="18" charset="0"/>
              </a:rPr>
              <a:t>hostname</a:t>
            </a:r>
            <a:r>
              <a:rPr lang="tr-TR" sz="1800" dirty="0">
                <a:latin typeface="Palatino Linotype" panose="02040502050505030304" pitchFamily="18" charset="0"/>
              </a:rPr>
              <a:t> karşılık gelen IP adresi bulunur.</a:t>
            </a:r>
          </a:p>
          <a:p>
            <a:pPr marL="0" indent="0">
              <a:buNone/>
            </a:pPr>
            <a:r>
              <a:rPr lang="tr-TR" sz="1800" dirty="0" smtClean="0">
                <a:latin typeface="Palatino Linotype" panose="02040502050505030304" pitchFamily="18" charset="0"/>
              </a:rPr>
              <a:t>myo.aliosmangokcan.com yapısındaki «</a:t>
            </a:r>
            <a:r>
              <a:rPr lang="tr-TR" sz="1800" dirty="0" err="1" smtClean="0">
                <a:latin typeface="Palatino Linotype" panose="02040502050505030304" pitchFamily="18" charset="0"/>
              </a:rPr>
              <a:t>myo</a:t>
            </a:r>
            <a:r>
              <a:rPr lang="tr-TR" sz="1800" dirty="0" smtClean="0">
                <a:latin typeface="Palatino Linotype" panose="02040502050505030304" pitchFamily="18" charset="0"/>
              </a:rPr>
              <a:t>» </a:t>
            </a:r>
            <a:r>
              <a:rPr lang="tr-TR" sz="1800" u="sng" dirty="0" err="1">
                <a:latin typeface="Palatino Linotype" panose="02040502050505030304" pitchFamily="18" charset="0"/>
              </a:rPr>
              <a:t>host</a:t>
            </a:r>
            <a:r>
              <a:rPr lang="tr-TR" sz="1800" u="sng" dirty="0">
                <a:latin typeface="Palatino Linotype" panose="02040502050505030304" pitchFamily="18" charset="0"/>
              </a:rPr>
              <a:t> </a:t>
            </a:r>
            <a:r>
              <a:rPr lang="tr-TR" sz="1800" u="sng" dirty="0" err="1" smtClean="0">
                <a:latin typeface="Palatino Linotype" panose="02040502050505030304" pitchFamily="18" charset="0"/>
              </a:rPr>
              <a:t>name’dir</a:t>
            </a:r>
            <a:r>
              <a:rPr lang="tr-TR" sz="1800" u="sng" dirty="0" smtClean="0">
                <a:latin typeface="Palatino Linotype" panose="02040502050505030304" pitchFamily="18" charset="0"/>
              </a:rPr>
              <a:t>.</a:t>
            </a:r>
          </a:p>
          <a:p>
            <a:pPr marL="0" indent="0">
              <a:buNone/>
            </a:pPr>
            <a:r>
              <a:rPr lang="tr-TR" sz="1800" dirty="0" smtClean="0">
                <a:latin typeface="Palatino Linotype" panose="02040502050505030304" pitchFamily="18" charset="0"/>
              </a:rPr>
              <a:t>aliosmangokcan.com ise </a:t>
            </a:r>
            <a:r>
              <a:rPr lang="tr-TR" sz="1800" u="sng" dirty="0" err="1" smtClean="0">
                <a:latin typeface="Palatino Linotype" panose="02040502050505030304" pitchFamily="18" charset="0"/>
              </a:rPr>
              <a:t>suffix</a:t>
            </a:r>
            <a:r>
              <a:rPr lang="tr-TR" sz="1800" dirty="0" smtClean="0">
                <a:latin typeface="Palatino Linotype" panose="02040502050505030304" pitchFamily="18" charset="0"/>
              </a:rPr>
              <a:t> bölümünü </a:t>
            </a:r>
            <a:r>
              <a:rPr lang="tr-TR" sz="1800" dirty="0">
                <a:latin typeface="Palatino Linotype" panose="02040502050505030304" pitchFamily="18" charset="0"/>
              </a:rPr>
              <a:t>oluşturur. </a:t>
            </a:r>
            <a:r>
              <a:rPr lang="tr-TR" sz="1800" dirty="0" err="1" smtClean="0">
                <a:latin typeface="Palatino Linotype" panose="02040502050505030304" pitchFamily="18" charset="0"/>
              </a:rPr>
              <a:t>Suffix</a:t>
            </a:r>
            <a:r>
              <a:rPr lang="tr-TR" sz="1800" dirty="0" smtClean="0">
                <a:latin typeface="Palatino Linotype" panose="02040502050505030304" pitchFamily="18" charset="0"/>
              </a:rPr>
              <a:t>, </a:t>
            </a:r>
            <a:r>
              <a:rPr lang="tr-TR" sz="1800" dirty="0">
                <a:latin typeface="Palatino Linotype" panose="02040502050505030304" pitchFamily="18" charset="0"/>
              </a:rPr>
              <a:t>Host </a:t>
            </a:r>
            <a:r>
              <a:rPr lang="tr-TR" sz="1800" dirty="0" err="1">
                <a:latin typeface="Palatino Linotype" panose="02040502050505030304" pitchFamily="18" charset="0"/>
              </a:rPr>
              <a:t>name’in</a:t>
            </a:r>
            <a:r>
              <a:rPr lang="tr-TR" sz="1800" dirty="0">
                <a:latin typeface="Palatino Linotype" panose="02040502050505030304" pitchFamily="18" charset="0"/>
              </a:rPr>
              <a:t> temel yapısıdır</a:t>
            </a:r>
            <a:r>
              <a:rPr lang="tr-TR" sz="1800" dirty="0" smtClean="0">
                <a:latin typeface="Palatino Linotype" panose="02040502050505030304" pitchFamily="18" charset="0"/>
              </a:rPr>
              <a:t>.</a:t>
            </a:r>
          </a:p>
          <a:p>
            <a:pPr marL="0" indent="0">
              <a:buNone/>
            </a:pPr>
            <a:endParaRPr lang="tr-TR" sz="1800" dirty="0" smtClean="0">
              <a:latin typeface="Palatino Linotype" panose="02040502050505030304" pitchFamily="18" charset="0"/>
            </a:endParaRPr>
          </a:p>
          <a:p>
            <a:pPr>
              <a:buFont typeface="Wingdings" panose="05000000000000000000" pitchFamily="2" charset="2"/>
              <a:buChar char="§"/>
            </a:pPr>
            <a:r>
              <a:rPr lang="tr-TR" sz="1800" dirty="0">
                <a:latin typeface="Palatino Linotype" panose="02040502050505030304" pitchFamily="18" charset="0"/>
              </a:rPr>
              <a:t>Host name 255 karaktere kadar olabilir. DNS Server üzerinde bir </a:t>
            </a:r>
            <a:r>
              <a:rPr lang="tr-TR" sz="1800" dirty="0" err="1">
                <a:latin typeface="Palatino Linotype" panose="02040502050505030304" pitchFamily="18" charset="0"/>
              </a:rPr>
              <a:t>host</a:t>
            </a:r>
            <a:r>
              <a:rPr lang="tr-TR" sz="1800" dirty="0">
                <a:latin typeface="Palatino Linotype" panose="02040502050505030304" pitchFamily="18" charset="0"/>
              </a:rPr>
              <a:t> name iki farklı ip adresi atanabilir.</a:t>
            </a:r>
          </a:p>
          <a:p>
            <a:pPr marL="0" indent="0">
              <a:buNone/>
            </a:pPr>
            <a:endParaRPr lang="tr-TR" sz="1800" dirty="0" smtClean="0">
              <a:latin typeface="Palatino Linotype" panose="02040502050505030304" pitchFamily="18" charset="0"/>
            </a:endParaRPr>
          </a:p>
          <a:p>
            <a:pPr marL="0" indent="0">
              <a:buNone/>
            </a:pPr>
            <a:r>
              <a:rPr lang="tr-TR" sz="1800" dirty="0" smtClean="0">
                <a:latin typeface="Palatino Linotype" panose="02040502050505030304" pitchFamily="18" charset="0"/>
              </a:rPr>
              <a:t>Ör</a:t>
            </a:r>
            <a:r>
              <a:rPr lang="tr-TR" sz="1800" dirty="0">
                <a:latin typeface="Palatino Linotype" panose="02040502050505030304" pitchFamily="18" charset="0"/>
              </a:rPr>
              <a:t>; myo.aliosmangokcan.com</a:t>
            </a:r>
            <a:r>
              <a:rPr lang="tr-TR" sz="1800" dirty="0" smtClean="0">
                <a:latin typeface="Palatino Linotype" panose="02040502050505030304" pitchFamily="18" charset="0"/>
              </a:rPr>
              <a:t> </a:t>
            </a:r>
            <a:r>
              <a:rPr lang="tr-TR" sz="1800" dirty="0">
                <a:latin typeface="Palatino Linotype" panose="02040502050505030304" pitchFamily="18" charset="0"/>
              </a:rPr>
              <a:t>için 205.155.22.15</a:t>
            </a:r>
            <a:r>
              <a:rPr lang="tr-TR" sz="1800" dirty="0" smtClean="0">
                <a:latin typeface="Palatino Linotype" panose="02040502050505030304" pitchFamily="18" charset="0"/>
              </a:rPr>
              <a:t> </a:t>
            </a:r>
            <a:r>
              <a:rPr lang="tr-TR" sz="1800" dirty="0">
                <a:latin typeface="Palatino Linotype" panose="02040502050505030304" pitchFamily="18" charset="0"/>
              </a:rPr>
              <a:t>ve 172.16.100.254 gibi. </a:t>
            </a:r>
            <a:endParaRPr lang="tr-TR" sz="1800" dirty="0" smtClean="0">
              <a:latin typeface="Palatino Linotype" panose="02040502050505030304" pitchFamily="18" charset="0"/>
            </a:endParaRPr>
          </a:p>
          <a:p>
            <a:pPr>
              <a:buFont typeface="Wingdings" panose="05000000000000000000" pitchFamily="2" charset="2"/>
              <a:buChar char="§"/>
            </a:pPr>
            <a:r>
              <a:rPr lang="tr-TR" sz="1800" dirty="0" err="1" smtClean="0">
                <a:latin typeface="Palatino Linotype" panose="02040502050505030304" pitchFamily="18" charset="0"/>
              </a:rPr>
              <a:t>Dns</a:t>
            </a:r>
            <a:r>
              <a:rPr lang="tr-TR" sz="1800" dirty="0" smtClean="0">
                <a:latin typeface="Palatino Linotype" panose="02040502050505030304" pitchFamily="18" charset="0"/>
              </a:rPr>
              <a:t> </a:t>
            </a:r>
            <a:r>
              <a:rPr lang="tr-TR" sz="1800" dirty="0" err="1">
                <a:latin typeface="Palatino Linotype" panose="02040502050505030304" pitchFamily="18" charset="0"/>
              </a:rPr>
              <a:t>Server’in</a:t>
            </a:r>
            <a:r>
              <a:rPr lang="tr-TR" sz="1800" dirty="0">
                <a:latin typeface="Palatino Linotype" panose="02040502050505030304" pitchFamily="18" charset="0"/>
              </a:rPr>
              <a:t> yanı sıra </a:t>
            </a:r>
            <a:r>
              <a:rPr lang="tr-TR" sz="1800" dirty="0" err="1">
                <a:latin typeface="Palatino Linotype" panose="02040502050505030304" pitchFamily="18" charset="0"/>
              </a:rPr>
              <a:t>hosts</a:t>
            </a:r>
            <a:r>
              <a:rPr lang="tr-TR" sz="1800" dirty="0">
                <a:latin typeface="Palatino Linotype" panose="02040502050505030304" pitchFamily="18" charset="0"/>
              </a:rPr>
              <a:t> dosyası ile de Host name den ip </a:t>
            </a:r>
            <a:r>
              <a:rPr lang="tr-TR" sz="1800" dirty="0" err="1">
                <a:latin typeface="Palatino Linotype" panose="02040502050505030304" pitchFamily="18" charset="0"/>
              </a:rPr>
              <a:t>adreside</a:t>
            </a:r>
            <a:r>
              <a:rPr lang="tr-TR" sz="1800" dirty="0">
                <a:latin typeface="Palatino Linotype" panose="02040502050505030304" pitchFamily="18" charset="0"/>
              </a:rPr>
              <a:t> çözümlenebilir.</a:t>
            </a:r>
          </a:p>
          <a:p>
            <a:pPr marL="0" indent="0">
              <a:buNone/>
            </a:pPr>
            <a:r>
              <a:rPr lang="tr-TR" sz="1800" dirty="0">
                <a:latin typeface="Palatino Linotype" panose="02040502050505030304" pitchFamily="18" charset="0"/>
              </a:rPr>
              <a:t> </a:t>
            </a:r>
          </a:p>
          <a:p>
            <a:pPr>
              <a:buFont typeface="Wingdings" panose="05000000000000000000" pitchFamily="2" charset="2"/>
              <a:buChar char="§"/>
            </a:pPr>
            <a:r>
              <a:rPr lang="tr-TR" sz="1800" dirty="0">
                <a:latin typeface="Palatino Linotype" panose="02040502050505030304" pitchFamily="18" charset="0"/>
              </a:rPr>
              <a:t>Host name ve DNS </a:t>
            </a:r>
            <a:r>
              <a:rPr lang="tr-TR" sz="1800" dirty="0" err="1">
                <a:latin typeface="Palatino Linotype" panose="02040502050505030304" pitchFamily="18" charset="0"/>
              </a:rPr>
              <a:t>Suffix</a:t>
            </a:r>
            <a:r>
              <a:rPr lang="tr-TR" sz="1800" dirty="0">
                <a:latin typeface="Palatino Linotype" panose="02040502050505030304" pitchFamily="18" charset="0"/>
              </a:rPr>
              <a:t> görüntülemek için </a:t>
            </a:r>
            <a:r>
              <a:rPr lang="tr-TR" sz="1800" dirty="0" err="1">
                <a:latin typeface="Palatino Linotype" panose="02040502050505030304" pitchFamily="18" charset="0"/>
              </a:rPr>
              <a:t>ipconfig</a:t>
            </a:r>
            <a:r>
              <a:rPr lang="tr-TR" sz="1800" dirty="0">
                <a:latin typeface="Palatino Linotype" panose="02040502050505030304" pitchFamily="18" charset="0"/>
              </a:rPr>
              <a:t> /</a:t>
            </a:r>
            <a:r>
              <a:rPr lang="tr-TR" sz="1800" dirty="0" err="1">
                <a:latin typeface="Palatino Linotype" panose="02040502050505030304" pitchFamily="18" charset="0"/>
              </a:rPr>
              <a:t>all</a:t>
            </a:r>
            <a:r>
              <a:rPr lang="tr-TR" sz="1800" dirty="0">
                <a:latin typeface="Palatino Linotype" panose="02040502050505030304" pitchFamily="18" charset="0"/>
              </a:rPr>
              <a:t> komutunu kullanabiliriz.</a:t>
            </a:r>
          </a:p>
          <a:p>
            <a:pPr marL="0" indent="0">
              <a:buNone/>
            </a:pPr>
            <a:endParaRPr lang="tr-TR" sz="1800" dirty="0">
              <a:latin typeface="Palatino Linotype" panose="02040502050505030304" pitchFamily="18" charset="0"/>
            </a:endParaRPr>
          </a:p>
          <a:p>
            <a:pPr marL="0" indent="0">
              <a:buNone/>
            </a:pPr>
            <a:endParaRPr lang="tr-TR" sz="1800" dirty="0">
              <a:latin typeface="Palatino Linotype" panose="02040502050505030304" pitchFamily="18" charset="0"/>
            </a:endParaRPr>
          </a:p>
        </p:txBody>
      </p:sp>
    </p:spTree>
    <p:extLst>
      <p:ext uri="{BB962C8B-B14F-4D97-AF65-F5344CB8AC3E}">
        <p14:creationId xmlns:p14="http://schemas.microsoft.com/office/powerpoint/2010/main" val="934477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latin typeface="Palatino Linotype" panose="02040502050505030304" pitchFamily="18" charset="0"/>
              </a:rPr>
              <a:t>Domain Name </a:t>
            </a:r>
            <a:r>
              <a:rPr lang="tr-TR" sz="3600" b="1" dirty="0" err="1">
                <a:latin typeface="Palatino Linotype" panose="02040502050505030304" pitchFamily="18" charset="0"/>
              </a:rPr>
              <a:t>System</a:t>
            </a:r>
            <a:r>
              <a:rPr lang="tr-TR" sz="3600" b="1" dirty="0">
                <a:latin typeface="Palatino Linotype" panose="02040502050505030304" pitchFamily="18" charset="0"/>
              </a:rPr>
              <a:t> (DNS)</a:t>
            </a:r>
          </a:p>
        </p:txBody>
      </p:sp>
      <p:sp>
        <p:nvSpPr>
          <p:cNvPr id="3" name="İçerik Yer Tutucusu 2"/>
          <p:cNvSpPr>
            <a:spLocks noGrp="1"/>
          </p:cNvSpPr>
          <p:nvPr>
            <p:ph idx="1"/>
          </p:nvPr>
        </p:nvSpPr>
        <p:spPr>
          <a:xfrm>
            <a:off x="457200" y="1600201"/>
            <a:ext cx="8229600" cy="4925143"/>
          </a:xfrm>
        </p:spPr>
        <p:txBody>
          <a:bodyPr>
            <a:normAutofit fontScale="85000" lnSpcReduction="10000"/>
          </a:bodyPr>
          <a:lstStyle/>
          <a:p>
            <a:pPr marL="0" indent="0">
              <a:buNone/>
            </a:pPr>
            <a:r>
              <a:rPr lang="tr-TR" sz="1700" dirty="0">
                <a:latin typeface="Palatino Linotype" panose="02040502050505030304" pitchFamily="18" charset="0"/>
              </a:rPr>
              <a:t>Host Name ile İsim  Çözümleme ;</a:t>
            </a:r>
          </a:p>
          <a:p>
            <a:pPr marL="0" indent="0">
              <a:buNone/>
            </a:pPr>
            <a:r>
              <a:rPr lang="tr-TR" sz="1700" dirty="0">
                <a:latin typeface="Palatino Linotype" panose="02040502050505030304" pitchFamily="18" charset="0"/>
              </a:rPr>
              <a:t> </a:t>
            </a:r>
          </a:p>
          <a:p>
            <a:pPr marL="0" indent="0">
              <a:buNone/>
            </a:pPr>
            <a:r>
              <a:rPr lang="tr-TR" sz="1700" dirty="0">
                <a:latin typeface="Palatino Linotype" panose="02040502050505030304" pitchFamily="18" charset="0"/>
              </a:rPr>
              <a:t>Bir </a:t>
            </a:r>
            <a:r>
              <a:rPr lang="tr-TR" sz="1700" dirty="0" err="1">
                <a:latin typeface="Palatino Linotype" panose="02040502050505030304" pitchFamily="18" charset="0"/>
              </a:rPr>
              <a:t>hostname</a:t>
            </a:r>
            <a:r>
              <a:rPr lang="tr-TR" sz="1700" dirty="0">
                <a:latin typeface="Palatino Linotype" panose="02040502050505030304" pitchFamily="18" charset="0"/>
              </a:rPr>
              <a:t> ‘in </a:t>
            </a:r>
            <a:r>
              <a:rPr lang="tr-TR" sz="1700" dirty="0" err="1">
                <a:latin typeface="Palatino Linotype" panose="02040502050505030304" pitchFamily="18" charset="0"/>
              </a:rPr>
              <a:t>Ip</a:t>
            </a:r>
            <a:r>
              <a:rPr lang="tr-TR" sz="1700" dirty="0">
                <a:latin typeface="Palatino Linotype" panose="02040502050505030304" pitchFamily="18" charset="0"/>
              </a:rPr>
              <a:t> adresine dönüştürülmesinde belirli bir sıraya göre çözümleme yapar.</a:t>
            </a:r>
          </a:p>
          <a:p>
            <a:pPr marL="0" indent="0">
              <a:buNone/>
            </a:pPr>
            <a:r>
              <a:rPr lang="tr-TR" sz="1700" dirty="0">
                <a:latin typeface="Palatino Linotype" panose="02040502050505030304" pitchFamily="18" charset="0"/>
              </a:rPr>
              <a:t>1.     Host dosyası / Client </a:t>
            </a:r>
            <a:r>
              <a:rPr lang="tr-TR" sz="1700" dirty="0" err="1">
                <a:latin typeface="Palatino Linotype" panose="02040502050505030304" pitchFamily="18" charset="0"/>
              </a:rPr>
              <a:t>resolver</a:t>
            </a:r>
            <a:r>
              <a:rPr lang="tr-TR" sz="1700" dirty="0">
                <a:latin typeface="Palatino Linotype" panose="02040502050505030304" pitchFamily="18" charset="0"/>
              </a:rPr>
              <a:t> </a:t>
            </a:r>
            <a:r>
              <a:rPr lang="tr-TR" sz="1700" dirty="0" err="1">
                <a:latin typeface="Palatino Linotype" panose="02040502050505030304" pitchFamily="18" charset="0"/>
              </a:rPr>
              <a:t>Cache</a:t>
            </a:r>
            <a:endParaRPr lang="tr-TR" sz="1700" dirty="0">
              <a:latin typeface="Palatino Linotype" panose="02040502050505030304" pitchFamily="18" charset="0"/>
            </a:endParaRPr>
          </a:p>
          <a:p>
            <a:pPr marL="0" indent="0">
              <a:buNone/>
            </a:pPr>
            <a:r>
              <a:rPr lang="tr-TR" sz="1700" dirty="0">
                <a:latin typeface="Palatino Linotype" panose="02040502050505030304" pitchFamily="18" charset="0"/>
              </a:rPr>
              <a:t>2.     DNS</a:t>
            </a:r>
          </a:p>
          <a:p>
            <a:pPr marL="0" indent="0">
              <a:buNone/>
            </a:pPr>
            <a:r>
              <a:rPr lang="tr-TR" sz="1700" dirty="0">
                <a:latin typeface="Palatino Linotype" panose="02040502050505030304" pitchFamily="18" charset="0"/>
              </a:rPr>
              <a:t>3.     </a:t>
            </a:r>
            <a:r>
              <a:rPr lang="tr-TR" sz="1700" dirty="0" err="1">
                <a:latin typeface="Palatino Linotype" panose="02040502050505030304" pitchFamily="18" charset="0"/>
              </a:rPr>
              <a:t>NetBIOS</a:t>
            </a:r>
            <a:r>
              <a:rPr lang="tr-TR" sz="1700" dirty="0">
                <a:latin typeface="Palatino Linotype" panose="02040502050505030304" pitchFamily="18" charset="0"/>
              </a:rPr>
              <a:t> Name </a:t>
            </a:r>
            <a:r>
              <a:rPr lang="tr-TR" sz="1700" dirty="0" err="1">
                <a:latin typeface="Palatino Linotype" panose="02040502050505030304" pitchFamily="18" charset="0"/>
              </a:rPr>
              <a:t>Cache</a:t>
            </a:r>
            <a:endParaRPr lang="tr-TR" sz="1700" dirty="0">
              <a:latin typeface="Palatino Linotype" panose="02040502050505030304" pitchFamily="18" charset="0"/>
            </a:endParaRPr>
          </a:p>
          <a:p>
            <a:pPr marL="0" indent="0">
              <a:buNone/>
            </a:pPr>
            <a:r>
              <a:rPr lang="tr-TR" sz="1700" dirty="0">
                <a:latin typeface="Palatino Linotype" panose="02040502050505030304" pitchFamily="18" charset="0"/>
              </a:rPr>
              <a:t>4.     WINS</a:t>
            </a:r>
          </a:p>
          <a:p>
            <a:pPr marL="0" indent="0">
              <a:buNone/>
            </a:pPr>
            <a:r>
              <a:rPr lang="tr-TR" sz="1700" dirty="0">
                <a:latin typeface="Palatino Linotype" panose="02040502050505030304" pitchFamily="18" charset="0"/>
              </a:rPr>
              <a:t>5.     Broadcast</a:t>
            </a:r>
          </a:p>
          <a:p>
            <a:pPr marL="0" indent="0">
              <a:buNone/>
            </a:pPr>
            <a:r>
              <a:rPr lang="tr-TR" sz="1700" dirty="0">
                <a:latin typeface="Palatino Linotype" panose="02040502050505030304" pitchFamily="18" charset="0"/>
              </a:rPr>
              <a:t>6.     </a:t>
            </a:r>
            <a:r>
              <a:rPr lang="tr-TR" sz="1700" dirty="0" err="1">
                <a:latin typeface="Palatino Linotype" panose="02040502050505030304" pitchFamily="18" charset="0"/>
              </a:rPr>
              <a:t>Lmhosts</a:t>
            </a:r>
            <a:r>
              <a:rPr lang="tr-TR" sz="1700" dirty="0">
                <a:latin typeface="Palatino Linotype" panose="02040502050505030304" pitchFamily="18" charset="0"/>
              </a:rPr>
              <a:t> </a:t>
            </a:r>
            <a:r>
              <a:rPr lang="tr-TR" sz="1700" dirty="0" smtClean="0">
                <a:latin typeface="Palatino Linotype" panose="02040502050505030304" pitchFamily="18" charset="0"/>
              </a:rPr>
              <a:t>dosyası </a:t>
            </a:r>
            <a:endParaRPr lang="tr-TR" sz="1700" dirty="0">
              <a:latin typeface="Palatino Linotype" panose="02040502050505030304" pitchFamily="18" charset="0"/>
            </a:endParaRPr>
          </a:p>
          <a:p>
            <a:pPr marL="0" indent="0">
              <a:buNone/>
            </a:pPr>
            <a:r>
              <a:rPr lang="tr-TR" sz="1700" dirty="0">
                <a:latin typeface="Palatino Linotype" panose="02040502050505030304" pitchFamily="18" charset="0"/>
              </a:rPr>
              <a:t> </a:t>
            </a:r>
          </a:p>
          <a:p>
            <a:r>
              <a:rPr lang="tr-TR" sz="1700" dirty="0" err="1">
                <a:latin typeface="Palatino Linotype" panose="02040502050505030304" pitchFamily="18" charset="0"/>
              </a:rPr>
              <a:t>Hosts</a:t>
            </a:r>
            <a:r>
              <a:rPr lang="tr-TR" sz="1700" dirty="0">
                <a:latin typeface="Palatino Linotype" panose="02040502050505030304" pitchFamily="18" charset="0"/>
              </a:rPr>
              <a:t> dosyasını inceleyecek olursak </a:t>
            </a:r>
            <a:r>
              <a:rPr lang="tr-TR" sz="1700" dirty="0" err="1">
                <a:latin typeface="Palatino Linotype" panose="02040502050505030304" pitchFamily="18" charset="0"/>
              </a:rPr>
              <a:t>dns</a:t>
            </a:r>
            <a:r>
              <a:rPr lang="tr-TR" sz="1700" dirty="0">
                <a:latin typeface="Palatino Linotype" panose="02040502050505030304" pitchFamily="18" charset="0"/>
              </a:rPr>
              <a:t> sorgularının ilk bakıldığı yerdir. </a:t>
            </a:r>
            <a:endParaRPr lang="tr-TR" sz="1700" dirty="0" smtClean="0">
              <a:latin typeface="Palatino Linotype" panose="02040502050505030304" pitchFamily="18" charset="0"/>
            </a:endParaRPr>
          </a:p>
          <a:p>
            <a:pPr marL="0" indent="0">
              <a:buNone/>
            </a:pPr>
            <a:r>
              <a:rPr lang="tr-TR" sz="1800" dirty="0" smtClean="0"/>
              <a:t>        C</a:t>
            </a:r>
            <a:r>
              <a:rPr lang="tr-TR" sz="1800" dirty="0"/>
              <a:t>:\\windows\system32\drivers\etc  - Host dosyasının konumu</a:t>
            </a:r>
          </a:p>
          <a:p>
            <a:endParaRPr lang="tr-TR" sz="1700" dirty="0" smtClean="0">
              <a:latin typeface="Palatino Linotype" panose="02040502050505030304" pitchFamily="18" charset="0"/>
            </a:endParaRPr>
          </a:p>
          <a:p>
            <a:r>
              <a:rPr lang="tr-TR" sz="1700" dirty="0" err="1" smtClean="0">
                <a:latin typeface="Palatino Linotype" panose="02040502050505030304" pitchFamily="18" charset="0"/>
              </a:rPr>
              <a:t>Notepad</a:t>
            </a:r>
            <a:r>
              <a:rPr lang="tr-TR" sz="1700" dirty="0" smtClean="0">
                <a:latin typeface="Palatino Linotype" panose="02040502050505030304" pitchFamily="18" charset="0"/>
              </a:rPr>
              <a:t> </a:t>
            </a:r>
            <a:r>
              <a:rPr lang="tr-TR" sz="1700" dirty="0">
                <a:latin typeface="Palatino Linotype" panose="02040502050505030304" pitchFamily="18" charset="0"/>
              </a:rPr>
              <a:t>de açarak düzenlenebilir ve en alt kısmına IP </a:t>
            </a:r>
            <a:r>
              <a:rPr lang="tr-TR" sz="1700" dirty="0" smtClean="0">
                <a:latin typeface="Palatino Linotype" panose="02040502050505030304" pitchFamily="18" charset="0"/>
              </a:rPr>
              <a:t>adresine karşılık </a:t>
            </a:r>
            <a:r>
              <a:rPr lang="tr-TR" sz="1700" dirty="0">
                <a:latin typeface="Palatino Linotype" panose="02040502050505030304" pitchFamily="18" charset="0"/>
              </a:rPr>
              <a:t>bir </a:t>
            </a:r>
            <a:r>
              <a:rPr lang="tr-TR" sz="1700" dirty="0" err="1">
                <a:latin typeface="Palatino Linotype" panose="02040502050505030304" pitchFamily="18" charset="0"/>
              </a:rPr>
              <a:t>Hostname</a:t>
            </a:r>
            <a:r>
              <a:rPr lang="tr-TR" sz="1700" dirty="0">
                <a:latin typeface="Palatino Linotype" panose="02040502050505030304" pitchFamily="18" charset="0"/>
              </a:rPr>
              <a:t> yazarsak </a:t>
            </a:r>
            <a:r>
              <a:rPr lang="tr-TR" sz="1700" dirty="0" err="1">
                <a:latin typeface="Palatino Linotype" panose="02040502050505030304" pitchFamily="18" charset="0"/>
              </a:rPr>
              <a:t>dns</a:t>
            </a:r>
            <a:r>
              <a:rPr lang="tr-TR" sz="1700" dirty="0">
                <a:latin typeface="Palatino Linotype" panose="02040502050505030304" pitchFamily="18" charset="0"/>
              </a:rPr>
              <a:t> sorgularında ilk verilecek cevap olacaktır</a:t>
            </a:r>
            <a:r>
              <a:rPr lang="tr-TR" sz="1700" dirty="0" smtClean="0">
                <a:latin typeface="Palatino Linotype" panose="02040502050505030304" pitchFamily="18" charset="0"/>
              </a:rPr>
              <a:t>.</a:t>
            </a:r>
          </a:p>
          <a:p>
            <a:endParaRPr lang="tr-TR" sz="1700" dirty="0">
              <a:latin typeface="Palatino Linotype" panose="02040502050505030304" pitchFamily="18" charset="0"/>
            </a:endParaRPr>
          </a:p>
          <a:p>
            <a:r>
              <a:rPr lang="tr-TR" sz="1700" dirty="0">
                <a:latin typeface="Palatino Linotype" panose="02040502050505030304" pitchFamily="18" charset="0"/>
              </a:rPr>
              <a:t>Komut satırına </a:t>
            </a:r>
            <a:r>
              <a:rPr lang="tr-TR" sz="1700" b="1" dirty="0" err="1">
                <a:latin typeface="Palatino Linotype" panose="02040502050505030304" pitchFamily="18" charset="0"/>
              </a:rPr>
              <a:t>ipconfig</a:t>
            </a:r>
            <a:r>
              <a:rPr lang="tr-TR" sz="1700" b="1" dirty="0">
                <a:latin typeface="Palatino Linotype" panose="02040502050505030304" pitchFamily="18" charset="0"/>
              </a:rPr>
              <a:t> /</a:t>
            </a:r>
            <a:r>
              <a:rPr lang="tr-TR" sz="1700" b="1" dirty="0" err="1">
                <a:latin typeface="Palatino Linotype" panose="02040502050505030304" pitchFamily="18" charset="0"/>
              </a:rPr>
              <a:t>displaydns</a:t>
            </a:r>
            <a:r>
              <a:rPr lang="tr-TR" sz="1700" dirty="0">
                <a:latin typeface="Palatino Linotype" panose="02040502050505030304" pitchFamily="18" charset="0"/>
              </a:rPr>
              <a:t> </a:t>
            </a:r>
            <a:r>
              <a:rPr lang="tr-TR" sz="1700" dirty="0" smtClean="0">
                <a:latin typeface="Palatino Linotype" panose="02040502050505030304" pitchFamily="18" charset="0"/>
              </a:rPr>
              <a:t>yazıldığı </a:t>
            </a:r>
            <a:r>
              <a:rPr lang="tr-TR" sz="1700" dirty="0">
                <a:latin typeface="Palatino Linotype" panose="02040502050505030304" pitchFamily="18" charset="0"/>
              </a:rPr>
              <a:t>zamanda </a:t>
            </a:r>
            <a:r>
              <a:rPr lang="tr-TR" sz="1700" dirty="0" err="1">
                <a:latin typeface="Palatino Linotype" panose="02040502050505030304" pitchFamily="18" charset="0"/>
              </a:rPr>
              <a:t>host</a:t>
            </a:r>
            <a:r>
              <a:rPr lang="tr-TR" sz="1700" dirty="0">
                <a:latin typeface="Palatino Linotype" panose="02040502050505030304" pitchFamily="18" charset="0"/>
              </a:rPr>
              <a:t> dosyası içindeki kayıtlar görülebilir</a:t>
            </a:r>
            <a:r>
              <a:rPr lang="tr-TR" sz="1700" dirty="0" smtClean="0">
                <a:latin typeface="Palatino Linotype" panose="02040502050505030304" pitchFamily="18" charset="0"/>
              </a:rPr>
              <a:t>.</a:t>
            </a:r>
          </a:p>
          <a:p>
            <a:endParaRPr lang="tr-TR" sz="1700" dirty="0">
              <a:latin typeface="Palatino Linotype" panose="02040502050505030304" pitchFamily="18" charset="0"/>
            </a:endParaRPr>
          </a:p>
          <a:p>
            <a:r>
              <a:rPr lang="tr-TR" sz="1800" dirty="0">
                <a:latin typeface="Palatino Linotype" panose="02040502050505030304" pitchFamily="18" charset="0"/>
              </a:rPr>
              <a:t>Ayrıca </a:t>
            </a:r>
            <a:r>
              <a:rPr lang="tr-TR" sz="1800" dirty="0" err="1">
                <a:latin typeface="Palatino Linotype" panose="02040502050505030304" pitchFamily="18" charset="0"/>
              </a:rPr>
              <a:t>cache</a:t>
            </a:r>
            <a:r>
              <a:rPr lang="tr-TR" sz="1800" dirty="0">
                <a:latin typeface="Palatino Linotype" panose="02040502050505030304" pitchFamily="18" charset="0"/>
              </a:rPr>
              <a:t> e </a:t>
            </a:r>
            <a:r>
              <a:rPr lang="tr-TR" sz="1800" dirty="0" smtClean="0">
                <a:latin typeface="Palatino Linotype" panose="02040502050505030304" pitchFamily="18" charset="0"/>
              </a:rPr>
              <a:t>dinamik </a:t>
            </a:r>
            <a:r>
              <a:rPr lang="tr-TR" sz="1800" dirty="0">
                <a:latin typeface="Palatino Linotype" panose="02040502050505030304" pitchFamily="18" charset="0"/>
              </a:rPr>
              <a:t>olarak eklenmiş olan kayıtları </a:t>
            </a:r>
            <a:r>
              <a:rPr lang="tr-TR" sz="1800" b="1" dirty="0" err="1">
                <a:latin typeface="Palatino Linotype" panose="02040502050505030304" pitchFamily="18" charset="0"/>
              </a:rPr>
              <a:t>ipconfig</a:t>
            </a:r>
            <a:r>
              <a:rPr lang="tr-TR" sz="1800" b="1" dirty="0">
                <a:latin typeface="Palatino Linotype" panose="02040502050505030304" pitchFamily="18" charset="0"/>
              </a:rPr>
              <a:t> /</a:t>
            </a:r>
            <a:r>
              <a:rPr lang="tr-TR" sz="1800" b="1" dirty="0" err="1">
                <a:latin typeface="Palatino Linotype" panose="02040502050505030304" pitchFamily="18" charset="0"/>
              </a:rPr>
              <a:t>flushdns</a:t>
            </a:r>
            <a:r>
              <a:rPr lang="tr-TR" sz="1800" dirty="0">
                <a:latin typeface="Palatino Linotype" panose="02040502050505030304" pitchFamily="18" charset="0"/>
              </a:rPr>
              <a:t> komutu ile silebiliriz.</a:t>
            </a:r>
            <a:endParaRPr lang="tr-TR" sz="1700" dirty="0">
              <a:latin typeface="Palatino Linotype" panose="02040502050505030304" pitchFamily="18" charset="0"/>
            </a:endParaRPr>
          </a:p>
        </p:txBody>
      </p:sp>
    </p:spTree>
    <p:extLst>
      <p:ext uri="{BB962C8B-B14F-4D97-AF65-F5344CB8AC3E}">
        <p14:creationId xmlns:p14="http://schemas.microsoft.com/office/powerpoint/2010/main" val="2484110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err="1" smtClean="0">
                <a:latin typeface="Palatino Linotype" panose="02040502050505030304" pitchFamily="18" charset="0"/>
              </a:rPr>
              <a:t>NetBIOS</a:t>
            </a:r>
            <a:r>
              <a:rPr lang="tr-TR" sz="3600" b="1" dirty="0" smtClean="0">
                <a:latin typeface="Palatino Linotype" panose="02040502050505030304" pitchFamily="18" charset="0"/>
              </a:rPr>
              <a:t> Name</a:t>
            </a:r>
            <a:endParaRPr lang="tr-TR" sz="3600" b="1" dirty="0">
              <a:latin typeface="Palatino Linotype" panose="02040502050505030304" pitchFamily="18" charset="0"/>
            </a:endParaRPr>
          </a:p>
        </p:txBody>
      </p:sp>
      <p:sp>
        <p:nvSpPr>
          <p:cNvPr id="3" name="İçerik Yer Tutucusu 2"/>
          <p:cNvSpPr>
            <a:spLocks noGrp="1"/>
          </p:cNvSpPr>
          <p:nvPr>
            <p:ph idx="1"/>
          </p:nvPr>
        </p:nvSpPr>
        <p:spPr>
          <a:xfrm>
            <a:off x="457200" y="1600201"/>
            <a:ext cx="8229600" cy="4925143"/>
          </a:xfrm>
        </p:spPr>
        <p:txBody>
          <a:bodyPr>
            <a:normAutofit/>
          </a:bodyPr>
          <a:lstStyle/>
          <a:p>
            <a:pPr marL="0" indent="0" algn="just">
              <a:buNone/>
            </a:pPr>
            <a:r>
              <a:rPr lang="tr-TR" sz="1700" dirty="0">
                <a:latin typeface="Palatino Linotype" panose="02040502050505030304" pitchFamily="18" charset="0"/>
              </a:rPr>
              <a:t>Microsoft Windows işletim sistemlerinin Win 2000 öncesi sürümlerinde, </a:t>
            </a:r>
            <a:r>
              <a:rPr lang="tr-TR" sz="1700" dirty="0" smtClean="0">
                <a:latin typeface="Palatino Linotype" panose="02040502050505030304" pitchFamily="18" charset="0"/>
              </a:rPr>
              <a:t>networkte </a:t>
            </a:r>
            <a:r>
              <a:rPr lang="tr-TR" sz="1700" dirty="0">
                <a:latin typeface="Palatino Linotype" panose="02040502050505030304" pitchFamily="18" charset="0"/>
              </a:rPr>
              <a:t>kullanılabilmeleri için adlarının kaydedilmesi veya çözümlenmesi gereken bilgisayarları ve diğer paylaşılan veya gruplandırılan kaynakları tanımak ve bulmak için kullanılır. </a:t>
            </a:r>
            <a:endParaRPr lang="tr-TR" sz="1700" dirty="0" smtClean="0">
              <a:latin typeface="Palatino Linotype" panose="02040502050505030304" pitchFamily="18" charset="0"/>
            </a:endParaRPr>
          </a:p>
          <a:p>
            <a:pPr marL="0" indent="0" algn="just">
              <a:buNone/>
            </a:pPr>
            <a:endParaRPr lang="tr-TR" sz="1700" dirty="0">
              <a:latin typeface="Palatino Linotype" panose="02040502050505030304" pitchFamily="18" charset="0"/>
            </a:endParaRPr>
          </a:p>
          <a:p>
            <a:pPr marL="0" indent="0" algn="just">
              <a:buNone/>
            </a:pPr>
            <a:endParaRPr lang="tr-TR" sz="1700" dirty="0" smtClean="0">
              <a:latin typeface="Palatino Linotype" panose="02040502050505030304" pitchFamily="18" charset="0"/>
            </a:endParaRPr>
          </a:p>
          <a:p>
            <a:pPr marL="0" indent="0" algn="just">
              <a:buNone/>
            </a:pPr>
            <a:endParaRPr lang="tr-TR" sz="1700" dirty="0">
              <a:latin typeface="Palatino Linotype" panose="02040502050505030304" pitchFamily="18" charset="0"/>
            </a:endParaRPr>
          </a:p>
          <a:p>
            <a:pPr marL="0" indent="0" algn="just">
              <a:buNone/>
            </a:pPr>
            <a:endParaRPr lang="tr-TR" sz="1700" dirty="0" smtClean="0">
              <a:latin typeface="Palatino Linotype" panose="02040502050505030304" pitchFamily="18" charset="0"/>
            </a:endParaRPr>
          </a:p>
          <a:p>
            <a:pPr marL="0" indent="0" algn="just">
              <a:buNone/>
            </a:pPr>
            <a:endParaRPr lang="tr-TR" sz="1700" dirty="0">
              <a:latin typeface="Palatino Linotype" panose="02040502050505030304" pitchFamily="18" charset="0"/>
            </a:endParaRPr>
          </a:p>
          <a:p>
            <a:pPr marL="0" indent="0" algn="just">
              <a:buNone/>
            </a:pPr>
            <a:endParaRPr lang="tr-TR" sz="1700" dirty="0" smtClean="0">
              <a:latin typeface="Palatino Linotype" panose="02040502050505030304" pitchFamily="18" charset="0"/>
            </a:endParaRPr>
          </a:p>
          <a:p>
            <a:pPr marL="0" indent="0" algn="just">
              <a:buNone/>
            </a:pPr>
            <a:endParaRPr lang="tr-TR" sz="1700" dirty="0" smtClean="0">
              <a:latin typeface="Palatino Linotype" panose="02040502050505030304" pitchFamily="18" charset="0"/>
            </a:endParaRPr>
          </a:p>
          <a:p>
            <a:pPr marL="0" indent="0" algn="just">
              <a:buNone/>
            </a:pPr>
            <a:r>
              <a:rPr lang="tr-TR" sz="1700" dirty="0" smtClean="0">
                <a:latin typeface="Palatino Linotype" panose="02040502050505030304" pitchFamily="18" charset="0"/>
              </a:rPr>
              <a:t>Microsoft </a:t>
            </a:r>
            <a:r>
              <a:rPr lang="tr-TR" sz="1700" dirty="0">
                <a:latin typeface="Palatino Linotype" panose="02040502050505030304" pitchFamily="18" charset="0"/>
              </a:rPr>
              <a:t>işletim sistemlerinin önceki sürümlerinde ağ hizmetlerinin sağlanabilmesi için </a:t>
            </a:r>
            <a:r>
              <a:rPr lang="tr-TR" sz="1700" dirty="0" err="1">
                <a:latin typeface="Palatino Linotype" panose="02040502050505030304" pitchFamily="18" charset="0"/>
              </a:rPr>
              <a:t>NetBIOS</a:t>
            </a:r>
            <a:r>
              <a:rPr lang="tr-TR" sz="1700" dirty="0">
                <a:latin typeface="Palatino Linotype" panose="02040502050505030304" pitchFamily="18" charset="0"/>
              </a:rPr>
              <a:t> adlarının kullanılması zorunludur. 15 karakterden oluşmalıdır. İnternete çıkılamaz çünkü </a:t>
            </a:r>
            <a:r>
              <a:rPr lang="tr-TR" sz="1700" dirty="0" err="1">
                <a:latin typeface="Palatino Linotype" panose="02040502050505030304" pitchFamily="18" charset="0"/>
              </a:rPr>
              <a:t>router</a:t>
            </a:r>
            <a:r>
              <a:rPr lang="tr-TR" sz="1700" dirty="0">
                <a:latin typeface="Palatino Linotype" panose="02040502050505030304" pitchFamily="18" charset="0"/>
              </a:rPr>
              <a:t> </a:t>
            </a:r>
            <a:r>
              <a:rPr lang="tr-TR" sz="1700" dirty="0" err="1">
                <a:latin typeface="Palatino Linotype" panose="02040502050505030304" pitchFamily="18" charset="0"/>
              </a:rPr>
              <a:t>broadcast</a:t>
            </a:r>
            <a:r>
              <a:rPr lang="tr-TR" sz="1700" dirty="0">
                <a:latin typeface="Palatino Linotype" panose="02040502050505030304" pitchFamily="18" charset="0"/>
              </a:rPr>
              <a:t> geçirmez. Bu yüzden WINS ten yararlanılır.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2564904"/>
            <a:ext cx="3707904" cy="2106351"/>
          </a:xfrm>
          <a:prstGeom prst="rect">
            <a:avLst/>
          </a:prstGeom>
          <a:ln>
            <a:noFill/>
          </a:ln>
          <a:effectLst>
            <a:softEdge rad="112500"/>
          </a:effectLst>
        </p:spPr>
      </p:pic>
    </p:spTree>
    <p:extLst>
      <p:ext uri="{BB962C8B-B14F-4D97-AF65-F5344CB8AC3E}">
        <p14:creationId xmlns:p14="http://schemas.microsoft.com/office/powerpoint/2010/main" val="3234189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latin typeface="Palatino Linotype" panose="02040502050505030304" pitchFamily="18" charset="0"/>
              </a:rPr>
              <a:t>DNS Name Space</a:t>
            </a:r>
            <a:endParaRPr lang="tr-TR" sz="3600" b="1" dirty="0">
              <a:latin typeface="Palatino Linotype" panose="02040502050505030304" pitchFamily="18" charset="0"/>
            </a:endParaRP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1180166"/>
            <a:ext cx="5138604" cy="3129211"/>
          </a:xfrm>
        </p:spPr>
      </p:pic>
      <p:sp>
        <p:nvSpPr>
          <p:cNvPr id="6" name="İçerik Yer Tutucusu 2"/>
          <p:cNvSpPr txBox="1">
            <a:spLocks/>
          </p:cNvSpPr>
          <p:nvPr/>
        </p:nvSpPr>
        <p:spPr>
          <a:xfrm>
            <a:off x="755576" y="4293096"/>
            <a:ext cx="7632848" cy="4925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1700" dirty="0" smtClean="0">
                <a:latin typeface="Palatino Linotype" panose="02040502050505030304" pitchFamily="18" charset="0"/>
              </a:rPr>
              <a:t>DNS </a:t>
            </a:r>
            <a:r>
              <a:rPr lang="tr-TR" sz="1700" dirty="0">
                <a:latin typeface="Palatino Linotype" panose="02040502050505030304" pitchFamily="18" charset="0"/>
              </a:rPr>
              <a:t>için bir isimlendirme hiyerarşisi diyebiliriz. </a:t>
            </a:r>
            <a:endParaRPr lang="tr-TR" sz="1700" dirty="0" smtClean="0">
              <a:latin typeface="Palatino Linotype" panose="02040502050505030304" pitchFamily="18" charset="0"/>
            </a:endParaRPr>
          </a:p>
          <a:p>
            <a:pPr marL="0" indent="0">
              <a:buNone/>
            </a:pPr>
            <a:r>
              <a:rPr lang="tr-TR" sz="1700" dirty="0" smtClean="0">
                <a:latin typeface="Palatino Linotype" panose="02040502050505030304" pitchFamily="18" charset="0"/>
              </a:rPr>
              <a:t>Bir </a:t>
            </a:r>
            <a:r>
              <a:rPr lang="tr-TR" sz="1700" dirty="0">
                <a:latin typeface="Palatino Linotype" panose="02040502050505030304" pitchFamily="18" charset="0"/>
              </a:rPr>
              <a:t>DNS </a:t>
            </a:r>
            <a:r>
              <a:rPr lang="tr-TR" sz="1700" dirty="0" err="1">
                <a:latin typeface="Palatino Linotype" panose="02040502050505030304" pitchFamily="18" charset="0"/>
              </a:rPr>
              <a:t>Namespace</a:t>
            </a:r>
            <a:r>
              <a:rPr lang="tr-TR" sz="1700" dirty="0">
                <a:latin typeface="Palatino Linotype" panose="02040502050505030304" pitchFamily="18" charset="0"/>
              </a:rPr>
              <a:t>  </a:t>
            </a:r>
            <a:r>
              <a:rPr lang="tr-TR" sz="1700" dirty="0" err="1">
                <a:latin typeface="Palatino Linotype" panose="02040502050505030304" pitchFamily="18" charset="0"/>
              </a:rPr>
              <a:t>Root</a:t>
            </a:r>
            <a:r>
              <a:rPr lang="tr-TR" sz="1700" dirty="0">
                <a:latin typeface="Palatino Linotype" panose="02040502050505030304" pitchFamily="18" charset="0"/>
              </a:rPr>
              <a:t> Domain, Top-Level Domain, Second-Level Domain ve mümkün olabilen </a:t>
            </a:r>
            <a:r>
              <a:rPr lang="tr-TR" sz="1700" dirty="0" err="1">
                <a:latin typeface="Palatino Linotype" panose="02040502050505030304" pitchFamily="18" charset="0"/>
              </a:rPr>
              <a:t>Sub</a:t>
            </a:r>
            <a:r>
              <a:rPr lang="tr-TR" sz="1700" dirty="0">
                <a:latin typeface="Palatino Linotype" panose="02040502050505030304" pitchFamily="18" charset="0"/>
              </a:rPr>
              <a:t> domain içerir</a:t>
            </a:r>
            <a:r>
              <a:rPr lang="tr-TR" sz="1700" dirty="0" smtClean="0">
                <a:latin typeface="Palatino Linotype" panose="02040502050505030304" pitchFamily="18" charset="0"/>
              </a:rPr>
              <a:t>.</a:t>
            </a:r>
          </a:p>
          <a:p>
            <a:pPr marL="0" indent="0">
              <a:buNone/>
            </a:pPr>
            <a:endParaRPr lang="tr-TR" sz="1700" dirty="0">
              <a:latin typeface="Palatino Linotype" panose="02040502050505030304" pitchFamily="18" charset="0"/>
            </a:endParaRPr>
          </a:p>
          <a:p>
            <a:pPr marL="0" indent="0">
              <a:buNone/>
            </a:pPr>
            <a:r>
              <a:rPr lang="tr-TR" sz="1700" dirty="0" err="1">
                <a:latin typeface="Palatino Linotype" panose="02040502050505030304" pitchFamily="18" charset="0"/>
              </a:rPr>
              <a:t>Root</a:t>
            </a:r>
            <a:r>
              <a:rPr lang="tr-TR" sz="1700" dirty="0">
                <a:latin typeface="Palatino Linotype" panose="02040502050505030304" pitchFamily="18" charset="0"/>
              </a:rPr>
              <a:t> Domain: </a:t>
            </a:r>
            <a:r>
              <a:rPr lang="tr-TR" sz="1700" b="1" dirty="0">
                <a:latin typeface="Palatino Linotype" panose="02040502050505030304" pitchFamily="18" charset="0"/>
              </a:rPr>
              <a:t>.</a:t>
            </a:r>
            <a:r>
              <a:rPr lang="tr-TR" sz="1700" dirty="0">
                <a:latin typeface="Palatino Linotype" panose="02040502050505030304" pitchFamily="18" charset="0"/>
              </a:rPr>
              <a:t>    </a:t>
            </a:r>
          </a:p>
          <a:p>
            <a:pPr marL="0" indent="0">
              <a:buNone/>
            </a:pPr>
            <a:r>
              <a:rPr lang="tr-TR" sz="1700" dirty="0">
                <a:latin typeface="Palatino Linotype" panose="02040502050505030304" pitchFamily="18" charset="0"/>
              </a:rPr>
              <a:t>Top-Level Domain: com, org, net, biz, </a:t>
            </a:r>
            <a:r>
              <a:rPr lang="tr-TR" sz="1700" dirty="0" err="1">
                <a:latin typeface="Palatino Linotype" panose="02040502050505030304" pitchFamily="18" charset="0"/>
              </a:rPr>
              <a:t>info</a:t>
            </a:r>
            <a:r>
              <a:rPr lang="tr-TR" sz="1700" dirty="0">
                <a:latin typeface="Palatino Linotype" panose="02040502050505030304" pitchFamily="18" charset="0"/>
              </a:rPr>
              <a:t>, gov, edu, mil, </a:t>
            </a:r>
            <a:r>
              <a:rPr lang="tr-TR" sz="1700" dirty="0" err="1">
                <a:latin typeface="Palatino Linotype" panose="02040502050505030304" pitchFamily="18" charset="0"/>
              </a:rPr>
              <a:t>int</a:t>
            </a:r>
            <a:endParaRPr lang="tr-TR" sz="1700" dirty="0">
              <a:latin typeface="Palatino Linotype" panose="02040502050505030304" pitchFamily="18" charset="0"/>
            </a:endParaRPr>
          </a:p>
          <a:p>
            <a:pPr marL="0" indent="0">
              <a:buNone/>
            </a:pPr>
            <a:r>
              <a:rPr lang="tr-TR" sz="1700" dirty="0">
                <a:latin typeface="Palatino Linotype" panose="02040502050505030304" pitchFamily="18" charset="0"/>
              </a:rPr>
              <a:t>Second-Level Domain: </a:t>
            </a:r>
            <a:r>
              <a:rPr lang="tr-TR" sz="1700" dirty="0" err="1" smtClean="0">
                <a:latin typeface="Palatino Linotype" panose="02040502050505030304" pitchFamily="18" charset="0"/>
              </a:rPr>
              <a:t>aliosmangokcan</a:t>
            </a:r>
            <a:r>
              <a:rPr lang="tr-TR" sz="1700" dirty="0" smtClean="0">
                <a:latin typeface="Palatino Linotype" panose="02040502050505030304" pitchFamily="18" charset="0"/>
              </a:rPr>
              <a:t>, </a:t>
            </a:r>
            <a:r>
              <a:rPr lang="tr-TR" sz="1700" dirty="0" err="1" smtClean="0">
                <a:latin typeface="Palatino Linotype" panose="02040502050505030304" pitchFamily="18" charset="0"/>
              </a:rPr>
              <a:t>cbu</a:t>
            </a:r>
            <a:r>
              <a:rPr lang="tr-TR" sz="1700" dirty="0" smtClean="0">
                <a:latin typeface="Palatino Linotype" panose="02040502050505030304" pitchFamily="18" charset="0"/>
              </a:rPr>
              <a:t>, </a:t>
            </a:r>
            <a:r>
              <a:rPr lang="tr-TR" sz="1700" dirty="0" err="1" smtClean="0">
                <a:latin typeface="Palatino Linotype" panose="02040502050505030304" pitchFamily="18" charset="0"/>
              </a:rPr>
              <a:t>cozumpark</a:t>
            </a:r>
            <a:endParaRPr lang="tr-TR" sz="1700" dirty="0">
              <a:latin typeface="Palatino Linotype" panose="02040502050505030304" pitchFamily="18" charset="0"/>
            </a:endParaRPr>
          </a:p>
        </p:txBody>
      </p:sp>
    </p:spTree>
    <p:extLst>
      <p:ext uri="{BB962C8B-B14F-4D97-AF65-F5344CB8AC3E}">
        <p14:creationId xmlns:p14="http://schemas.microsoft.com/office/powerpoint/2010/main" val="4151590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1105</TotalTime>
  <Words>1422</Words>
  <Application>Microsoft Office PowerPoint</Application>
  <PresentationFormat>Ekran Gösterisi (4:3)</PresentationFormat>
  <Paragraphs>129</Paragraphs>
  <Slides>16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Calibri</vt:lpstr>
      <vt:lpstr>Palatino Linotype</vt:lpstr>
      <vt:lpstr>Wingdings</vt:lpstr>
      <vt:lpstr>Ofis Teması</vt:lpstr>
      <vt:lpstr>Turgutlu Meslek Yüksek Okulu  Bilgisayar Programcılığı</vt:lpstr>
      <vt:lpstr>Domain Name System (DNS)</vt:lpstr>
      <vt:lpstr>Domain Name System (DNS)</vt:lpstr>
      <vt:lpstr>Domain Name System (DNS)</vt:lpstr>
      <vt:lpstr>Domain Name System (DNS)</vt:lpstr>
      <vt:lpstr>Resolving (İsim Çözümleme)</vt:lpstr>
      <vt:lpstr>Domain Name System (DNS)</vt:lpstr>
      <vt:lpstr>NetBIOS Name</vt:lpstr>
      <vt:lpstr>DNS Name Space</vt:lpstr>
      <vt:lpstr>DNS Çalışma Mantığı</vt:lpstr>
      <vt:lpstr>DNS Çalışma Mantığı</vt:lpstr>
      <vt:lpstr>Domain Name System (DNS)</vt:lpstr>
      <vt:lpstr>DNS ile İlgili Terimler</vt:lpstr>
      <vt:lpstr>Zone (Bölge)</vt:lpstr>
      <vt:lpstr>DNS Kayıt Türleri</vt:lpstr>
      <vt:lpstr>Teşekkürler…  www.aliosmangokcan.com mail@aliosmangokcan.com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SUNUCU İŞLETİM SİSTEMLERİ</dc:title>
  <dc:creator>Ali Osman Gökcan</dc:creator>
  <cp:lastModifiedBy>Windows Kullanıcısı</cp:lastModifiedBy>
  <cp:revision>100</cp:revision>
  <dcterms:created xsi:type="dcterms:W3CDTF">2016-02-27T17:53:00Z</dcterms:created>
  <dcterms:modified xsi:type="dcterms:W3CDTF">2017-03-29T18:15:36Z</dcterms:modified>
</cp:coreProperties>
</file>